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EA5E9"/>
                </a:solidFill>
              </a:defRPr>
            </a:pPr>
            <a:r>
              <a:t>PERTEMUAN 01</a:t>
            </a:r>
          </a:p>
          <a:p>
            <a:pPr>
              <a:spcBef>
                <a:spcPts val="1400"/>
              </a:spcBef>
              <a:spcAft>
                <a:spcPts val="2000"/>
              </a:spcAft>
              <a:defRPr sz="2600" b="1">
                <a:solidFill>
                  <a:srgbClr val="F1F5F9"/>
                </a:solidFill>
              </a:defRPr>
            </a:pPr>
            <a:r>
              <a:t>Kewarganegaraan Digital:</a:t>
            </a:r>
            <a:br/>
            <a:r>
              <a:t>Identitas, Kedaulatan Data, &amp; Peran IT Engineer</a:t>
            </a:r>
          </a:p>
          <a:p>
            <a:pPr>
              <a:defRPr sz="1200">
                <a:solidFill>
                  <a:srgbClr val="64748B"/>
                </a:solidFill>
              </a:defRPr>
            </a:pPr>
            <a:r>
              <a:t>Mata Kuliah: Kewarganegaraan (Teknik Informatika — S1 / Semester 7)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35040" y="731520"/>
            <a:ext cx="5394960" cy="53949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0" y="914400"/>
            <a:ext cx="50292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EA5E9"/>
                </a:solidFill>
              </a:defRPr>
            </a:pPr>
            <a:r>
              <a:t>⚡ ICEBREAKER CASE STUDY (Diskusi 10 Mnt)</a:t>
            </a:r>
          </a:p>
          <a:p>
            <a:pPr>
              <a:spcBef>
                <a:spcPts val="800"/>
              </a:spcBef>
              <a:defRPr sz="1100">
                <a:solidFill>
                  <a:srgbClr val="F1F5F9"/>
                </a:solidFill>
              </a:defRPr>
            </a:pPr>
            <a:r>
              <a:t>Skenario:</a:t>
            </a:r>
            <a:br/>
            <a:r>
              <a:t>Startup MedTech di Jakarta mengoperasikan aplikasi rekam medis. Data 3,5 juta WNI disimpan di cloud server Singapura. Terjadi peretasan oleh hacker Eropa Timur dan data dijual di Dark Web.</a:t>
            </a:r>
          </a:p>
          <a:p>
            <a:pPr>
              <a:spcBef>
                <a:spcPts val="1000"/>
              </a:spcBef>
              <a:defRPr sz="1100" b="1">
                <a:solidFill>
                  <a:srgbClr val="FDE047"/>
                </a:solidFill>
              </a:defRPr>
            </a:pPr>
            <a:r>
              <a:t>Pertanyaan Diskusi Kelompok (3–4 Mahasiswa):</a:t>
            </a:r>
          </a:p>
          <a:p>
            <a:pPr>
              <a:spcBef>
                <a:spcPts val="400"/>
              </a:spcBef>
              <a:defRPr sz="1000">
                <a:solidFill>
                  <a:srgbClr val="F1F5F9"/>
                </a:solidFill>
              </a:defRPr>
            </a:pPr>
            <a:r>
              <a:t>1. Hukum negara mana yang berhak mengadili peretas tersebut?</a:t>
            </a:r>
          </a:p>
          <a:p>
            <a:pPr>
              <a:spcBef>
                <a:spcPts val="400"/>
              </a:spcBef>
              <a:defRPr sz="1000">
                <a:solidFill>
                  <a:srgbClr val="F1F5F9"/>
                </a:solidFill>
              </a:defRPr>
            </a:pPr>
            <a:r>
              <a:t>2. Apakah Software Engineer dapat dituntut hukum jika terbukti tidak menerapkan enkripsi standar?</a:t>
            </a:r>
          </a:p>
          <a:p>
            <a:pPr>
              <a:spcBef>
                <a:spcPts val="400"/>
              </a:spcBef>
              <a:defRPr sz="1000">
                <a:solidFill>
                  <a:srgbClr val="F1F5F9"/>
                </a:solidFill>
              </a:defRPr>
            </a:pPr>
            <a:r>
              <a:t>3. Berhak kah pemerintah RI memblokir platform jika perusahaan menolak relokasi server?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563EB"/>
                </a:solidFill>
              </a:defRPr>
            </a:pPr>
            <a:r>
              <a:t>MATA KULIAH KEWARGANEGARAAN • PERTEMUAN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E293B"/>
                </a:solidFill>
              </a:defRPr>
            </a:pPr>
            <a:r>
              <a:t>Debrief &amp; Refleksi Studi Kasus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920240"/>
            <a:ext cx="45720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563EB"/>
                </a:solidFill>
              </a:defRPr>
            </a:pPr>
            <a:r>
              <a:t>🌐 Realita Ruang Siber (Borderless Realm)</a:t>
            </a:r>
          </a:p>
          <a:p>
            <a:pPr>
              <a:spcBef>
                <a:spcPts val="1400"/>
              </a:spcBef>
              <a:defRPr sz="1200">
                <a:solidFill>
                  <a:srgbClr val="1E293B"/>
                </a:solidFill>
              </a:defRPr>
            </a:pPr>
            <a:r>
              <a:t>• Batas Wilayah vs. Hukum Teritorial:</a:t>
            </a:r>
            <a:br/>
            <a:r>
              <a:t>Internet tidak mengenal batas geografis, tetapi yurisdiksi hukum nasional tetap terikat pada batas fisik negara.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• Tanggung Jawab Profesi IT:</a:t>
            </a:r>
            <a:br/>
            <a:r>
              <a:t>Software engineer tidak hanya memecahkan masalah teknis, tetapi memikul tanggung jawab etis dan hukum atas integritas arsitektur sistem.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0" y="1920240"/>
            <a:ext cx="46634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4F46E5"/>
                </a:solidFill>
              </a:defRPr>
            </a:pPr>
            <a:r>
              <a:t>🔄 Pergeseran Paradigma Kewarganegaraan</a:t>
            </a:r>
          </a:p>
          <a:p>
            <a:pPr>
              <a:spcBef>
                <a:spcPts val="1400"/>
              </a:spcBef>
              <a:defRPr sz="1200">
                <a:solidFill>
                  <a:srgbClr val="1E293B"/>
                </a:solidFill>
              </a:defRPr>
            </a:pPr>
            <a:r>
              <a:t>DAHULU (Tradisional):</a:t>
            </a:r>
            <a:br/>
            <a:r>
              <a:t>Kewarganegaraan didefinisikan secara fisik — kepemilikan Paspor, KTP, batas teritorial, dan partisipasi dalam pemilu fisik.</a:t>
            </a:r>
          </a:p>
          <a:p>
            <a:pPr>
              <a:spcBef>
                <a:spcPts val="1400"/>
              </a:spcBef>
              <a:defRPr sz="1200" b="1">
                <a:solidFill>
                  <a:srgbClr val="1E293B"/>
                </a:solidFill>
              </a:defRPr>
            </a:pPr>
            <a:r>
              <a:t>SEKARANG (Era Komputasi Masif):</a:t>
            </a:r>
            <a:br/>
            <a:r>
              <a:t>Kewarganegaraan mencakup kedaulatan data nasional, perlindungan privasi digital, literasi hukum siber, dan pertahanan siber.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563EB"/>
                </a:solidFill>
              </a:defRPr>
            </a:pPr>
            <a:r>
              <a:t>KONSEP DASAR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E293B"/>
                </a:solidFill>
              </a:defRPr>
            </a:pPr>
            <a:r>
              <a:t>Anatomi Kedaulatan di Ruang Siber (Cyber Sovereignty)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10698480" cy="914400"/>
          </a:xfrm>
          <a:prstGeom prst="roundRect">
            <a:avLst/>
          </a:prstGeom>
          <a:solidFill>
            <a:srgbClr val="F0FDFA"/>
          </a:solidFill>
          <a:ln w="12700"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6459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E293B"/>
                </a:solidFill>
              </a:defRPr>
            </a:pPr>
            <a:r>
              <a:t>Pengertian Cyber Sovereignty: Hak mutlak suatu negara untuk mengontrol, mengatur, dan melindungi infrastruktur digital, data warga negara, serta lalu lintas informasi di dalam yurisdiksi nasionalnya.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651760"/>
            <a:ext cx="338328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2651760"/>
            <a:ext cx="3383280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2563EB"/>
                </a:solidFill>
              </a:defRPr>
            </a:pPr>
            <a:r>
              <a:t>1. Infrastruktur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</a:defRPr>
            </a:pPr>
            <a:r>
              <a:t>Fisik &amp; Jaringan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Kabel serat optik bawah laut, Data Center nasional, jaringan seluler 5G, dan Satellite Earth Stations.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651760"/>
            <a:ext cx="338328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2651760"/>
            <a:ext cx="3383280" cy="109728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292608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4F46E5"/>
                </a:solidFill>
              </a:defRPr>
            </a:pPr>
            <a:r>
              <a:t>2. Kedaulatan Data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</a:defRPr>
            </a:pPr>
            <a:r>
              <a:t>Data Residency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Aturan lokasi penyimpanan data publik/vital warga negara di dalam negeri serta hak kepemilikan data nasional.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2651760"/>
            <a:ext cx="338328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2651760"/>
            <a:ext cx="3383280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0" y="292608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D97706"/>
                </a:solidFill>
              </a:defRPr>
            </a:pPr>
            <a:r>
              <a:t>3. Aplikasi &amp; Konten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</a:defRPr>
            </a:pPr>
            <a:r>
              <a:t>Regulasi &amp; Hukum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Kepatuhan platform digital asing/lokal terhadap hukum nasional, mekanisme pemblokiran, dan konten moderasi.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563EB"/>
                </a:solidFill>
              </a:defRPr>
            </a:pPr>
            <a:r>
              <a:t>IDENTITAS &amp; PRIVASI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E293B"/>
                </a:solidFill>
              </a:defRPr>
            </a:pPr>
            <a:r>
              <a:t>Identitas Digital &amp; Jejak Siber (Digital Footprint)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920240"/>
            <a:ext cx="45720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563EB"/>
                </a:solidFill>
              </a:defRPr>
            </a:pPr>
            <a:r>
              <a:t>🆔 Dualitas Identitas Digital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• Official Digital Identity:</a:t>
            </a:r>
            <a:br/>
            <a:r>
              <a:t>Identitas resmi yang diterbitkan negara (e-KTP, NIK, Paspor Biometrik, Digital Certificate ID).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• Behavioral Digital Identity:</a:t>
            </a:r>
            <a:br/>
            <a:r>
              <a:t>Artefak jejak digital dari aktivitas harian: log pencarian, riwayat transaksi e-commerce, geolokasi GPS, dan interaksi sosial media.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0" y="1920240"/>
            <a:ext cx="46634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D97706"/>
                </a:solidFill>
              </a:defRPr>
            </a:pPr>
            <a:r>
              <a:t>⚠️ Tantangan Keamanan &amp; Hak Privasi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• Identity Theft &amp; Fraud:</a:t>
            </a:r>
            <a:br/>
            <a:r>
              <a:t>Penyalahgunaan data pribadi (KTP + Selfie) untuk kejahatan finansial, seperti pinjaman online ilegal atau pemalsuan identitas.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• Profiling Massal &amp; Surveillance Capitalism:</a:t>
            </a:r>
            <a:br/>
            <a:r>
              <a:t>Pengumpulan data perilaku secara eksploitatif oleh entitas bisnis/platform untuk memanipulasi preferensi konsumsi dan opini publik.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563EB"/>
                </a:solidFill>
              </a:defRPr>
            </a:pPr>
            <a:r>
              <a:t>FILOSOFI TEKNOLOGI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E293B"/>
                </a:solidFill>
              </a:defRPr>
            </a:pPr>
            <a:r>
              <a:t>Prinsip Fundamental: "Code is Law" (Lawrence Lessig)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10972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737360"/>
            <a:ext cx="10149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F1F5F9"/>
                </a:solidFill>
              </a:defRPr>
            </a:pPr>
            <a:r>
              <a:t>“Dalam ruang siber, kode pemrograman (software architecture) menetapkan aturan main, batasan, dan hak-hak yang dimiliki pengguna — persis seperti halnya undang-undang di dunia fisik.”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926080"/>
            <a:ext cx="512064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3108960"/>
            <a:ext cx="45720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2563EB"/>
                </a:solidFill>
              </a:defRPr>
            </a:pPr>
            <a:r>
              <a:t>💻 Arsitektur Perangkat Lunak = Regulasi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t>• Developer menentukan apa yang BISA dan TIDAK BISA dilakukan pengguna dalam aplikasi.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Contoh: Algoritma media sosial yang memprioritaskan konten kontroversial demi engagement tinggi secara tidak langsung menciptakan polarisasi politik nasional.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926080"/>
            <a:ext cx="52120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310896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4F46E5"/>
                </a:solidFill>
              </a:defRPr>
            </a:pPr>
            <a:r>
              <a:t>⚖️ Tanggung Jawab Moral Developer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t>• Penulisan baris kode (coding) bukan sekadar penyelesaian logika matematis/komputasi.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Setiap keputusan arsitektural (misal: penyiapan enkripsi, mekanisme izin data) adalah keputusan kebijakan publik yang berdampak langsung pada hak-hak warga negara.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563EB"/>
                </a:solidFill>
              </a:defRPr>
            </a:pPr>
            <a:r>
              <a:t>PERAN MAHASISWA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E293B"/>
                </a:solidFill>
              </a:defRPr>
            </a:pPr>
            <a:r>
              <a:t>Reposisi Warga Negara: Dari Consumer ke Digital Citizen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783080"/>
            <a:ext cx="10149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64748B"/>
                </a:solidFill>
              </a:defRPr>
            </a:pPr>
            <a:r>
              <a:t>1. PASIF (CONSUMER)  —  Pengguna Biasa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t>Menerima dan menyetujui Terms of Service / Privacy Policy tanpa membaca. Menjadi subjek pasif eksploitasi data.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108960"/>
            <a:ext cx="1069848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3246120"/>
            <a:ext cx="10149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2563EB"/>
                </a:solidFill>
              </a:defRPr>
            </a:pPr>
            <a:r>
              <a:t>2. KRITIS (DIGITAL CITIZEN)  —  Warga Sadar Hak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t>Memahami hak privasi data, kritis terhadap penggunaan data pribadi, dan menuntut transparansi sistem dari pengembang/pemerintah.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572000"/>
            <a:ext cx="10698480" cy="1280160"/>
          </a:xfrm>
          <a:prstGeom prst="round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4709160"/>
            <a:ext cx="10149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EA5E9"/>
                </a:solidFill>
              </a:defRPr>
            </a:pPr>
            <a:r>
              <a:t>3. KONTRIBUTOR (IT ENGINEER)  —  Arsitek Sistem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t>Merancang dan membangun software yang secure, etis, inklusif, patuh hukum, serta melindungi kepentingan bangsa dan HAM.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563EB"/>
                </a:solidFill>
              </a:defRPr>
            </a:pPr>
            <a:r>
              <a:t>KERANGKA KERJA INFORMATIKA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E293B"/>
                </a:solidFill>
              </a:defRPr>
            </a:pPr>
            <a:r>
              <a:t>Matriks Kewarganegaraan Digital untuk IT Engineer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645920"/>
          <a:ext cx="106984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297680"/>
                <a:gridCol w="4389120"/>
              </a:tblGrid>
              <a:tr h="1097280">
                <a:tc>
                  <a:txBody>
                    <a:bodyPr/>
                    <a:lstStyle/>
                    <a:p>
                      <a:pPr algn="l">
                        <a:defRPr b="1" sz="1200">
                          <a:solidFill>
                            <a:srgbClr val="F1F5F9"/>
                          </a:solidFill>
                        </a:defRPr>
                      </a:pPr>
                      <a:r>
                        <a:t>Dimensi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200">
                          <a:solidFill>
                            <a:srgbClr val="F1F5F9"/>
                          </a:solidFill>
                        </a:defRPr>
                      </a:pPr>
                      <a:r>
                        <a:t>Aspek Teknis (Engineering)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200">
                          <a:solidFill>
                            <a:srgbClr val="F1F5F9"/>
                          </a:solidFill>
                        </a:defRPr>
                      </a:pPr>
                      <a:r>
                        <a:t>Aspek Kewarganegaraan (Citizenship)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2563EB"/>
                          </a:solidFill>
                        </a:defRPr>
                      </a:pPr>
                      <a:r>
                        <a:t>Privasi (Privacy)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Enkripsi End-to-End, Anonimisasi data, Hashing password, Data Minimization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Menghormati dan melindungi Hak Asasi Manusia (HAM) serta privasi pengguna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2563EB"/>
                          </a:solidFill>
                        </a:defRPr>
                      </a:pPr>
                      <a:r>
                        <a:t>Keamanan (Security)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Penetration Testing, Secure Coding Practice, Patching sistem berkala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Membentengi infrastruktur siber nasional dari serangan luar &amp; ancaman kebocoran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2563EB"/>
                          </a:solidFill>
                        </a:defRPr>
                      </a:pPr>
                      <a:r>
                        <a:t>Aksesibilitas (Inclusion)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Penerapan standar WCAG, UI/UX ramah disabilitas, Optimasi low-bandwidth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E293B"/>
                          </a:solidFill>
                        </a:defRPr>
                      </a:pPr>
                      <a:r>
                        <a:t>Menjamin keadilan sosial, inklusivitas digital, &amp; kesetaraan akses bagi seluruh warga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563EB"/>
                </a:solidFill>
              </a:defRPr>
            </a:pPr>
            <a:r>
              <a:t>STUDI KOMPARATIF &amp; ETIKA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E293B"/>
                </a:solidFill>
              </a:defRPr>
            </a:pPr>
            <a:r>
              <a:t>Dilema Kedaulatan vs Kebebasan Digital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45720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D97706"/>
                </a:solidFill>
              </a:defRPr>
            </a:pPr>
            <a:r>
              <a:t>🏛️ Model Terpusat (Sovereignty First)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Contoh: Great Firewall (Tiongkok).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t>• Karakteristik: Mengutamakan kontrol penuh negara atas lalu lintas internet demi keamanan nasional, stabilitas politik, dan kemandirian teknologi lokal.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0" y="1828800"/>
            <a:ext cx="46634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2563EB"/>
                </a:solidFill>
              </a:defRPr>
            </a:pPr>
            <a:r>
              <a:t>🇪🇺 Model Regulatif (Rights First)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Contoh: GDPR (Uni Eropa).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t>• Karakteristik: Berfokus pada perlindungan hak individu dan privasi warga negara dari eksploitasi korporasi Big Tech raksasa, dengan sanksi tegas.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120640"/>
            <a:ext cx="10698480" cy="100584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212080"/>
            <a:ext cx="10149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4F46E5"/>
                </a:solidFill>
              </a:defRPr>
            </a:pPr>
            <a:r>
              <a:t>🤔 Pertanyaan Refleksi untuk Indonesia: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</a:defRPr>
            </a:pPr>
            <a:r>
              <a:t>Di mana posisi Indonesia (melalui UU PDP &amp; UU ITE) dalam menyeimbangkan antara keamanan nasional dengan kebebasan berekspresi warga negara di ruang digital?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2563EB"/>
                </a:solidFill>
              </a:defRPr>
            </a:pPr>
            <a:r>
              <a:t>PENUGASAN PRAKTIS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E293B"/>
                </a:solidFill>
              </a:defRPr>
            </a:pPr>
            <a:r>
              <a:t>Instruksi Tugas Kelompok (Tugas 1)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920240"/>
            <a:ext cx="9966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563EB"/>
                </a:solidFill>
              </a:defRPr>
            </a:pPr>
            <a:r>
              <a:t>📋 Topik: Analisis Regulasi &amp; Etika Aplikasi Lokal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1. Pembentukan Kelompok: Buat kelompok yang terdiri dari 3–4 mahasiswa.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2. Pemilihan Aplikasi: Pilih 1 aplikasi populer buatan lokal (Sektor Fintech, E-Commerce, atau Healthtech).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3. Audit Dokumen Legal: Unduh dan analisis dokumen Privacy Policy dan Terms of Service aplikasi tersebut.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4. Identifikasi Masalah: Temukan minimal 2 potensi celah etis atau hukum terkait perlindungan data pengguna (misal: over-collecting data, tidak ada opsi hapus akun, atau pembagian data ke pihak ketiga).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5. Format Output: Laporan ringkas 2–3 halaman (Format PDF). Dikumpulkan pada Pertemuan 3.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371600"/>
            <a:ext cx="5943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EA5E9"/>
                </a:solidFill>
              </a:defRPr>
            </a:pPr>
            <a:r>
              <a:t>TAKEAWAY UTAMA</a:t>
            </a:r>
          </a:p>
          <a:p>
            <a:pPr>
              <a:spcBef>
                <a:spcPts val="1000"/>
              </a:spcBef>
              <a:defRPr sz="2400" b="1">
                <a:solidFill>
                  <a:srgbClr val="F1F5F9"/>
                </a:solidFill>
              </a:defRPr>
            </a:pPr>
            <a:r>
              <a:t>Kalian Bukan Sekadar Coder!</a:t>
            </a:r>
          </a:p>
          <a:p>
            <a:pPr>
              <a:spcBef>
                <a:spcPts val="1600"/>
              </a:spcBef>
              <a:defRPr sz="1300">
                <a:solidFill>
                  <a:srgbClr val="F1F5F9"/>
                </a:solidFill>
              </a:defRPr>
            </a:pPr>
            <a:r>
              <a:t>• Sebagai calon sarjana Teknik Informatika, kamu adalah Arsitek Masyarakat Digital Indonesia.</a:t>
            </a:r>
          </a:p>
          <a:p>
            <a:pPr>
              <a:spcBef>
                <a:spcPts val="1200"/>
              </a:spcBef>
              <a:defRPr sz="1300">
                <a:solidFill>
                  <a:srgbClr val="F1F5F9"/>
                </a:solidFill>
              </a:defRPr>
            </a:pPr>
            <a:r>
              <a:t>• Kedaulatan dan ketahanan bangsa di masa depan sangat bergantung pada keahlian, integritas, dan etika para teknolognya.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132320" y="1371600"/>
            <a:ext cx="4297680" cy="41148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06640" y="2011680"/>
            <a:ext cx="3749039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❓ SESI TANYA JAWAB</a:t>
            </a:r>
            <a:br/>
            <a:r>
              <a:t>(Q &amp; A)</a:t>
            </a:r>
          </a:p>
          <a:p>
            <a:pPr algn="ctr">
              <a:spcBef>
                <a:spcPts val="1600"/>
              </a:spcBef>
              <a:defRPr sz="1200">
                <a:solidFill>
                  <a:srgbClr val="F1F5F9"/>
                </a:solidFill>
              </a:defRPr>
            </a:pPr>
            <a:r>
              <a:t>Ada pertanyaan atau tanggapan terkait materi hari ini?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