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6" d="100"/>
          <a:sy n="86" d="100"/>
        </p:scale>
        <p:origin x="70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731520" y="1371600"/>
            <a:ext cx="137160" cy="41148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097280" y="1371600"/>
            <a:ext cx="10058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100" b="1">
                <a:solidFill>
                  <a:srgbClr val="2563EB"/>
                </a:solidFill>
                <a:latin typeface="Arial"/>
              </a:defRPr>
            </a:pPr>
            <a:r>
              <a:t>TEORI KOMUNIKASI DATA &amp; JARINKAN</a:t>
            </a:r>
          </a:p>
          <a:p>
            <a:pPr>
              <a:spcAft>
                <a:spcPts val="1600"/>
              </a:spcAft>
              <a:defRPr sz="3600" b="1">
                <a:solidFill>
                  <a:srgbClr val="FFFFFF"/>
                </a:solidFill>
                <a:latin typeface="Arial"/>
              </a:defRPr>
            </a:pPr>
            <a:r>
              <a:t>Komunikasi Data &amp;</a:t>
            </a:r>
            <a:br/>
            <a:r>
              <a:t>Jaringan Komputer</a:t>
            </a:r>
          </a:p>
          <a:p>
            <a:pPr>
              <a:spcAft>
                <a:spcPts val="2800"/>
              </a:spcAft>
              <a:defRPr sz="1800">
                <a:solidFill>
                  <a:srgbClr val="93C5FD"/>
                </a:solidFill>
                <a:latin typeface="Arial"/>
              </a:defRPr>
            </a:pPr>
            <a:r>
              <a:t>Pertemuan 1: Pengantar Komunikasi Data &amp; Model Referensi Jaringan (OSI 7-Layer vs. TCP/IP)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97280" y="4754880"/>
            <a:ext cx="10058400" cy="128016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280160" y="4892040"/>
            <a:ext cx="969264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000" b="1">
                <a:solidFill>
                  <a:srgbClr val="2563EB"/>
                </a:solidFill>
              </a:defRPr>
            </a:pPr>
            <a:r>
              <a:t>INFORMASI MATA KULIAH &amp; CAPAIAN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• Alokasi Waktu: 2 x 50 Menit (Teori)  |  • Model Pembelajaran: Kuliah, Diskusi &amp; Case Study</a:t>
            </a:r>
            <a:br/>
            <a:r>
              <a:t>• Target CPMK: CPMK08.1 (Menganalisis Konsep, Arsitektur &amp; Komponen Infrastruktur Jaringan - Bloom C4)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000" b="1">
                <a:solidFill>
                  <a:srgbClr val="2563EB"/>
                </a:solidFill>
                <a:latin typeface="Arial"/>
              </a:defRPr>
            </a:pPr>
            <a:r>
              <a:t>CAPAIAN PEMBELAJARAN</a:t>
            </a:r>
          </a:p>
          <a:p>
            <a:pPr>
              <a:defRPr sz="2200" b="1">
                <a:solidFill>
                  <a:srgbClr val="0F172A"/>
                </a:solidFill>
                <a:latin typeface="Arial"/>
              </a:defRPr>
            </a:pPr>
            <a:r>
              <a:t>Tujuan &amp; Indikator Pembelajaran Pertemuan 1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463040"/>
            <a:ext cx="512064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05840" y="1737360"/>
            <a:ext cx="45720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2563EB"/>
                </a:solidFill>
              </a:defRPr>
            </a:pPr>
            <a:r>
              <a:t>CPMK MATA KULIAH</a:t>
            </a:r>
          </a:p>
          <a:p>
            <a:pPr>
              <a:spcAft>
                <a:spcPts val="1400"/>
              </a:spcAft>
              <a:defRPr sz="2400" b="1">
                <a:solidFill>
                  <a:srgbClr val="0F172A"/>
                </a:solidFill>
              </a:defRPr>
            </a:pPr>
            <a:r>
              <a:t>CPMK08.1</a:t>
            </a:r>
          </a:p>
          <a:p>
            <a:pPr>
              <a:spcAft>
                <a:spcPts val="1600"/>
              </a:spcAft>
              <a:defRPr sz="1400">
                <a:solidFill>
                  <a:srgbClr val="64748B"/>
                </a:solidFill>
              </a:defRPr>
            </a:pPr>
            <a:r>
              <a:t>Menganalisis konsep, arsitektur, dan komponen infrastruktur jaringan komputer sebagai dasar perancangan dan pengelolaan jaringan.</a:t>
            </a:r>
          </a:p>
          <a:p>
            <a:pPr>
              <a:spcAft>
                <a:spcPts val="600"/>
              </a:spcAft>
              <a:defRPr sz="1200" b="1">
                <a:solidFill>
                  <a:srgbClr val="0F172A"/>
                </a:solidFill>
              </a:defRPr>
            </a:pPr>
            <a:r>
              <a:t>Fokus Pertemuan 1:</a:t>
            </a:r>
          </a:p>
          <a:p>
            <a:pPr>
              <a:defRPr sz="1200">
                <a:solidFill>
                  <a:srgbClr val="64748B"/>
                </a:solidFill>
              </a:defRPr>
            </a:pPr>
            <a:r>
              <a:t>Memahami fondasi transmisi data dan struktur konseptual serta praktis dari model referensi OSI 7-Layer dan TCP/IP 4-Layer.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463040"/>
            <a:ext cx="5242255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92240" y="1737360"/>
            <a:ext cx="4693615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100" b="1">
                <a:solidFill>
                  <a:srgbClr val="10B981"/>
                </a:solidFill>
              </a:defRPr>
            </a:pPr>
            <a:r>
              <a:t>INDIKATOR KINERJA (BLOOM C4)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92240" y="2103120"/>
            <a:ext cx="4693615" cy="1737360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675120" y="2194560"/>
            <a:ext cx="4327855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 b="1">
                <a:solidFill>
                  <a:srgbClr val="2563EB"/>
                </a:solidFill>
              </a:defRPr>
            </a:pPr>
            <a:r>
              <a:t>1. Analisis Enkapsulasi &amp; PDU [C4]</a:t>
            </a:r>
          </a:p>
          <a:p>
            <a:pPr>
              <a:defRPr sz="1100">
                <a:solidFill>
                  <a:srgbClr val="0F172A"/>
                </a:solidFill>
              </a:defRPr>
            </a:pPr>
            <a:r>
              <a:t>Menganalisis fungsi, Protocol Data Unit (PDU), serta alur enkapsulasi dan dekapsulasi data pada setiap layer OSI 7-Layer dan TCP/IP.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92240" y="4023360"/>
            <a:ext cx="4693615" cy="1737360"/>
          </a:xfrm>
          <a:prstGeom prst="roundRect">
            <a:avLst/>
          </a:prstGeom>
          <a:solidFill>
            <a:srgbClr val="F0FDF4"/>
          </a:solidFill>
          <a:ln w="12700">
            <a:solidFill>
              <a:srgbClr val="BBF7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675120" y="4114800"/>
            <a:ext cx="4327855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 b="1">
                <a:solidFill>
                  <a:srgbClr val="10B981"/>
                </a:solidFill>
              </a:defRPr>
            </a:pPr>
            <a:r>
              <a:t>2. Diagnosis Komparatif Arsitektur [C4]</a:t>
            </a:r>
          </a:p>
          <a:p>
            <a:pPr>
              <a:defRPr sz="1100">
                <a:solidFill>
                  <a:srgbClr val="0F172A"/>
                </a:solidFill>
              </a:defRPr>
            </a:pPr>
            <a:r>
              <a:t>Mendiagnosis perbedaan struktural dan operasional antara arsitektur model OSI 7-Layer dan protokol TCP/IP dalam ekosistem internet.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000" b="1">
                <a:solidFill>
                  <a:srgbClr val="2563EB"/>
                </a:solidFill>
                <a:latin typeface="Arial"/>
              </a:defRPr>
            </a:pPr>
            <a:r>
              <a:t>KONSEP DASAR</a:t>
            </a:r>
          </a:p>
          <a:p>
            <a:pPr>
              <a:defRPr sz="2200" b="1">
                <a:solidFill>
                  <a:srgbClr val="0F172A"/>
                </a:solidFill>
                <a:latin typeface="Arial"/>
              </a:defRPr>
            </a:pPr>
            <a:r>
              <a:t>5 Komponen Utama Komunikasi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80160"/>
            <a:ext cx="1072865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Komunikasi data adalah proses pertukaran data digital antara dua perangkat yang terhubung melalui media transmisi berdasarkan kumpulan aturan (protokol).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920240"/>
            <a:ext cx="3328416" cy="2103120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2103120"/>
            <a:ext cx="2962656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2563EB"/>
                </a:solidFill>
              </a:defRPr>
            </a:pPr>
            <a:r>
              <a:t>1. Message (Pesan)</a:t>
            </a:r>
          </a:p>
          <a:p>
            <a:pPr>
              <a:defRPr sz="1100">
                <a:solidFill>
                  <a:srgbClr val="0F172A"/>
                </a:solidFill>
              </a:defRPr>
            </a:pPr>
            <a:r>
              <a:t>Data atau informasi yang ditransmisikan. Berupa teks, angka, gambar, audio, video, atau berkas digital.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25696" y="1920240"/>
            <a:ext cx="3328416" cy="2103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608576" y="2103120"/>
            <a:ext cx="2962656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2. Sender (Pengirim)</a:t>
            </a:r>
          </a:p>
          <a:p>
            <a:pPr>
              <a:defRPr sz="1100">
                <a:solidFill>
                  <a:srgbClr val="64748B"/>
                </a:solidFill>
              </a:defRPr>
            </a:pPr>
            <a:r>
              <a:t>Perangkat penyedia/pembuat data yang mengirimkan pesan (PC, Smartphone, Server, IP Camera).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19872" y="1920240"/>
            <a:ext cx="3328416" cy="2103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302752" y="2103120"/>
            <a:ext cx="2962656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3. Receiver (Penerima)</a:t>
            </a:r>
          </a:p>
          <a:p>
            <a:pPr>
              <a:defRPr sz="1100">
                <a:solidFill>
                  <a:srgbClr val="64748B"/>
                </a:solidFill>
              </a:defRPr>
            </a:pPr>
            <a:r>
              <a:t>Perangkat tujuan yang menerima pesan dari media transmisi (Client PC, Printer, Database Server).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4297680"/>
            <a:ext cx="5175504" cy="1920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14400" y="4480560"/>
            <a:ext cx="4809744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4. Transmission Medium</a:t>
            </a:r>
          </a:p>
          <a:p>
            <a:pPr>
              <a:defRPr sz="1100">
                <a:solidFill>
                  <a:srgbClr val="64748B"/>
                </a:solidFill>
              </a:defRPr>
            </a:pPr>
            <a:r>
              <a:t>Jalur fisik atau nirkabel tempat data merambat (Kabel UTP, Fiber Optic, Gelombang Radio Wi-Fi).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72784" y="4297680"/>
            <a:ext cx="5175504" cy="1920240"/>
          </a:xfrm>
          <a:prstGeom prst="roundRect">
            <a:avLst/>
          </a:prstGeom>
          <a:solidFill>
            <a:srgbClr val="FFF7ED"/>
          </a:solidFill>
          <a:ln w="12700">
            <a:solidFill>
              <a:srgbClr val="FED7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55664" y="4480560"/>
            <a:ext cx="4809744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EA580C"/>
                </a:solidFill>
              </a:defRPr>
            </a:pPr>
            <a:r>
              <a:t>5. Protocol (Protokol)</a:t>
            </a:r>
          </a:p>
          <a:p>
            <a:pPr>
              <a:defRPr sz="1100">
                <a:solidFill>
                  <a:srgbClr val="0F172A"/>
                </a:solidFill>
              </a:defRPr>
            </a:pPr>
            <a:r>
              <a:t>Aturan &amp; standar yang mengontrol dan mengendalikan proses pengiriman serta penerimaan data.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000" b="1">
                <a:solidFill>
                  <a:srgbClr val="2563EB"/>
                </a:solidFill>
                <a:latin typeface="Arial"/>
              </a:defRPr>
            </a:pPr>
            <a:r>
              <a:t>STANDARDISASI JARINGAN</a:t>
            </a:r>
          </a:p>
          <a:p>
            <a:pPr>
              <a:defRPr sz="2200" b="1">
                <a:solidFill>
                  <a:srgbClr val="0F172A"/>
                </a:solidFill>
                <a:latin typeface="Arial"/>
              </a:defRPr>
            </a:pPr>
            <a:r>
              <a:t>Mengapa Jaringan Membutuhkan Model Referensi?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463040"/>
            <a:ext cx="5120640" cy="3474720"/>
          </a:xfrm>
          <a:prstGeom prst="roundRect">
            <a:avLst/>
          </a:prstGeom>
          <a:solidFill>
            <a:srgbClr val="FEF2F2"/>
          </a:solidFill>
          <a:ln w="12700">
            <a:solidFill>
              <a:srgbClr val="FECA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05840" y="1645920"/>
            <a:ext cx="457200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DC2626"/>
                </a:solidFill>
              </a:defRPr>
            </a:pPr>
            <a:r>
              <a:t>PROBLEM MASA LALU (BEFORE 1980s)</a:t>
            </a:r>
          </a:p>
          <a:p>
            <a:pPr>
              <a:spcAft>
                <a:spcPts val="1000"/>
              </a:spcAft>
              <a:defRPr sz="1600" b="1">
                <a:solidFill>
                  <a:srgbClr val="0F172A"/>
                </a:solidFill>
              </a:defRPr>
            </a:pPr>
            <a:r>
              <a:t>Proprietary &amp; Vendor-Dependent Systems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</a:defRPr>
            </a:pPr>
            <a:r>
              <a:t>• Setiap vendor (IBM, DEC, HP) membuat arsitektur jaringan sendiri yang bersifat tertutup.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</a:defRPr>
            </a:pPr>
            <a:r>
              <a:t>• Perangkat antar-vendor TIDAK BISA saling berkomunikasi secara langsung.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</a:defRPr>
            </a:pPr>
            <a:r>
              <a:t>• Perusahaan terkunci (*vendor lock-in*) dan biaya pengembangan jaringan sangat mahal.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463040"/>
            <a:ext cx="5242255" cy="3474720"/>
          </a:xfrm>
          <a:prstGeom prst="roundRect">
            <a:avLst/>
          </a:prstGeom>
          <a:solidFill>
            <a:srgbClr val="F0FDF4"/>
          </a:solidFill>
          <a:ln w="12700">
            <a:solidFill>
              <a:srgbClr val="BBF7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92240" y="1645920"/>
            <a:ext cx="4693615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10B981"/>
                </a:solidFill>
              </a:defRPr>
            </a:pPr>
            <a:r>
              <a:t>SOLUSI STANDARDISASI (ISO 1984)</a:t>
            </a:r>
          </a:p>
          <a:p>
            <a:pPr>
              <a:spcAft>
                <a:spcPts val="1000"/>
              </a:spcAft>
              <a:defRPr sz="1600" b="1">
                <a:solidFill>
                  <a:srgbClr val="0F172A"/>
                </a:solidFill>
              </a:defRPr>
            </a:pPr>
            <a:r>
              <a:t>Model Referensi Terbuka (Open Standard)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</a:defRPr>
            </a:pPr>
            <a:r>
              <a:t>• ISO mengembangkan model OSI (Open Systems Interconnection) sebagai kerangka standar terbuka.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</a:defRPr>
            </a:pPr>
            <a:r>
              <a:t>• Membagi proses komunikasi jaringan yang kompleks menjadi 7 lapisan (*layers*) modular.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</a:defRPr>
            </a:pPr>
            <a:r>
              <a:t>• Memungkinkan perangkat dari berbagai vendor berbeda saling terkoneksi tanpa hambatan.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5120640"/>
            <a:ext cx="10728655" cy="1188720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05840" y="5212080"/>
            <a:ext cx="101800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2563EB"/>
                </a:solidFill>
              </a:defRPr>
            </a:pPr>
            <a:r>
              <a:t>MANFAAT UTAMA PENDEKATAN LAYERING:</a:t>
            </a:r>
          </a:p>
          <a:p>
            <a:pPr>
              <a:defRPr sz="1100">
                <a:solidFill>
                  <a:srgbClr val="0F172A"/>
                </a:solidFill>
              </a:defRPr>
            </a:pPr>
            <a:r>
              <a:t>1. Modularitas: Perubahan pada satu layer tidak merusak fungsi layer lainnya.</a:t>
            </a:r>
            <a:br/>
            <a:r>
              <a:t>2. Troubleshooting Efektif: Memudahkan insinyur jaringan melokalisasi titik kegagalan sistem.</a:t>
            </a:r>
            <a:br/>
            <a:r>
              <a:t>3. Akselerasi Inovasi: Memungkinkan inovasi hardware dan software berjalan secara independen.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000" b="1">
                <a:solidFill>
                  <a:srgbClr val="2563EB"/>
                </a:solidFill>
                <a:latin typeface="Arial"/>
              </a:defRPr>
            </a:pPr>
            <a:r>
              <a:t>MODEL REFERENSI OSI</a:t>
            </a:r>
          </a:p>
          <a:p>
            <a:pPr>
              <a:defRPr sz="2200" b="1">
                <a:solidFill>
                  <a:srgbClr val="0F172A"/>
                </a:solidFill>
                <a:latin typeface="Arial"/>
              </a:defRPr>
            </a:pPr>
            <a:r>
              <a:t>Hierarki 7-Lapisan Model Referensi OSI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463040"/>
            <a:ext cx="5943600" cy="64008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1554480"/>
            <a:ext cx="5577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2563EB"/>
                </a:solidFill>
              </a:defRPr>
            </a:pPr>
            <a:r>
              <a:t>Layer 7: Application Layer</a:t>
            </a:r>
          </a:p>
          <a:p>
            <a:pPr>
              <a:defRPr sz="1000">
                <a:solidFill>
                  <a:srgbClr val="64748B"/>
                </a:solidFill>
              </a:defRPr>
            </a:pPr>
            <a:r>
              <a:t>PDU: Data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148840"/>
            <a:ext cx="5943600" cy="64008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2240280"/>
            <a:ext cx="5577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2563EB"/>
                </a:solidFill>
              </a:defRPr>
            </a:pPr>
            <a:r>
              <a:t>Layer 6: Presentation Layer</a:t>
            </a:r>
          </a:p>
          <a:p>
            <a:pPr>
              <a:defRPr sz="1000">
                <a:solidFill>
                  <a:srgbClr val="64748B"/>
                </a:solidFill>
              </a:defRPr>
            </a:pPr>
            <a:r>
              <a:t>PDU: Data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2834640"/>
            <a:ext cx="5943600" cy="64008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14400" y="2926080"/>
            <a:ext cx="5577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2563EB"/>
                </a:solidFill>
              </a:defRPr>
            </a:pPr>
            <a:r>
              <a:t>Layer 5: Session Layer</a:t>
            </a:r>
          </a:p>
          <a:p>
            <a:pPr>
              <a:defRPr sz="1000">
                <a:solidFill>
                  <a:srgbClr val="64748B"/>
                </a:solidFill>
              </a:defRPr>
            </a:pPr>
            <a:r>
              <a:t>PDU: Data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520440"/>
            <a:ext cx="5943600" cy="640080"/>
          </a:xfrm>
          <a:prstGeom prst="roundRect">
            <a:avLst/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14400" y="3611880"/>
            <a:ext cx="5577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EA580C"/>
                </a:solidFill>
              </a:defRPr>
            </a:pPr>
            <a:r>
              <a:t>Layer 4: Transport Layer</a:t>
            </a:r>
          </a:p>
          <a:p>
            <a:pPr>
              <a:defRPr sz="1000">
                <a:solidFill>
                  <a:srgbClr val="64748B"/>
                </a:solidFill>
              </a:defRPr>
            </a:pPr>
            <a:r>
              <a:t>PDU: Segment / Datagram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4206240"/>
            <a:ext cx="5943600" cy="640080"/>
          </a:xfrm>
          <a:prstGeom prst="roundRect">
            <a:avLst/>
          </a:prstGeom>
          <a:solidFill>
            <a:srgbClr val="F0FD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14400" y="4297680"/>
            <a:ext cx="5577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0B981"/>
                </a:solidFill>
              </a:defRPr>
            </a:pPr>
            <a:r>
              <a:t>Layer 3: Network Layer</a:t>
            </a:r>
          </a:p>
          <a:p>
            <a:pPr>
              <a:defRPr sz="1000">
                <a:solidFill>
                  <a:srgbClr val="64748B"/>
                </a:solidFill>
              </a:defRPr>
            </a:pPr>
            <a:r>
              <a:t>PDU: Packet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" y="4892040"/>
            <a:ext cx="5943600" cy="640080"/>
          </a:xfrm>
          <a:prstGeom prst="roundRect">
            <a:avLst/>
          </a:prstGeom>
          <a:solidFill>
            <a:srgbClr val="F0FD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14400" y="4983480"/>
            <a:ext cx="5577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0B981"/>
                </a:solidFill>
              </a:defRPr>
            </a:pPr>
            <a:r>
              <a:t>Layer 2: Data Link Layer</a:t>
            </a:r>
          </a:p>
          <a:p>
            <a:pPr>
              <a:defRPr sz="1000">
                <a:solidFill>
                  <a:srgbClr val="64748B"/>
                </a:solidFill>
              </a:defRPr>
            </a:pPr>
            <a:r>
              <a:t>PDU: Frame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31520" y="5577840"/>
            <a:ext cx="5943600" cy="640080"/>
          </a:xfrm>
          <a:prstGeom prst="roundRect">
            <a:avLst/>
          </a:prstGeom>
          <a:solidFill>
            <a:srgbClr val="F0FD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14400" y="5669280"/>
            <a:ext cx="5577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0B981"/>
                </a:solidFill>
              </a:defRPr>
            </a:pPr>
            <a:r>
              <a:t>Layer 1: Physical Layer</a:t>
            </a:r>
          </a:p>
          <a:p>
            <a:pPr>
              <a:defRPr sz="1000">
                <a:solidFill>
                  <a:srgbClr val="64748B"/>
                </a:solidFill>
              </a:defRPr>
            </a:pPr>
            <a:r>
              <a:t>PDU: Bits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949440" y="1463040"/>
            <a:ext cx="4510735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132320" y="1600200"/>
            <a:ext cx="4144975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2563EB"/>
                </a:solidFill>
              </a:defRPr>
            </a:pPr>
            <a:r>
              <a:t>UPPER LAYERS (Software Layers)</a:t>
            </a:r>
          </a:p>
          <a:p>
            <a:pPr>
              <a:defRPr sz="1100">
                <a:solidFill>
                  <a:srgbClr val="0F172A"/>
                </a:solidFill>
              </a:defRPr>
            </a:pPr>
            <a:r>
              <a:t>• Layer 7, 6, dan 5 berfokus pada aplikasi pengguna dan pengolahan data mentah.</a:t>
            </a:r>
            <a:br/>
            <a:r>
              <a:t>• Dikelola langsung oleh sistem operasi dan aplikasi program (Browser, Email Client).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949440" y="3566160"/>
            <a:ext cx="4510735" cy="1188720"/>
          </a:xfrm>
          <a:prstGeom prst="roundRect">
            <a:avLst/>
          </a:prstGeom>
          <a:solidFill>
            <a:srgbClr val="FFF7ED"/>
          </a:solidFill>
          <a:ln w="12700">
            <a:solidFill>
              <a:srgbClr val="FED7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132320" y="3657600"/>
            <a:ext cx="414497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100" b="1">
                <a:solidFill>
                  <a:srgbClr val="EA580C"/>
                </a:solidFill>
              </a:defRPr>
            </a:pPr>
            <a:r>
              <a:t>HEART OF OSI (Transport Layer)</a:t>
            </a:r>
          </a:p>
          <a:p>
            <a:pPr>
              <a:defRPr sz="1050">
                <a:solidFill>
                  <a:srgbClr val="0F172A"/>
                </a:solidFill>
              </a:defRPr>
            </a:pPr>
            <a:r>
              <a:t>Penghubung antara aplikasi perangkat lunak dengan infrastruktur fisik pengiriman data.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949440" y="4846320"/>
            <a:ext cx="4510735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BF7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132320" y="4937760"/>
            <a:ext cx="4144975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10B981"/>
                </a:solidFill>
              </a:defRPr>
            </a:pPr>
            <a:r>
              <a:t>LOWER LAYERS (Hardware &amp; Data Movement)</a:t>
            </a:r>
          </a:p>
          <a:p>
            <a:pPr>
              <a:defRPr sz="1100">
                <a:solidFill>
                  <a:srgbClr val="0F172A"/>
                </a:solidFill>
              </a:defRPr>
            </a:pPr>
            <a:r>
              <a:t>• Layer 3, 2, dan 1 berfokus pada transmisi fisik data antar-node.</a:t>
            </a:r>
            <a:br/>
            <a:r>
              <a:t>• Dikelola oleh Router, Switch, NIC, dan media kabel/radio.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000" b="1">
                <a:solidFill>
                  <a:srgbClr val="2563EB"/>
                </a:solidFill>
                <a:latin typeface="Arial"/>
              </a:defRPr>
            </a:pPr>
            <a:r>
              <a:t>MODEL OSI - SOFTWARE LAYERS</a:t>
            </a:r>
          </a:p>
          <a:p>
            <a:pPr>
              <a:defRPr sz="2200" b="1">
                <a:solidFill>
                  <a:srgbClr val="0F172A"/>
                </a:solidFill>
                <a:latin typeface="Arial"/>
              </a:defRPr>
            </a:pPr>
            <a:r>
              <a:t>Fungsi Layer 7 (Application), 6 (Presentation), &amp; 5 (Session)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463040"/>
            <a:ext cx="3328416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463040"/>
            <a:ext cx="3328416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68680" y="1554480"/>
            <a:ext cx="3054096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2563EB"/>
                </a:solidFill>
              </a:defRPr>
            </a:pPr>
            <a:r>
              <a:t>Layer 7: Application</a:t>
            </a:r>
          </a:p>
          <a:p>
            <a:pPr>
              <a:defRPr sz="950">
                <a:solidFill>
                  <a:srgbClr val="64748B"/>
                </a:solidFill>
              </a:defRPr>
            </a:pPr>
            <a:r>
              <a:t>Antarmuka Pengguna &amp; Akses Layanan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377440"/>
            <a:ext cx="2962656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0F172A"/>
                </a:solidFill>
              </a:defRPr>
            </a:pPr>
            <a:r>
              <a:t>• Menyediakan antarmuka (interface) langsung antara aplikasi pengguna dengan jaringan.</a:t>
            </a:r>
            <a:br/>
            <a:r>
              <a:t>• Mengidentifikasi mitra komunikasi dan ketersediaan sumber daya.</a:t>
            </a:r>
            <a:br/>
            <a:r>
              <a:t/>
            </a:r>
            <a:br/>
            <a:r>
              <a:t>Protokol Utama:</a:t>
            </a:r>
            <a:br/>
            <a:r>
              <a:t>HTTP, HTTPS, FTP, DNS, DHCP, SSH, SMTP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25696" y="1463040"/>
            <a:ext cx="3328416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4425696" y="1463040"/>
            <a:ext cx="3328416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62856" y="1554480"/>
            <a:ext cx="3054096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7C3AED"/>
                </a:solidFill>
              </a:defRPr>
            </a:pPr>
            <a:r>
              <a:t>Layer 6: Presentation</a:t>
            </a:r>
          </a:p>
          <a:p>
            <a:pPr>
              <a:defRPr sz="950">
                <a:solidFill>
                  <a:srgbClr val="64748B"/>
                </a:solidFill>
              </a:defRPr>
            </a:pPr>
            <a:r>
              <a:t>Translasi Format &amp; Enkripsi Data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08576" y="2377440"/>
            <a:ext cx="2962656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0F172A"/>
                </a:solidFill>
              </a:defRPr>
            </a:pPr>
            <a:r>
              <a:t>• Menangani sintaksis dan semantik data yang dipertukarkan.</a:t>
            </a:r>
            <a:br/>
            <a:r>
              <a:t>• Bertanggung jawab atas enkripsi/dekripsi keamanan data dan kompresi berkas.</a:t>
            </a:r>
            <a:br/>
            <a:r>
              <a:t/>
            </a:r>
            <a:br/>
            <a:r>
              <a:t>Standar &amp; Format:</a:t>
            </a:r>
            <a:br/>
            <a:r>
              <a:t>SSL/TLS, ASCII, JPEG, PNG, MPEG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19872" y="1463040"/>
            <a:ext cx="3328416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8119872" y="1463040"/>
            <a:ext cx="3328416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57032" y="1554480"/>
            <a:ext cx="3054096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0F172A"/>
                </a:solidFill>
              </a:defRPr>
            </a:pPr>
            <a:r>
              <a:t>Layer 5: Session</a:t>
            </a:r>
          </a:p>
          <a:p>
            <a:pPr>
              <a:defRPr sz="950">
                <a:solidFill>
                  <a:srgbClr val="64748B"/>
                </a:solidFill>
              </a:defRPr>
            </a:pPr>
            <a:r>
              <a:t>Manajemen Sesi Komunikasi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02752" y="2377440"/>
            <a:ext cx="2962656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0F172A"/>
                </a:solidFill>
              </a:defRPr>
            </a:pPr>
            <a:r>
              <a:t>• Membuka, mengelola, mengendalikan, dan menutup sesi dialog antar-aplikasi.</a:t>
            </a:r>
            <a:br/>
            <a:r>
              <a:t>• Mengatur mode komunikasi (Simplex, Half-Duplex, Full-Duplex).</a:t>
            </a:r>
            <a:br/>
            <a:r>
              <a:t/>
            </a:r>
            <a:br/>
            <a:r>
              <a:t>Protokol Utama:</a:t>
            </a:r>
            <a:br/>
            <a:r>
              <a:t>NetBIOS, PPTP, RPC, Sockets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000" b="1">
                <a:solidFill>
                  <a:srgbClr val="2563EB"/>
                </a:solidFill>
                <a:latin typeface="Arial"/>
              </a:defRPr>
            </a:pPr>
            <a:r>
              <a:t>MODEL OSI - LAYER 4</a:t>
            </a:r>
          </a:p>
          <a:p>
            <a:pPr>
              <a:defRPr sz="2200" b="1">
                <a:solidFill>
                  <a:srgbClr val="0F172A"/>
                </a:solidFill>
                <a:latin typeface="Arial"/>
              </a:defRPr>
            </a:pPr>
            <a:r>
              <a:t>Transport Layer: Komunikasi End-to-End &amp; TCP vs. UDP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463040"/>
            <a:ext cx="10728655" cy="1188720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1554480"/>
            <a:ext cx="1036289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100" b="1">
                <a:solidFill>
                  <a:srgbClr val="2563EB"/>
                </a:solidFill>
              </a:defRPr>
            </a:pPr>
            <a:r>
              <a:t>FUNGSI UTAMA TRANSPORT LAYER (LAYER 4):</a:t>
            </a:r>
          </a:p>
          <a:p>
            <a:pPr>
              <a:defRPr sz="1050">
                <a:solidFill>
                  <a:srgbClr val="0F172A"/>
                </a:solidFill>
              </a:defRPr>
            </a:pPr>
            <a:r>
              <a:t>• Segmentation &amp; Reassembly (Pemotongan data di pengirim &amp; penyusunan kembali di penerima).</a:t>
            </a:r>
            <a:br/>
            <a:r>
              <a:t>• Port Numbering (Pengalamatan port 0-65535 untuk mengarahkan data ke aplikasi yang tepat).</a:t>
            </a:r>
            <a:br/>
            <a:r>
              <a:t>• Flow Control &amp; Error Recovery (Mengatur kecepatan transfer dan memastikan data tidak rusak).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834640"/>
            <a:ext cx="5120640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3017520"/>
            <a:ext cx="457200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2563EB"/>
                </a:solidFill>
              </a:defRPr>
            </a:pPr>
            <a:r>
              <a:t>TCP (Transmission Control Protocol)</a:t>
            </a:r>
          </a:p>
          <a:p>
            <a:pPr>
              <a:spcAft>
                <a:spcPts val="400"/>
              </a:spcAft>
              <a:defRPr sz="1050">
                <a:solidFill>
                  <a:srgbClr val="0F172A"/>
                </a:solidFill>
              </a:defRPr>
            </a:pPr>
            <a:r>
              <a:t>• Sifat: Connection-Oriented (Wajib 3-Way Handshake sebelum kirim data).</a:t>
            </a:r>
          </a:p>
          <a:p>
            <a:pPr>
              <a:spcAft>
                <a:spcPts val="400"/>
              </a:spcAft>
              <a:defRPr sz="1050">
                <a:solidFill>
                  <a:srgbClr val="0F172A"/>
                </a:solidFill>
              </a:defRPr>
            </a:pPr>
            <a:r>
              <a:t>• Keandalan: Highly Reliable (Garansi pengiriman data dengan konfirmasi Acknowledgment / ACK).</a:t>
            </a:r>
          </a:p>
          <a:p>
            <a:pPr>
              <a:spcAft>
                <a:spcPts val="400"/>
              </a:spcAft>
              <a:defRPr sz="1050">
                <a:solidFill>
                  <a:srgbClr val="0F172A"/>
                </a:solidFill>
              </a:defRPr>
            </a:pPr>
            <a:r>
              <a:t>• Kecepatan: Lebih lambat (Overhead header 20 Bytes + retransmisi jika paket hilang).</a:t>
            </a:r>
          </a:p>
          <a:p>
            <a:pPr>
              <a:spcAft>
                <a:spcPts val="400"/>
              </a:spcAft>
              <a:defRPr sz="1050">
                <a:solidFill>
                  <a:srgbClr val="0F172A"/>
                </a:solidFill>
              </a:defRPr>
            </a:pPr>
            <a:r>
              <a:t>• Penggunaan: Web Browsing (HTTP/HTTPS), Email (SMTP/IMAP), File Transfer (FTP).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2834640"/>
            <a:ext cx="5242255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ED7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92240" y="3017520"/>
            <a:ext cx="4693615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EA580C"/>
                </a:solidFill>
              </a:defRPr>
            </a:pPr>
            <a:r>
              <a:t>UDP (User Datagram Protocol)</a:t>
            </a:r>
          </a:p>
          <a:p>
            <a:pPr>
              <a:spcAft>
                <a:spcPts val="400"/>
              </a:spcAft>
              <a:defRPr sz="1050">
                <a:solidFill>
                  <a:srgbClr val="0F172A"/>
                </a:solidFill>
              </a:defRPr>
            </a:pPr>
            <a:r>
              <a:t>• Sifat: Connectionless (Kirim data langsung tanpa jabat tangan awal).</a:t>
            </a:r>
          </a:p>
          <a:p>
            <a:pPr>
              <a:spcAft>
                <a:spcPts val="400"/>
              </a:spcAft>
              <a:defRPr sz="1050">
                <a:solidFill>
                  <a:srgbClr val="0F172A"/>
                </a:solidFill>
              </a:defRPr>
            </a:pPr>
            <a:r>
              <a:t>• Keandalan: Unreliable / Best-Effort (Tanpa garansi ACK atau retransmisi paket).</a:t>
            </a:r>
          </a:p>
          <a:p>
            <a:pPr>
              <a:spcAft>
                <a:spcPts val="400"/>
              </a:spcAft>
              <a:defRPr sz="1050">
                <a:solidFill>
                  <a:srgbClr val="0F172A"/>
                </a:solidFill>
              </a:defRPr>
            </a:pPr>
            <a:r>
              <a:t>• Kecepatan: Sangat Cepat &amp; Ringan (Overhead header kecil hanya 8 Bytes).</a:t>
            </a:r>
          </a:p>
          <a:p>
            <a:pPr>
              <a:spcAft>
                <a:spcPts val="400"/>
              </a:spcAft>
              <a:defRPr sz="1050">
                <a:solidFill>
                  <a:srgbClr val="0F172A"/>
                </a:solidFill>
              </a:defRPr>
            </a:pPr>
            <a:r>
              <a:t>• Penggunaan: Video Streaming (YouTube/Zoom), Voice over IP (VoIP), Game Online, DNS.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000" b="1">
                <a:solidFill>
                  <a:srgbClr val="2563EB"/>
                </a:solidFill>
                <a:latin typeface="Arial"/>
              </a:defRPr>
            </a:pPr>
            <a:r>
              <a:t>MODEL OSI - HARDWARE LAYERS</a:t>
            </a:r>
          </a:p>
          <a:p>
            <a:pPr>
              <a:defRPr sz="2200" b="1">
                <a:solidFill>
                  <a:srgbClr val="0F172A"/>
                </a:solidFill>
                <a:latin typeface="Arial"/>
              </a:defRPr>
            </a:pPr>
            <a:r>
              <a:t>Fungsi Layer 3 (Network), 2 (Data Link), &amp; 1 (Physical)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463040"/>
            <a:ext cx="3328416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463040"/>
            <a:ext cx="3328416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68680" y="1554480"/>
            <a:ext cx="3054096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2563EB"/>
                </a:solidFill>
              </a:defRPr>
            </a:pPr>
            <a:r>
              <a:t>Layer 3: Network</a:t>
            </a:r>
          </a:p>
          <a:p>
            <a:pPr>
              <a:defRPr sz="950">
                <a:solidFill>
                  <a:srgbClr val="64748B"/>
                </a:solidFill>
              </a:defRPr>
            </a:pPr>
            <a:r>
              <a:t>Pengalamatan Logis &amp; Routing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377440"/>
            <a:ext cx="2962656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0F172A"/>
                </a:solidFill>
              </a:defRPr>
            </a:pPr>
            <a:r>
              <a:t>• Menentukan rute terbaik (*routing*) dari sumber ke tujuan.</a:t>
            </a:r>
            <a:br/>
            <a:r>
              <a:t>• Menangani pengalamatan logis (**IP Address**).</a:t>
            </a:r>
            <a:br/>
            <a:r>
              <a:t/>
            </a:r>
            <a:br/>
            <a:r>
              <a:t>PDU: Packet</a:t>
            </a:r>
            <a:br/>
            <a:r>
              <a:t>Perangkat Utama: Router, L3 Switch</a:t>
            </a:r>
            <a:br/>
            <a:r>
              <a:t>Protokol: IPv4, IPv6, ICMP, IPsec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25696" y="1463040"/>
            <a:ext cx="3328416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4425696" y="1463040"/>
            <a:ext cx="3328416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62856" y="1554480"/>
            <a:ext cx="3054096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0B981"/>
                </a:solidFill>
              </a:defRPr>
            </a:pPr>
            <a:r>
              <a:t>Layer 2: Data Link</a:t>
            </a:r>
          </a:p>
          <a:p>
            <a:pPr>
              <a:defRPr sz="950">
                <a:solidFill>
                  <a:srgbClr val="64748B"/>
                </a:solidFill>
              </a:defRPr>
            </a:pPr>
            <a:r>
              <a:t>Pengalamatan Fisik &amp; Framing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08576" y="2377440"/>
            <a:ext cx="2962656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0F172A"/>
                </a:solidFill>
              </a:defRPr>
            </a:pPr>
            <a:r>
              <a:t>• Pengalamatan fisik (**MAC Address**).</a:t>
            </a:r>
            <a:br/>
            <a:r>
              <a:t>• Pemaketan *Frame* dan deteksi kesalahan fisik (*CRC/FCS*).</a:t>
            </a:r>
            <a:br/>
            <a:r>
              <a:t>• Kontrol media (CSMA/CD).</a:t>
            </a:r>
            <a:br/>
            <a:r>
              <a:t/>
            </a:r>
            <a:br/>
            <a:r>
              <a:t>PDU: Frame</a:t>
            </a:r>
            <a:br/>
            <a:r>
              <a:t>Perangkat Utama: Switch L2, NIC/LAN Card</a:t>
            </a:r>
            <a:br/>
            <a:r>
              <a:t>Protokol: Ethernet, Wi-Fi (802.11)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19872" y="1463040"/>
            <a:ext cx="3328416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8119872" y="1463040"/>
            <a:ext cx="3328416" cy="822960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57032" y="1554480"/>
            <a:ext cx="3054096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EA580C"/>
                </a:solidFill>
              </a:defRPr>
            </a:pPr>
            <a:r>
              <a:t>Layer 1: Physical</a:t>
            </a:r>
          </a:p>
          <a:p>
            <a:pPr>
              <a:defRPr sz="950">
                <a:solidFill>
                  <a:srgbClr val="64748B"/>
                </a:solidFill>
              </a:defRPr>
            </a:pPr>
            <a:r>
              <a:t>Transmisi Sinyal &amp; Bit Fisik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02752" y="2377440"/>
            <a:ext cx="2962656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0F172A"/>
                </a:solidFill>
              </a:defRPr>
            </a:pPr>
            <a:r>
              <a:t>• Transmisi bit digital mentah (0 dan 1) melalui media fisik.</a:t>
            </a:r>
            <a:br/>
            <a:r>
              <a:t>• Spesifikasi elektrik, mekanis, dan frekuensi sinyal.</a:t>
            </a:r>
            <a:br/>
            <a:r>
              <a:t/>
            </a:r>
            <a:br/>
            <a:r>
              <a:t>PDU: Bits</a:t>
            </a:r>
            <a:br/>
            <a:r>
              <a:t>Perangkat Utama: Kabel UTP, Fiber Optic, Hub, Access Point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000" b="1">
                <a:solidFill>
                  <a:srgbClr val="2563EB"/>
                </a:solidFill>
                <a:latin typeface="Arial"/>
              </a:defRPr>
            </a:pPr>
            <a:r>
              <a:t>MODEL TCP/IP</a:t>
            </a:r>
          </a:p>
          <a:p>
            <a:pPr>
              <a:defRPr sz="2200" b="1">
                <a:solidFill>
                  <a:srgbClr val="0F172A"/>
                </a:solidFill>
                <a:latin typeface="Arial"/>
              </a:defRPr>
            </a:pPr>
            <a:r>
              <a:t>Arsitektur 4-Layer TCP/IP &amp; Pemetaan OSI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463040"/>
            <a:ext cx="10728655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914400" y="1645920"/>
            <a:ext cx="3291840" cy="457200"/>
          </a:xfrm>
          <a:prstGeom prst="round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05840" y="1691640"/>
            <a:ext cx="31089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FFFFFF"/>
                </a:solidFill>
              </a:defRPr>
            </a:pPr>
            <a:r>
              <a:t>MODEL TCP/IP (4 LAYER)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97680" y="1645920"/>
            <a:ext cx="3291840" cy="457200"/>
          </a:xfrm>
          <a:prstGeom prst="round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389120" y="1691640"/>
            <a:ext cx="31089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FFFFFF"/>
                </a:solidFill>
              </a:defRPr>
            </a:pPr>
            <a:r>
              <a:t>PEMETAAN LAYER OSI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80960" y="1645920"/>
            <a:ext cx="3596335" cy="457200"/>
          </a:xfrm>
          <a:prstGeom prst="round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772400" y="1691640"/>
            <a:ext cx="3383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FFFFFF"/>
                </a:solidFill>
              </a:defRPr>
            </a:pPr>
            <a:r>
              <a:t>PROTOKOL UTAMA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14400" y="2194560"/>
            <a:ext cx="3291840" cy="914400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05840" y="2377440"/>
            <a:ext cx="31089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2563EB"/>
                </a:solidFill>
              </a:defRPr>
            </a:pPr>
            <a:r>
              <a:t>4. Application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297680" y="2194560"/>
            <a:ext cx="3291840" cy="9144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389120" y="2331720"/>
            <a:ext cx="31089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>
                <a:solidFill>
                  <a:srgbClr val="0F172A"/>
                </a:solidFill>
              </a:defRPr>
            </a:pPr>
            <a:r>
              <a:t>Layer 7 (Application)</a:t>
            </a:r>
            <a:br/>
            <a:r>
              <a:t>Layer 6 (Presentation)</a:t>
            </a:r>
            <a:br/>
            <a:r>
              <a:t>Layer 5 (Session)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80960" y="2194560"/>
            <a:ext cx="3596335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772400" y="2331720"/>
            <a:ext cx="341345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64748B"/>
                </a:solidFill>
              </a:defRPr>
            </a:pPr>
            <a:r>
              <a:t>HTTP, HTTPS, FTP, DNS, DHCP, SSH, Telnet, SMTP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4400" y="3200400"/>
            <a:ext cx="3291840" cy="914400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005840" y="3383280"/>
            <a:ext cx="31089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2563EB"/>
                </a:solidFill>
              </a:defRPr>
            </a:pPr>
            <a:r>
              <a:t>3. Transport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297680" y="3200400"/>
            <a:ext cx="3291840" cy="9144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389120" y="3337560"/>
            <a:ext cx="31089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>
                <a:solidFill>
                  <a:srgbClr val="0F172A"/>
                </a:solidFill>
              </a:defRPr>
            </a:pPr>
            <a:r>
              <a:t>Layer 4 (Transport)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680960" y="3200400"/>
            <a:ext cx="3596335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772400" y="3337560"/>
            <a:ext cx="341345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64748B"/>
                </a:solidFill>
              </a:defRPr>
            </a:pPr>
            <a:r>
              <a:t>TCP (Connection-Oriented), UDP (Connectionless)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14400" y="4206240"/>
            <a:ext cx="3291840" cy="914400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005840" y="4389120"/>
            <a:ext cx="31089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2563EB"/>
                </a:solidFill>
              </a:defRPr>
            </a:pPr>
            <a:r>
              <a:t>2. Internet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297680" y="4206240"/>
            <a:ext cx="3291840" cy="9144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4389120" y="4343400"/>
            <a:ext cx="31089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>
                <a:solidFill>
                  <a:srgbClr val="0F172A"/>
                </a:solidFill>
              </a:defRPr>
            </a:pPr>
            <a:r>
              <a:t>Layer 3 (Network)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680960" y="4206240"/>
            <a:ext cx="3596335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772400" y="4343400"/>
            <a:ext cx="341345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64748B"/>
                </a:solidFill>
              </a:defRPr>
            </a:pPr>
            <a:r>
              <a:t>IPv4, IPv6, ICMP, ARP, IPsec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14400" y="5212080"/>
            <a:ext cx="3291840" cy="914400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005840" y="5394960"/>
            <a:ext cx="31089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2563EB"/>
                </a:solidFill>
              </a:defRPr>
            </a:pPr>
            <a:r>
              <a:t>1. Network Access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297680" y="5212080"/>
            <a:ext cx="3291840" cy="9144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4389120" y="5349240"/>
            <a:ext cx="31089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>
                <a:solidFill>
                  <a:srgbClr val="0F172A"/>
                </a:solidFill>
              </a:defRPr>
            </a:pPr>
            <a:r>
              <a:t>Layer 2 (Data Link)</a:t>
            </a:r>
            <a:br/>
            <a:r>
              <a:t>Layer 1 (Physical)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680960" y="5212080"/>
            <a:ext cx="3596335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7772400" y="5349240"/>
            <a:ext cx="341345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64748B"/>
                </a:solidFill>
              </a:defRPr>
            </a:pPr>
            <a:r>
              <a:t>Ethernet (IEEE 802.3), Wi-Fi (802.11), PPP, MAC, Physical Bits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000" b="1">
                <a:solidFill>
                  <a:srgbClr val="2563EB"/>
                </a:solidFill>
                <a:latin typeface="Arial"/>
              </a:defRPr>
            </a:pPr>
            <a:r>
              <a:t>DIAGNOSIS KOMPARATIF (C4)</a:t>
            </a:r>
          </a:p>
          <a:p>
            <a:pPr>
              <a:defRPr sz="2200" b="1">
                <a:solidFill>
                  <a:srgbClr val="0F172A"/>
                </a:solidFill>
                <a:latin typeface="Arial"/>
              </a:defRPr>
            </a:pPr>
            <a:r>
              <a:t>Analisis Perbedaan OSI 7-Layer vs. TCP/IP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463040"/>
            <a:ext cx="10728655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914400" y="1645920"/>
            <a:ext cx="2926080" cy="777240"/>
          </a:xfrm>
          <a:prstGeom prst="roundRect">
            <a:avLst/>
          </a:prstGeom>
          <a:solidFill>
            <a:srgbClr val="2563EB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05840" y="1783080"/>
            <a:ext cx="27432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FFFFFF"/>
                </a:solidFill>
              </a:defRPr>
            </a:pPr>
            <a:r>
              <a:t>Parameter Diagnosis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931920" y="1645920"/>
            <a:ext cx="3657600" cy="777240"/>
          </a:xfrm>
          <a:prstGeom prst="roundRect">
            <a:avLst/>
          </a:prstGeom>
          <a:solidFill>
            <a:srgbClr val="2563EB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023360" y="1783080"/>
            <a:ext cx="34747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FFFFFF"/>
                </a:solidFill>
              </a:defRPr>
            </a:pPr>
            <a:r>
              <a:t>Model OSI 7-Layer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80960" y="1645920"/>
            <a:ext cx="3596335" cy="777240"/>
          </a:xfrm>
          <a:prstGeom prst="roundRect">
            <a:avLst/>
          </a:prstGeom>
          <a:solidFill>
            <a:srgbClr val="2563EB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772400" y="1783080"/>
            <a:ext cx="3413455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FFFFFF"/>
                </a:solidFill>
              </a:defRPr>
            </a:pPr>
            <a:r>
              <a:t>Model TCP/IP (4 Layer)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14400" y="2514600"/>
            <a:ext cx="2926080" cy="777240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05840" y="2651760"/>
            <a:ext cx="27432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2563EB"/>
                </a:solidFill>
              </a:defRPr>
            </a:pPr>
            <a:r>
              <a:t>Sifat Model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931920" y="2514600"/>
            <a:ext cx="3657600" cy="777240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023360" y="2651760"/>
            <a:ext cx="34747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0">
                <a:solidFill>
                  <a:srgbClr val="0F172A"/>
                </a:solidFill>
              </a:defRPr>
            </a:pPr>
            <a:r>
              <a:t>Konseptual &amp; Teoretis (Digunakan sebagai standar akademis)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80960" y="2514600"/>
            <a:ext cx="3596335" cy="777240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772400" y="2651760"/>
            <a:ext cx="3413455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0">
                <a:solidFill>
                  <a:srgbClr val="0F172A"/>
                </a:solidFill>
              </a:defRPr>
            </a:pPr>
            <a:r>
              <a:t>Implementatif &amp; Praktis (Standar operasional internet nyata)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4400" y="3383280"/>
            <a:ext cx="292608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005840" y="3520440"/>
            <a:ext cx="27432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2563EB"/>
                </a:solidFill>
              </a:defRPr>
            </a:pPr>
            <a:r>
              <a:t>Pemisahan Layer Aplikasi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931920" y="3383280"/>
            <a:ext cx="365760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023360" y="3520440"/>
            <a:ext cx="34747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0">
                <a:solidFill>
                  <a:srgbClr val="0F172A"/>
                </a:solidFill>
              </a:defRPr>
            </a:pPr>
            <a:r>
              <a:t>Layer Application, Presentation, &amp; Session terpisah ketat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680960" y="3383280"/>
            <a:ext cx="3596335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772400" y="3520440"/>
            <a:ext cx="3413455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0">
                <a:solidFill>
                  <a:srgbClr val="0F172A"/>
                </a:solidFill>
              </a:defRPr>
            </a:pPr>
            <a:r>
              <a:t>Ketiga layer software digabung menjadi 1 Application Layer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14400" y="4251960"/>
            <a:ext cx="2926080" cy="777240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005840" y="4389120"/>
            <a:ext cx="27432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2563EB"/>
                </a:solidFill>
              </a:defRPr>
            </a:pPr>
            <a:r>
              <a:t>Akses Media Fisik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931920" y="4251960"/>
            <a:ext cx="3657600" cy="777240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4023360" y="4389120"/>
            <a:ext cx="34747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0">
                <a:solidFill>
                  <a:srgbClr val="0F172A"/>
                </a:solidFill>
              </a:defRPr>
            </a:pPr>
            <a:r>
              <a:t>Layer Physical dan Data Link berdiri sendiri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680960" y="4251960"/>
            <a:ext cx="3596335" cy="777240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772400" y="4389120"/>
            <a:ext cx="3413455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0">
                <a:solidFill>
                  <a:srgbClr val="0F172A"/>
                </a:solidFill>
              </a:defRPr>
            </a:pPr>
            <a:r>
              <a:t>Digabung menjadi 1 Network Access Layer (Link Layer)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14400" y="5120640"/>
            <a:ext cx="292608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005840" y="5257800"/>
            <a:ext cx="27432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2563EB"/>
                </a:solidFill>
              </a:defRPr>
            </a:pPr>
            <a:r>
              <a:t>Pendekatan Protokol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931920" y="5120640"/>
            <a:ext cx="365760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4023360" y="5257800"/>
            <a:ext cx="34747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0">
                <a:solidFill>
                  <a:srgbClr val="0F172A"/>
                </a:solidFill>
              </a:defRPr>
            </a:pPr>
            <a:r>
              <a:t>Model dirancang TERLEBIH DAHULU sebelum protokol dibuat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680960" y="5120640"/>
            <a:ext cx="3596335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7772400" y="5257800"/>
            <a:ext cx="3413455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0">
                <a:solidFill>
                  <a:srgbClr val="0F172A"/>
                </a:solidFill>
              </a:defRPr>
            </a:pPr>
            <a:r>
              <a:t>Protokol dikembangkan &amp; diuji DULU, baru model didefinisikan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000" b="1">
                <a:solidFill>
                  <a:srgbClr val="2563EB"/>
                </a:solidFill>
                <a:latin typeface="Arial"/>
              </a:defRPr>
            </a:pPr>
            <a:r>
              <a:t>MEKANISME TRANSMISI</a:t>
            </a:r>
          </a:p>
          <a:p>
            <a:pPr>
              <a:defRPr sz="2200" b="1">
                <a:solidFill>
                  <a:srgbClr val="0F172A"/>
                </a:solidFill>
                <a:latin typeface="Arial"/>
              </a:defRPr>
            </a:pPr>
            <a:r>
              <a:t>Proses Enkapsulasi (Pengirim) &amp; Dekapsulasi (Penerima)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1965960" cy="3291840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78308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2563EB"/>
                </a:solidFill>
              </a:defRPr>
            </a:pPr>
            <a:r>
              <a:t>Step 1</a:t>
            </a:r>
          </a:p>
          <a:p>
            <a:pPr>
              <a:spcAft>
                <a:spcPts val="400"/>
              </a:spcAft>
              <a:defRPr sz="1200" b="1">
                <a:solidFill>
                  <a:srgbClr val="0F172A"/>
                </a:solidFill>
              </a:defRPr>
            </a:pPr>
            <a:r>
              <a:t>Layer 7 (App)</a:t>
            </a:r>
          </a:p>
          <a:p>
            <a:pPr>
              <a:spcAft>
                <a:spcPts val="1200"/>
              </a:spcAft>
              <a:defRPr sz="1000">
                <a:solidFill>
                  <a:srgbClr val="64748B"/>
                </a:solidFill>
              </a:defRPr>
            </a:pPr>
            <a:r>
              <a:t>PDU: Data Mentah</a:t>
            </a:r>
          </a:p>
          <a:p>
            <a:pPr>
              <a:defRPr sz="950" b="1">
                <a:solidFill>
                  <a:srgbClr val="2563EB"/>
                </a:solidFill>
              </a:defRPr>
            </a:pPr>
            <a:r>
              <a:t>[ Data 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16936" y="1645920"/>
            <a:ext cx="1965960" cy="3291840"/>
          </a:xfrm>
          <a:prstGeom prst="roundRect">
            <a:avLst/>
          </a:prstGeom>
          <a:solidFill>
            <a:srgbClr val="FFF7ED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3008376" y="1828800"/>
            <a:ext cx="178308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EA580C"/>
                </a:solidFill>
              </a:defRPr>
            </a:pPr>
            <a:r>
              <a:t>Step 2</a:t>
            </a:r>
          </a:p>
          <a:p>
            <a:pPr>
              <a:spcAft>
                <a:spcPts val="400"/>
              </a:spcAft>
              <a:defRPr sz="1200" b="1">
                <a:solidFill>
                  <a:srgbClr val="0F172A"/>
                </a:solidFill>
              </a:defRPr>
            </a:pPr>
            <a:r>
              <a:t>Layer 4 (Trans)</a:t>
            </a:r>
          </a:p>
          <a:p>
            <a:pPr>
              <a:spcAft>
                <a:spcPts val="1200"/>
              </a:spcAft>
              <a:defRPr sz="1000">
                <a:solidFill>
                  <a:srgbClr val="64748B"/>
                </a:solidFill>
              </a:defRPr>
            </a:pPr>
            <a:r>
              <a:t>PDU: Segment</a:t>
            </a:r>
          </a:p>
          <a:p>
            <a:pPr>
              <a:defRPr sz="950" b="1">
                <a:solidFill>
                  <a:srgbClr val="EA580C"/>
                </a:solidFill>
              </a:defRPr>
            </a:pPr>
            <a:r>
              <a:t>[ TCP Hdr | Data 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102352" y="1645920"/>
            <a:ext cx="1965960" cy="3291840"/>
          </a:xfrm>
          <a:prstGeom prst="roundRect">
            <a:avLst/>
          </a:prstGeom>
          <a:solidFill>
            <a:srgbClr val="F0FDF4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193792" y="1828800"/>
            <a:ext cx="178308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10B981"/>
                </a:solidFill>
              </a:defRPr>
            </a:pPr>
            <a:r>
              <a:t>Step 3</a:t>
            </a:r>
          </a:p>
          <a:p>
            <a:pPr>
              <a:spcAft>
                <a:spcPts val="400"/>
              </a:spcAft>
              <a:defRPr sz="1200" b="1">
                <a:solidFill>
                  <a:srgbClr val="0F172A"/>
                </a:solidFill>
              </a:defRPr>
            </a:pPr>
            <a:r>
              <a:t>Layer 3 (Net)</a:t>
            </a:r>
          </a:p>
          <a:p>
            <a:pPr>
              <a:spcAft>
                <a:spcPts val="1200"/>
              </a:spcAft>
              <a:defRPr sz="1000">
                <a:solidFill>
                  <a:srgbClr val="64748B"/>
                </a:solidFill>
              </a:defRPr>
            </a:pPr>
            <a:r>
              <a:t>PDU: Packet IP</a:t>
            </a:r>
          </a:p>
          <a:p>
            <a:pPr>
              <a:defRPr sz="950" b="1">
                <a:solidFill>
                  <a:srgbClr val="10B981"/>
                </a:solidFill>
              </a:defRPr>
            </a:pPr>
            <a:r>
              <a:t>[ IP Hdr | TCP | Data ]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287768" y="1645920"/>
            <a:ext cx="1965960" cy="3291840"/>
          </a:xfrm>
          <a:prstGeom prst="roundRect">
            <a:avLst/>
          </a:prstGeom>
          <a:solidFill>
            <a:srgbClr val="F5F3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379208" y="1828800"/>
            <a:ext cx="178308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7C3AED"/>
                </a:solidFill>
              </a:defRPr>
            </a:pPr>
            <a:r>
              <a:t>Step 4</a:t>
            </a:r>
          </a:p>
          <a:p>
            <a:pPr>
              <a:spcAft>
                <a:spcPts val="400"/>
              </a:spcAft>
              <a:defRPr sz="1200" b="1">
                <a:solidFill>
                  <a:srgbClr val="0F172A"/>
                </a:solidFill>
              </a:defRPr>
            </a:pPr>
            <a:r>
              <a:t>Layer 2 (Link)</a:t>
            </a:r>
          </a:p>
          <a:p>
            <a:pPr>
              <a:spcAft>
                <a:spcPts val="1200"/>
              </a:spcAft>
              <a:defRPr sz="1000">
                <a:solidFill>
                  <a:srgbClr val="64748B"/>
                </a:solidFill>
              </a:defRPr>
            </a:pPr>
            <a:r>
              <a:t>PDU: Frame</a:t>
            </a:r>
          </a:p>
          <a:p>
            <a:pPr>
              <a:defRPr sz="950" b="1">
                <a:solidFill>
                  <a:srgbClr val="7C3AED"/>
                </a:solidFill>
              </a:defRPr>
            </a:pPr>
            <a:r>
              <a:t>[ MAC | IP | TCP | Data | FCS ]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473184" y="1645920"/>
            <a:ext cx="1965960" cy="3291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564624" y="1828800"/>
            <a:ext cx="178308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0F172A"/>
                </a:solidFill>
              </a:defRPr>
            </a:pPr>
            <a:r>
              <a:t>Step 5</a:t>
            </a:r>
          </a:p>
          <a:p>
            <a:pPr>
              <a:spcAft>
                <a:spcPts val="400"/>
              </a:spcAft>
              <a:defRPr sz="1200" b="1">
                <a:solidFill>
                  <a:srgbClr val="0F172A"/>
                </a:solidFill>
              </a:defRPr>
            </a:pPr>
            <a:r>
              <a:t>Layer 1 (Phys)</a:t>
            </a:r>
          </a:p>
          <a:p>
            <a:pPr>
              <a:spcAft>
                <a:spcPts val="1200"/>
              </a:spcAft>
              <a:defRPr sz="1000">
                <a:solidFill>
                  <a:srgbClr val="64748B"/>
                </a:solidFill>
              </a:defRPr>
            </a:pPr>
            <a:r>
              <a:t>PDU: Physical Bits</a:t>
            </a:r>
          </a:p>
          <a:p>
            <a:pPr>
              <a:defRPr sz="950" b="1">
                <a:solidFill>
                  <a:srgbClr val="0F172A"/>
                </a:solidFill>
              </a:defRPr>
            </a:pPr>
            <a:r>
              <a:t>10101011010100101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" y="5120640"/>
            <a:ext cx="10728655" cy="1188720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05840" y="5212080"/>
            <a:ext cx="101800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2563EB"/>
                </a:solidFill>
              </a:defRPr>
            </a:pPr>
            <a:r>
              <a:t>ARAH ALUR ENKAPSULASI VS DEKAPSULASI:</a:t>
            </a:r>
          </a:p>
          <a:p>
            <a:pPr>
              <a:defRPr sz="1100">
                <a:solidFill>
                  <a:srgbClr val="0F172A"/>
                </a:solidFill>
              </a:defRPr>
            </a:pPr>
            <a:r>
              <a:t>• ENKAPSULASI (Sisi Pengirim): Penambahan Header &amp; Trailer dari Layer 7 → Layer 1 (Top-to-Bottom).</a:t>
            </a:r>
            <a:br/>
            <a:r>
              <a:t>• DEKAPSULASI (Sisi Penerima): Pelepasan Header &amp; Trailer dari Layer 1 → Layer 7 (Bottom-to-Top) hingga diterima sebagai Data Mentah.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000" b="1">
                <a:solidFill>
                  <a:srgbClr val="2563EB"/>
                </a:solidFill>
                <a:latin typeface="Arial"/>
              </a:defRPr>
            </a:pPr>
            <a:r>
              <a:t>DISKUSI INTERAKTIF (C4)</a:t>
            </a:r>
          </a:p>
          <a:p>
            <a:pPr>
              <a:defRPr sz="2200" b="1">
                <a:solidFill>
                  <a:srgbClr val="0F172A"/>
                </a:solidFill>
                <a:latin typeface="Arial"/>
              </a:defRPr>
            </a:pPr>
            <a:r>
              <a:t>Studi Kasus Analisis Kritis Pembelajaran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463040"/>
            <a:ext cx="512064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05840" y="1737360"/>
            <a:ext cx="45720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2563EB"/>
                </a:solidFill>
              </a:defRPr>
            </a:pPr>
            <a:r>
              <a:t>STUDI KASUS 1: TROUBLESHOOTING KONEKSI</a:t>
            </a:r>
          </a:p>
          <a:p>
            <a:pPr>
              <a:spcAft>
                <a:spcPts val="1200"/>
              </a:spcAft>
              <a:defRPr sz="1600" b="1">
                <a:solidFill>
                  <a:srgbClr val="0F172A"/>
                </a:solidFill>
              </a:defRPr>
            </a:pPr>
            <a:r>
              <a:t>Skenario Gangguan Web Browser</a:t>
            </a:r>
          </a:p>
          <a:p>
            <a:pPr>
              <a:spcAft>
                <a:spcPts val="1600"/>
              </a:spcAft>
              <a:defRPr sz="1150">
                <a:solidFill>
                  <a:srgbClr val="64748B"/>
                </a:solidFill>
              </a:defRPr>
            </a:pPr>
            <a:r>
              <a:t>Seorang administrator jaringan menemukan kasus dimana pengguna BISA melakukan 'ping 8.8.8.8' (Reply Sukses), namun saat membuka website 'google.com' via web browser selalu mengalami 'Connection Timeout'.</a:t>
            </a:r>
          </a:p>
          <a:p>
            <a:pPr>
              <a:spcAft>
                <a:spcPts val="400"/>
              </a:spcAft>
              <a:defRPr sz="1200" b="1">
                <a:solidFill>
                  <a:srgbClr val="2563EB"/>
                </a:solidFill>
              </a:defRPr>
            </a:pPr>
            <a:r>
              <a:t>Pertanyaan Analisis (C4):</a:t>
            </a:r>
          </a:p>
          <a:p>
            <a:pPr>
              <a:defRPr sz="1150" b="1">
                <a:solidFill>
                  <a:srgbClr val="0F172A"/>
                </a:solidFill>
              </a:defRPr>
            </a:pPr>
            <a:r>
              <a:t>Pada layer OSI manakah masalah tersebut terjadi, dan protokol layanan apa yang kemungkinan besar mengalami kegagalan?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463040"/>
            <a:ext cx="5242255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ED7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92240" y="1737360"/>
            <a:ext cx="4693615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EA580C"/>
                </a:solidFill>
              </a:defRPr>
            </a:pPr>
            <a:r>
              <a:t>STUDI KASUS 2: STRUKTUR ENKAPSULASI DATA</a:t>
            </a:r>
          </a:p>
          <a:p>
            <a:pPr>
              <a:spcAft>
                <a:spcPts val="1200"/>
              </a:spcAft>
              <a:defRPr sz="1600" b="1">
                <a:solidFill>
                  <a:srgbClr val="0F172A"/>
                </a:solidFill>
              </a:defRPr>
            </a:pPr>
            <a:r>
              <a:t>Analisis Keberadaan Trailer Frame</a:t>
            </a:r>
          </a:p>
          <a:p>
            <a:pPr>
              <a:spcAft>
                <a:spcPts val="1600"/>
              </a:spcAft>
              <a:defRPr sz="1150">
                <a:solidFill>
                  <a:srgbClr val="64748B"/>
                </a:solidFill>
              </a:defRPr>
            </a:pPr>
            <a:r>
              <a:t>Pada proses enkapsulasi, Layer 7 hingga Layer 3 hanya menambahkan 'Header' di bagian depan data. Namun, Layer 2 (Data Link) menambahkan 'Header' DI DEPAN dan 'Trailer (FCS)' DI BELAKANG data.</a:t>
            </a:r>
          </a:p>
          <a:p>
            <a:pPr>
              <a:spcAft>
                <a:spcPts val="400"/>
              </a:spcAft>
              <a:defRPr sz="1200" b="1">
                <a:solidFill>
                  <a:srgbClr val="EA580C"/>
                </a:solidFill>
              </a:defRPr>
            </a:pPr>
            <a:r>
              <a:t>Pertanyaan Analisis (C4):</a:t>
            </a:r>
          </a:p>
          <a:p>
            <a:pPr>
              <a:defRPr sz="1150" b="1">
                <a:solidFill>
                  <a:srgbClr val="0F172A"/>
                </a:solidFill>
              </a:defRPr>
            </a:pPr>
            <a:r>
              <a:t>Mengapa hanya Layer 2 yang membutuhkan Trailer (FCS/CRC), dan apa konsekuensinya jika bit pada trailer tersebut bernilai mismatch/cacat?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000" b="1">
                <a:solidFill>
                  <a:srgbClr val="2563EB"/>
                </a:solidFill>
                <a:latin typeface="Arial"/>
              </a:defRPr>
            </a:pPr>
            <a:r>
              <a:t>RANGKUMAN</a:t>
            </a:r>
          </a:p>
          <a:p>
            <a:pPr>
              <a:defRPr sz="2200" b="1">
                <a:solidFill>
                  <a:srgbClr val="0F172A"/>
                </a:solidFill>
                <a:latin typeface="Arial"/>
              </a:defRPr>
            </a:pPr>
            <a:r>
              <a:t>Kesimpulan Teori &amp; Persiapan Sesi Praktikum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463040"/>
            <a:ext cx="512064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05840" y="1737360"/>
            <a:ext cx="45720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100" b="1">
                <a:solidFill>
                  <a:srgbClr val="2563EB"/>
                </a:solidFill>
              </a:defRPr>
            </a:pPr>
            <a:r>
              <a:t>RANGKUMAN SESI TEORI</a:t>
            </a:r>
          </a:p>
          <a:p>
            <a:pPr>
              <a:spcAft>
                <a:spcPts val="1000"/>
              </a:spcAft>
              <a:defRPr sz="1150">
                <a:solidFill>
                  <a:srgbClr val="0F172A"/>
                </a:solidFill>
              </a:defRPr>
            </a:pPr>
            <a:r>
              <a:t>• 5 Komponen Utama: Komunikasi data digerakkan oleh Message, Sender, Receiver, Medium, dan Protocol.</a:t>
            </a:r>
          </a:p>
          <a:p>
            <a:pPr>
              <a:spcAft>
                <a:spcPts val="1000"/>
              </a:spcAft>
              <a:defRPr sz="1150">
                <a:solidFill>
                  <a:srgbClr val="0F172A"/>
                </a:solidFill>
              </a:defRPr>
            </a:pPr>
            <a:r>
              <a:t>• OSI vs TCP/IP: OSI 7-Layer adalah kerangka konseptual akademis, sedangkan TCP/IP 4-Layer adalah standar praktis ekosistem internet.</a:t>
            </a:r>
          </a:p>
          <a:p>
            <a:pPr>
              <a:spcAft>
                <a:spcPts val="1000"/>
              </a:spcAft>
              <a:defRPr sz="1150">
                <a:solidFill>
                  <a:srgbClr val="0F172A"/>
                </a:solidFill>
              </a:defRPr>
            </a:pPr>
            <a:r>
              <a:t>• Enkapsulasi Data: Setiap layer menambahkan informasi spesifik (Port, IP Address, MAC Address) untuk menjamin penyampaian data yang presisi.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463040"/>
            <a:ext cx="5242255" cy="4754880"/>
          </a:xfrm>
          <a:prstGeom prst="round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92240" y="1737360"/>
            <a:ext cx="4693615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BFDBFE"/>
                </a:solidFill>
              </a:defRPr>
            </a:pPr>
            <a:r>
              <a:t>AGENDA PRAKTIKUM (2 X 50 MENIT)</a:t>
            </a:r>
          </a:p>
          <a:p>
            <a:pPr>
              <a:spcAft>
                <a:spcPts val="1400"/>
              </a:spcAft>
              <a:defRPr sz="1800" b="1">
                <a:solidFill>
                  <a:srgbClr val="FFFFFF"/>
                </a:solidFill>
              </a:defRPr>
            </a:pPr>
            <a:r>
              <a:t>Simulasi Enkapsulasi &amp; Packet Capturing</a:t>
            </a:r>
          </a:p>
          <a:p>
            <a:pPr>
              <a:spcAft>
                <a:spcPts val="800"/>
              </a:spcAft>
              <a:defRPr sz="1150">
                <a:solidFill>
                  <a:srgbClr val="FFFFFF"/>
                </a:solidFill>
              </a:defRPr>
            </a:pPr>
            <a:r>
              <a:t>✓ Software: Buka Cisco Packet Tracer &amp; Wireshark.</a:t>
            </a:r>
          </a:p>
          <a:p>
            <a:pPr>
              <a:spcAft>
                <a:spcPts val="800"/>
              </a:spcAft>
              <a:defRPr sz="1150">
                <a:solidFill>
                  <a:srgbClr val="FFFFFF"/>
                </a:solidFill>
              </a:defRPr>
            </a:pPr>
            <a:r>
              <a:t>✓ Skenario 1: Membangun topologi Client-Server &amp; mengamati PDU HTTP pada Simulation Mode.</a:t>
            </a:r>
          </a:p>
          <a:p>
            <a:pPr>
              <a:spcAft>
                <a:spcPts val="800"/>
              </a:spcAft>
              <a:defRPr sz="1150">
                <a:solidFill>
                  <a:srgbClr val="FFFFFF"/>
                </a:solidFill>
              </a:defRPr>
            </a:pPr>
            <a:r>
              <a:t>✓ Skenario 2: Live packet capturing sinyal ICMP (Ping) &amp; HTTP menggunakan Wireshark.</a:t>
            </a:r>
          </a:p>
          <a:p>
            <a:pPr>
              <a:spcAft>
                <a:spcPts val="800"/>
              </a:spcAft>
              <a:defRPr sz="1150">
                <a:solidFill>
                  <a:srgbClr val="FFFFFF"/>
                </a:solidFill>
              </a:defRPr>
            </a:pPr>
            <a:r>
              <a:t>✓ Tugas: Menyusun Laporan Praktikum &amp; menjawab 3 pertanyaan analisis kritis (C4).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1503</Words>
  <Application>Microsoft Office PowerPoint</Application>
  <PresentationFormat>Widescreen</PresentationFormat>
  <Paragraphs>184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USER</dc:creator>
  <cp:keywords/>
  <dc:description>generated using python-pptx</dc:description>
  <cp:lastModifiedBy>Windows User</cp:lastModifiedBy>
  <cp:revision>2</cp:revision>
  <dcterms:created xsi:type="dcterms:W3CDTF">2013-01-27T09:14:16Z</dcterms:created>
  <dcterms:modified xsi:type="dcterms:W3CDTF">2026-09-13T03:43:30Z</dcterms:modified>
  <cp:category/>
</cp:coreProperties>
</file>