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70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945" y="2134641"/>
            <a:ext cx="5065960" cy="333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5406" y="2696616"/>
            <a:ext cx="9501187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1" i="0" u="none">
                <a:solidFill>
                  <a:srgbClr val="0F172A"/>
                </a:solidFill>
                <a:latin typeface="Plus Jakarta Sans"/>
              </a:rPr>
              <a:t>Pengenalan Organisasi &amp; Arsitektur Komputer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1625" y="4018508"/>
            <a:ext cx="9048750" cy="11798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Pertemuan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1: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Konsep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Dasar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Struktur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Von Neumann,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dan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Implikasi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Sistem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Komputer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untuk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Mahasiswa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Pendidikan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Teknologi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Informasi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(PTI</a:t>
            </a:r>
            <a:r>
              <a:rPr sz="1500" b="0" i="0" u="none" dirty="0" smtClean="0">
                <a:solidFill>
                  <a:srgbClr val="475569"/>
                </a:solidFill>
                <a:latin typeface="Inter"/>
              </a:rPr>
              <a:t>)</a:t>
            </a:r>
          </a:p>
          <a:p>
            <a:pPr algn="ctr">
              <a:lnSpc>
                <a:spcPts val="2325"/>
              </a:lnSpc>
            </a:pPr>
            <a:endParaRPr lang="x-none" sz="1500" dirty="0">
              <a:solidFill>
                <a:srgbClr val="475569"/>
              </a:solidFill>
              <a:latin typeface="Inter"/>
            </a:endParaRPr>
          </a:p>
          <a:p>
            <a:pPr algn="ctr">
              <a:lnSpc>
                <a:spcPts val="2325"/>
              </a:lnSpc>
            </a:pPr>
            <a:r>
              <a:rPr lang="x-none" sz="1500" b="0" i="0" u="none" dirty="0" smtClean="0">
                <a:solidFill>
                  <a:srgbClr val="475569"/>
                </a:solidFill>
                <a:latin typeface="Inter"/>
              </a:rPr>
              <a:t>Dosen Pengampu : Yuni Puspita Sari,S.Kom.,MTI</a:t>
            </a:r>
            <a:endParaRPr sz="1500" b="0" i="0" u="none" dirty="0">
              <a:solidFill>
                <a:srgbClr val="475569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5453" y="2619375"/>
            <a:ext cx="8741092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lus Jakarta Sans"/>
              </a:rPr>
              <a:t>01. Konsep Dasar &amp; Perbedaan Utama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0" y="3429000"/>
            <a:ext cx="762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681287" y="3829050"/>
            <a:ext cx="6829425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Memahami Pembeda Antara Arsitektur Komputer dan Organisasi Komputer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41202"/>
            <a:ext cx="5334000" cy="318521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241202"/>
            <a:ext cx="5334000" cy="31852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" y="2517427"/>
            <a:ext cx="502062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Plus Jakarta Sans"/>
              </a:rPr>
              <a:t>1. Arsitektur Komputer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725" y="2879377"/>
            <a:ext cx="478155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Inter"/>
              </a:rPr>
              <a:t>Atribut Sistem (Sudut Pandang Programmer):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3244601"/>
            <a:ext cx="47815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Berfokus pada </a:t>
            </a:r>
            <a:r>
              <a:rPr sz="1275" b="0" i="1" u="none">
                <a:solidFill>
                  <a:srgbClr val="334155"/>
                </a:solidFill>
                <a:latin typeface="Inter"/>
              </a:rPr>
              <a:t>APA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yang bisa dieksekusi oleh sistem komputer.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2725" y="2517427"/>
            <a:ext cx="502062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Plus Jakarta Sans"/>
              </a:rPr>
              <a:t>2. Organisasi Komputer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2725" y="2879377"/>
            <a:ext cx="478155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Inter"/>
              </a:rPr>
              <a:t>Unit Operasional (Sudut Pandang Perangkat Keras):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2725" y="3244601"/>
            <a:ext cx="47815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Berfokus pada </a:t>
            </a:r>
            <a:r>
              <a:rPr sz="1275" b="0" i="1" u="none">
                <a:solidFill>
                  <a:srgbClr val="334155"/>
                </a:solidFill>
                <a:latin typeface="Inter"/>
              </a:rPr>
              <a:t>BAGAIMANA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atribut arsitektur direalisasikan fisik.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" y="3862417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8225" y="3860750"/>
            <a:ext cx="459105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Set Instruksi (Instruction Set Architecture / ISA: x86, ARM, RISC-V)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" y="4459515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5" y="4457848"/>
            <a:ext cx="4591050" cy="250924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Lebar Format Data (32-bit vs 64-bit)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2975" y="4805689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8225" y="4804023"/>
            <a:ext cx="4591050" cy="250924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Mekanisme Pengalamatan Memori &amp; Input/Output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57975" y="3862417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53225" y="3860750"/>
            <a:ext cx="459105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Frekuensi Clock CPU (GHz), Heat Sink &amp; Thermal Management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7975" y="4459515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53225" y="4457848"/>
            <a:ext cx="4591050" cy="250924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Teknologi &amp; Tipe Memori (RAM DDR4 vs DDR5)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57975" y="4805689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53225" y="4804023"/>
            <a:ext cx="4591050" cy="250924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Sistem Bus, Chipset, dan Antarmuka Komunikasi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Arsitektur vs Organisasi Komputer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500" y="10001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66937"/>
            <a:ext cx="5334000" cy="3333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" y="2168604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166937"/>
            <a:ext cx="5143500" cy="752772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Inter"/>
              </a:rPr>
              <a:t>CPU (Central Processing Unit):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Pusat kendali dan eksekusi instruksi yang berisi Control Unit (CU) dan Arithmetic Logic Unit (ALU).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50" y="3016627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14960"/>
            <a:ext cx="51435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Inter"/>
              </a:rPr>
              <a:t>Memori Utama (RAM):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Tempat penyimpanan program dan data yang sedang diproses secara sementara (volatile).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13725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612058"/>
            <a:ext cx="51435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Inter"/>
              </a:rPr>
              <a:t>Perangkat Input/Output (I/O):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Antarmuka interaksi pengguna dengan komputer (keyboard, monitor, media pembelajaran).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750" y="4210823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209157"/>
            <a:ext cx="51435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Inter"/>
              </a:rPr>
              <a:t>System Bus: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Jalur komunikasi sirkuit yang menghubungkan CPU, Memori, dan I/O.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66937"/>
            <a:ext cx="5334000" cy="3333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Model Arsitektur Von Neumann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0001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84239"/>
            <a:ext cx="2619375" cy="269914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375" y="2484239"/>
            <a:ext cx="2619375" cy="269914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484239"/>
            <a:ext cx="2619375" cy="269914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1125" y="2484239"/>
            <a:ext cx="2619375" cy="269914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6387" y="2722364"/>
            <a:ext cx="6096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6074" y="3465314"/>
            <a:ext cx="1810226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40AF"/>
                </a:solidFill>
                <a:latin typeface="Plus Jakarta Sans"/>
              </a:rPr>
              <a:t>Pengolahan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2475" y="3827264"/>
            <a:ext cx="2257425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Memproses instruksi aritmatika dan ekspresi logika secara matematis (Data Processing).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6262" y="2722364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85936" y="3465314"/>
            <a:ext cx="201025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40AF"/>
                </a:solidFill>
                <a:latin typeface="Plus Jakarta Sans"/>
              </a:rPr>
              <a:t>Penyimpanan 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27264"/>
            <a:ext cx="2257425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Menyimpan data sementara di RAM maupun permanen di SSD/HDD (Data Storage).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6137" y="2722364"/>
            <a:ext cx="609600" cy="609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60820" y="3465314"/>
            <a:ext cx="188023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40AF"/>
                </a:solidFill>
                <a:latin typeface="Plus Jakarta Sans"/>
              </a:rPr>
              <a:t>Pemindahan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2225" y="3827264"/>
            <a:ext cx="2257425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Mengirim dan menerima data antar komponen internal atau I/O eksternal (Data Movement).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06012" y="2722364"/>
            <a:ext cx="609600" cy="60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80721" y="3465314"/>
            <a:ext cx="146018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40AF"/>
                </a:solidFill>
                <a:latin typeface="Plus Jakarta Sans"/>
              </a:rPr>
              <a:t>Pengendalian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2100" y="3827264"/>
            <a:ext cx="2257425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Mengkoordinasikan seluruh sumber daya dan urutan eksekusi sistem (System Control).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9737" y="2855714"/>
            <a:ext cx="342900" cy="3429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8662" y="2855714"/>
            <a:ext cx="304800" cy="3429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9487" y="2855714"/>
            <a:ext cx="342900" cy="3429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9362" y="2855714"/>
            <a:ext cx="342900" cy="3429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4 Fungsi Utama Sistem Komputer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500" y="10001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40543" y="2619375"/>
            <a:ext cx="7310913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lus Jakarta Sans"/>
              </a:rPr>
              <a:t>02. Evolusi Teknologi Komputer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0" y="3429000"/>
            <a:ext cx="762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014662" y="3829050"/>
            <a:ext cx="6162675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Perkembangan Perangkat Keras dan Hukum Moore dalam Performa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157662"/>
            <a:ext cx="2541240" cy="142636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419" y="2274093"/>
            <a:ext cx="2541240" cy="142636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339" y="4157662"/>
            <a:ext cx="2541240" cy="142636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259" y="2480667"/>
            <a:ext cx="2541240" cy="12197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" y="3910012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7990" y="4319587"/>
            <a:ext cx="23282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E40AF"/>
                </a:solidFill>
                <a:latin typeface="Plus Jakarta Sans"/>
              </a:rPr>
              <a:t>Generasi 1 (1940-1956)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5" y="4595812"/>
            <a:ext cx="2217390" cy="8262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Menggunakan Tabung Hampa (Vacuum Tubes). Ukuran fisik raksasa, konsumsi daya panas tinggi (ENIAC).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13910" y="2436018"/>
            <a:ext cx="23282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E40AF"/>
                </a:solidFill>
                <a:latin typeface="Plus Jakarta Sans"/>
              </a:rPr>
              <a:t>Generasi 2 (1956-1963)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9344" y="2712243"/>
            <a:ext cx="2217390" cy="8262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Penemuan Transistor menggantikan tabung hampa. Lebih kecil, lebih cepat, dan hemat energi.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9830" y="4319587"/>
            <a:ext cx="23282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E40AF"/>
                </a:solidFill>
                <a:latin typeface="Plus Jakarta Sans"/>
              </a:rPr>
              <a:t>Generasi 3 (1964-1971)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5264" y="4595812"/>
            <a:ext cx="2217390" cy="8262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Sirkuit Terpadu (Integrated Circuit / IC). Ratusan transistor digabungkan dalam satu chip silikon.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5750" y="2642592"/>
            <a:ext cx="23282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E40AF"/>
                </a:solidFill>
                <a:latin typeface="Plus Jakarta Sans"/>
              </a:rPr>
              <a:t>Generasi 4 (1971-Kini)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41184" y="2918817"/>
            <a:ext cx="2217390" cy="619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Mikroprosesor (VLSI/ULSI). Jutaan hingga miliaran transistor dalam satu chip CPU modern.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Evolusi Generasi Komputer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10001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746870" y="3833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582790" y="3833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18709" y="3833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0254629" y="3833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22202"/>
            <a:ext cx="5334000" cy="1943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25" y="2974627"/>
            <a:ext cx="49339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sz="7200" b="0" i="0" u="none">
                <a:solidFill>
                  <a:srgbClr val="1E40AF"/>
                </a:solidFill>
                <a:latin typeface="Plus Jakarta Sans ExtraBold"/>
              </a:rPr>
              <a:t>2x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1525" y="3984277"/>
            <a:ext cx="49339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1E3A8A"/>
                </a:solidFill>
                <a:latin typeface="Inter"/>
              </a:rPr>
              <a:t>Transistor Setiap 2 Tahun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622202"/>
            <a:ext cx="56007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Plus Jakarta Sans"/>
              </a:rPr>
              <a:t>Prinsip Pertumbuhan Komputasi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2984152"/>
            <a:ext cx="53340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Gordon Moore (Co-founder Intel) memprediksi bahwa kepadatan transistor pada chip mikroprosesor akan berlipat ganda setiap 18-24 bulan.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1750" y="3852892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3851225"/>
            <a:ext cx="51435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Inter"/>
              </a:rPr>
              <a:t>Dampak Efisiensi: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Peningkatan performa komputasi secara eksponensial dengan biaya lebih terjangkau.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750" y="4449990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4448323"/>
            <a:ext cx="51435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Inter"/>
              </a:rPr>
              <a:t>Tantangan Modern: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Batas fisik termal dan konsumsi daya mendorong pergeseran ke Multi-core Architecture.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Hukum Moore &amp; Tren Kinerja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0001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5478" y="2619375"/>
            <a:ext cx="8341042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lus Jakarta Sans"/>
              </a:rPr>
              <a:t>03. Penerapan &amp; Active Learning PTI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0" y="3429000"/>
            <a:ext cx="762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890837" y="3829050"/>
            <a:ext cx="6410325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Studi Kasus Pembelajaran dan Problem Solving Lab Komputer Sekolah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60070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Studi Kasus Lab Komputer Sekolah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409700"/>
            <a:ext cx="5334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695450"/>
            <a:ext cx="56007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Plus Jakarta Sans"/>
              </a:rPr>
              <a:t>Skenario Masalah: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57400"/>
            <a:ext cx="5334000" cy="776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Komputer di Laboratorium TI SMA mengalami kemacetan (</a:t>
            </a:r>
            <a:r>
              <a:rPr sz="1275" b="0" i="1" u="none">
                <a:solidFill>
                  <a:srgbClr val="334155"/>
                </a:solidFill>
                <a:latin typeface="Inter"/>
              </a:rPr>
              <a:t>hang/lag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) saat siswa menjalankan aplikasi multimedia pembelajaran secara bersamaan. Padahal, CPU yang digunakan tergolong generasi baru.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948582"/>
            <a:ext cx="56007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Plus Jakarta Sans"/>
              </a:rPr>
              <a:t>Tugas Kelompok PTI: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3310532"/>
            <a:ext cx="5334000" cy="517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1. Analisis komponen mana yang menjadi penyabab hambatan utama (</a:t>
            </a:r>
            <a:r>
              <a:rPr sz="1275" b="0" i="1" u="none">
                <a:solidFill>
                  <a:srgbClr val="334155"/>
                </a:solidFill>
                <a:latin typeface="Inter"/>
              </a:rPr>
              <a:t>bottleneck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)!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3942754"/>
            <a:ext cx="5334000" cy="517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2. Rancang usulan solusi teknis yang paling efektif dan efisien dari segi anggaran sekolah!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139553"/>
          <a:ext cx="11048998" cy="3388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5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5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8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7703"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Komponen Komputer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Peran Fisik Organisasi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Dampak pada Software Pembelajaran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703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Inter"/>
                        </a:rPr>
                        <a:t>CPU (Central Processor)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Eksekusi instruksi &amp; logika aritmatika sistem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Kecepatan pemrosesan kode &amp; kompilasi program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703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Inter"/>
                        </a:rPr>
                        <a:t>RAM (Memori Utama)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Ruang kerja data sementara berkecepatan tinggi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Kapasitas kemampuannya melakukan Multitasking aplikasi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703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Inter"/>
                        </a:rPr>
                        <a:t>SSD / Storage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Media penyimpanan data permanen (non-volatile)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Waktu boot sistem operasi dan kecepatan muat (loading) berkas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706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Inter"/>
                        </a:rPr>
                        <a:t>System Bus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Jalur transfer data antar komponen internal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Kelancaran lalu lintas throughput data seluruh perangkat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71500" y="2652414"/>
            <a:ext cx="21551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726680" y="2652414"/>
            <a:ext cx="39356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662291" y="2652414"/>
            <a:ext cx="49582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3430488"/>
            <a:ext cx="21551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726680" y="3430488"/>
            <a:ext cx="39356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662291" y="3430488"/>
            <a:ext cx="49582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4208561"/>
            <a:ext cx="21551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726680" y="4208561"/>
            <a:ext cx="39356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662291" y="4208561"/>
            <a:ext cx="49582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986635"/>
            <a:ext cx="21551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726680" y="4986635"/>
            <a:ext cx="39356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662291" y="4986635"/>
            <a:ext cx="49582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1500" y="5513784"/>
            <a:ext cx="21551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726680" y="5513784"/>
            <a:ext cx="39356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662291" y="5513784"/>
            <a:ext cx="49582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Ringkasan Peran Perangkat Keras Komputer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1500" y="10001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3952875"/>
            <a:ext cx="8239125" cy="447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2457450"/>
            <a:ext cx="116014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0F172A"/>
                </a:solidFill>
                <a:latin typeface="Plus Jakarta Sans"/>
              </a:rPr>
              <a:t>Ada Pertanyaan?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3276600"/>
            <a:ext cx="1104900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Diskusi &amp; Refleksi Pertemuan 1 Selesai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6950" y="3067050"/>
            <a:ext cx="76581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66950" y="3829050"/>
            <a:ext cx="76581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66950" y="3829050"/>
            <a:ext cx="76581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950" y="3209925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2325" y="3210222"/>
            <a:ext cx="65627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http://computerscience.gcse.guru/wp-content/uploads/2016/04/Von-Neumann-Architecture-Diagram.jpg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62325" y="3449687"/>
            <a:ext cx="65627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www.computerscience.gcse.guru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950" y="398145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62325" y="3981747"/>
            <a:ext cx="65627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https://storage.googleapis.com/schoolnet-content/blog/wp-content/uploads/2026/01/IMG_2359-1024x768.jpg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62325" y="4221212"/>
            <a:ext cx="65627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www.schoolnetindia.com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Image Sources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0001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659</Words>
  <Application>Microsoft Office PowerPoint</Application>
  <PresentationFormat>Widescreen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Inter</vt:lpstr>
      <vt:lpstr>Plus Jakarta Sans</vt:lpstr>
      <vt:lpstr>Plus Jakarta Sans ExtraBold</vt:lpstr>
      <vt:lpstr>Plus Jakarta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Windows User</cp:lastModifiedBy>
  <cp:revision>2</cp:revision>
  <dcterms:created xsi:type="dcterms:W3CDTF">2013-01-27T09:14:16Z</dcterms:created>
  <dcterms:modified xsi:type="dcterms:W3CDTF">2026-09-13T04:36:37Z</dcterms:modified>
  <cp:category/>
</cp:coreProperties>
</file>