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1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DDE3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565392"/>
            <a:ext cx="8503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CAPSTONE PROJECT SAINS DATA • SSD25208 • S1 SAINS DATA IIB DARMAJAYA</a:t>
            </a:r>
            <a:endParaRPr lang="en-US" sz="5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6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26.svg"/><Relationship Id="rId5" Type="http://schemas.openxmlformats.org/officeDocument/2006/relationships/image" Target="../media/image4.png"/><Relationship Id="rId15" Type="http://schemas.openxmlformats.org/officeDocument/2006/relationships/image" Target="../media/image29.svg"/><Relationship Id="rId10" Type="http://schemas.openxmlformats.org/officeDocument/2006/relationships/image" Target="../media/image1.png"/><Relationship Id="rId4" Type="http://schemas.openxmlformats.org/officeDocument/2006/relationships/image" Target="../media/image22.svg"/><Relationship Id="rId9" Type="http://schemas.openxmlformats.org/officeDocument/2006/relationships/image" Target="../media/image25.svg"/><Relationship Id="rId1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3.sv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28.sv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31.svg"/><Relationship Id="rId9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11" Type="http://schemas.openxmlformats.org/officeDocument/2006/relationships/image" Target="../media/image21.png"/><Relationship Id="rId5" Type="http://schemas.openxmlformats.org/officeDocument/2006/relationships/image" Target="../media/image4.png"/><Relationship Id="rId10" Type="http://schemas.openxmlformats.org/officeDocument/2006/relationships/image" Target="../media/image40.svg"/><Relationship Id="rId4" Type="http://schemas.openxmlformats.org/officeDocument/2006/relationships/image" Target="../media/image36.svg"/><Relationship Id="rId9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5" Type="http://schemas.openxmlformats.org/officeDocument/2006/relationships/image" Target="../media/image19.svg"/><Relationship Id="rId4" Type="http://schemas.openxmlformats.org/officeDocument/2006/relationships/image" Target="../media/image42.svg"/><Relationship Id="rId9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822960"/>
            <a:ext cx="1188720" cy="27432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1097280"/>
            <a:ext cx="914400" cy="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869680" y="822960"/>
            <a:ext cx="548640" cy="109728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0" y="1097280"/>
            <a:ext cx="0" cy="82296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0" y="1097280"/>
            <a:ext cx="548640" cy="123444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0" y="685800"/>
            <a:ext cx="457200" cy="109728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0" y="1920240"/>
            <a:ext cx="1188720" cy="41148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07040" y="2331720"/>
            <a:ext cx="822960" cy="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0" y="1920240"/>
            <a:ext cx="0" cy="96012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07040" y="2331720"/>
            <a:ext cx="0" cy="91440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0000" y="1783080"/>
            <a:ext cx="0" cy="123444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778240" y="2880360"/>
            <a:ext cx="1188720" cy="36576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966960" y="3246120"/>
            <a:ext cx="1188720" cy="0"/>
          </a:xfrm>
          <a:prstGeom prst="line">
            <a:avLst/>
          </a:prstGeom>
          <a:noFill/>
          <a:ln w="17780">
            <a:solidFill>
              <a:srgbClr val="2B4A7D">
                <a:alpha val="8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805672" y="758952"/>
            <a:ext cx="128016" cy="128016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994392" y="1033272"/>
            <a:ext cx="128016" cy="128016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908792" y="621792"/>
            <a:ext cx="128016" cy="128016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54312" y="1856232"/>
            <a:ext cx="128016" cy="128016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43032" y="2267712"/>
            <a:ext cx="128016" cy="128016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65992" y="1719072"/>
            <a:ext cx="128016" cy="128016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714232" y="2816352"/>
            <a:ext cx="128016" cy="128016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902952" y="3182112"/>
            <a:ext cx="128016" cy="128016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91672" y="2953512"/>
            <a:ext cx="128016" cy="128016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58368" y="658368"/>
            <a:ext cx="1234440" cy="310896"/>
          </a:xfrm>
          <a:prstGeom prst="roundRect">
            <a:avLst>
              <a:gd name="adj" fmla="val 20588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722376"/>
            <a:ext cx="1088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B16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PERTEMUAN 1</a:t>
            </a:r>
            <a:endParaRPr lang="en-US" sz="820" dirty="0"/>
          </a:p>
        </p:txBody>
      </p:sp>
      <p:sp>
        <p:nvSpPr>
          <p:cNvPr id="26" name="Text 24"/>
          <p:cNvSpPr/>
          <p:nvPr/>
        </p:nvSpPr>
        <p:spPr>
          <a:xfrm>
            <a:off x="658368" y="1298448"/>
            <a:ext cx="7498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Pengenalan Capstone Project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Data Science Lifecycle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685800" y="2980944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7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Fokus semester: mahasiswa sebagai Event Organizer kegiatan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85800" y="3401568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60" dirty="0">
                <a:solidFill>
                  <a:srgbClr val="F4C9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DATASPHERE 2026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694944" y="3986784"/>
            <a:ext cx="7040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Darmajaya High School Data Science Challenge &amp; Capstone Expo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685800" y="4800600"/>
            <a:ext cx="6035040" cy="0"/>
          </a:xfrm>
          <a:prstGeom prst="line">
            <a:avLst/>
          </a:prstGeom>
          <a:noFill/>
          <a:ln w="13970">
            <a:solidFill>
              <a:srgbClr val="39517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50749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7D2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 Sains Data • Semester 7 • 2 SKS • SSD25208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85800" y="559612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B8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Data to Event • From Event to Impact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Semester ini kita tidak hanya “belajar Capstone”.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Kita akan merancang, membangun, menjalankan, dan mengevaluasi sebuah event Data Science nyata.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2011680"/>
            <a:ext cx="10744200" cy="3154680"/>
          </a:xfrm>
          <a:prstGeom prst="roundRect">
            <a:avLst>
              <a:gd name="adj" fmla="val 2319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87168"/>
            <a:ext cx="9966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“Kelas ini akan bekerja seperti sebuah tim profesional.”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417320" y="3337560"/>
            <a:ext cx="932688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CE7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Tujuan kita bukan sekadar membuat acara ramai, tetapi membuat event yang terukur, berbasis data, profesional, dan berdampak bagi siswa SMA/SMK.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057400" y="4498848"/>
            <a:ext cx="1645920" cy="310896"/>
          </a:xfrm>
          <a:prstGeom prst="roundRect">
            <a:avLst>
              <a:gd name="adj" fmla="val 20588"/>
            </a:avLst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30552" y="4562856"/>
            <a:ext cx="1499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PROJECT</a:t>
            </a:r>
            <a:endParaRPr lang="en-US" sz="820" dirty="0"/>
          </a:p>
        </p:txBody>
      </p:sp>
      <p:sp>
        <p:nvSpPr>
          <p:cNvPr id="11" name="Shape 9"/>
          <p:cNvSpPr/>
          <p:nvPr/>
        </p:nvSpPr>
        <p:spPr>
          <a:xfrm>
            <a:off x="4160520" y="4498848"/>
            <a:ext cx="1737360" cy="310896"/>
          </a:xfrm>
          <a:prstGeom prst="roundRect">
            <a:avLst>
              <a:gd name="adj" fmla="val 20588"/>
            </a:avLst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33672" y="4562856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TEAMWORK</a:t>
            </a:r>
            <a:endParaRPr lang="en-US" sz="820" dirty="0"/>
          </a:p>
        </p:txBody>
      </p:sp>
      <p:sp>
        <p:nvSpPr>
          <p:cNvPr id="13" name="Shape 11"/>
          <p:cNvSpPr/>
          <p:nvPr/>
        </p:nvSpPr>
        <p:spPr>
          <a:xfrm>
            <a:off x="6364224" y="4498848"/>
            <a:ext cx="1508760" cy="310896"/>
          </a:xfrm>
          <a:prstGeom prst="roundRect">
            <a:avLst>
              <a:gd name="adj" fmla="val 20588"/>
            </a:avLst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37376" y="4562856"/>
            <a:ext cx="1362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1F9D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DATA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8321040" y="4498848"/>
            <a:ext cx="1554480" cy="310896"/>
          </a:xfrm>
          <a:prstGeom prst="roundRect">
            <a:avLst>
              <a:gd name="adj" fmla="val 20588"/>
            </a:avLst>
          </a:prstGeom>
          <a:solidFill>
            <a:srgbClr val="F0EEFF"/>
          </a:solidFill>
          <a:ln w="12700">
            <a:solidFill>
              <a:srgbClr val="F0EE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94192" y="4562856"/>
            <a:ext cx="14081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7C6C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IMPACT</a:t>
            </a:r>
            <a:endParaRPr lang="en-US" sz="8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TUJUAN PERTEMUAN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 yang harus selesai hari ini?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Pertemuan 1 berfokus pada pemahaman arah semester dan pembentukan fondasi tim EO.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85800" y="2011680"/>
            <a:ext cx="507492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05256" y="2240280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696" y="2331720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53896" y="2249424"/>
            <a:ext cx="4087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Pahami Capstone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23544" y="2798064"/>
            <a:ext cx="459943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Memahami Capstone sebagai proyek integratif berbasis masalah nyata, bukan sekadar tugas akhir mata kuliah.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6217920" y="2011680"/>
            <a:ext cx="507492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37376" y="2240280"/>
            <a:ext cx="438912" cy="438912"/>
          </a:xfrm>
          <a:prstGeom prst="ellipse">
            <a:avLst/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8816" y="2331720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986016" y="2249424"/>
            <a:ext cx="4087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Pahami Lifecycle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455664" y="2798064"/>
            <a:ext cx="459943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Memahami Data Science Lifecycle dan bagaimana lifecycle tersebut diterapkan pada perencanaan event.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85800" y="3886200"/>
            <a:ext cx="507492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05256" y="4114800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6696" y="4206240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53896" y="4123944"/>
            <a:ext cx="4087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Kenali DATASPHERE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923544" y="4672584"/>
            <a:ext cx="459943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Memahami konsep, target peserta, tiga kategori lomba, serta hubungan event dengan Capstone Expo.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6217920" y="3886200"/>
            <a:ext cx="507492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437376" y="4114800"/>
            <a:ext cx="438912" cy="438912"/>
          </a:xfrm>
          <a:prstGeom prst="ellipse">
            <a:avLst/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816" y="4206240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986016" y="4123944"/>
            <a:ext cx="4087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Bentuk Tim EO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455664" y="4672584"/>
            <a:ext cx="459943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Memetakan kemampuan mahasiswa dan mulai menyusun struktur panitia berdasarkan kompetensi.</a:t>
            </a:r>
            <a:endParaRPr lang="en-US" sz="96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KONSEP UTAMA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Capstone versi kelas ini = project-based Event Organizer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Mahasiswa menjadi tim EO DATASPHERE 2026, tetapi setiap keputusan dan evaluasi tetap berbasis data.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85800" y="2057400"/>
            <a:ext cx="3246120" cy="3246120"/>
          </a:xfrm>
          <a:prstGeom prst="roundRect">
            <a:avLst>
              <a:gd name="adj" fmla="val 2254"/>
            </a:avLst>
          </a:prstGeom>
          <a:solidFill>
            <a:srgbClr val="FFFDFD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05256" y="2286000"/>
            <a:ext cx="438912" cy="438912"/>
          </a:xfrm>
          <a:prstGeom prst="ellipse">
            <a:avLst/>
          </a:prstGeom>
          <a:solidFill>
            <a:srgbClr val="FCEDEE"/>
          </a:solidFill>
          <a:ln w="12700">
            <a:solidFill>
              <a:srgbClr val="FCEDEE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696" y="2377440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53896" y="2295144"/>
            <a:ext cx="22585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BUKAN sekadar panitia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23544" y="2843784"/>
            <a:ext cx="2770632" cy="2267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Bukan hanya membuat rundown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Bukan hanya mencari sponsor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Bukan hanya publikasi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Bukan hanya datang saat hari-H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harus menjadi proyek yang dirancang, diukur, dan dievaluasi.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251960" y="2057400"/>
            <a:ext cx="324612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471416" y="2286000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2856" y="2377440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20056" y="2295144"/>
            <a:ext cx="22585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CAPSTONE = EO + DATA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489704" y="2843784"/>
            <a:ext cx="2770632" cy="2267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Menetapkan target peserta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Membuat basis data peserta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Merancang sistem lomba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Mengukur engagement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Membuat dashboard monitoring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Menganalisis hasil event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7818120" y="2057400"/>
            <a:ext cx="3611880" cy="3246120"/>
          </a:xfrm>
          <a:prstGeom prst="roundRect">
            <a:avLst>
              <a:gd name="adj" fmla="val 2254"/>
            </a:avLst>
          </a:prstGeom>
          <a:solidFill>
            <a:srgbClr val="FBFFFD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037576" y="2286000"/>
            <a:ext cx="438912" cy="438912"/>
          </a:xfrm>
          <a:prstGeom prst="ellipse">
            <a:avLst/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9016" y="2377440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586216" y="22951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akhirnya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055864" y="2843784"/>
            <a:ext cx="3136392" cy="2267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terlaksana + data terdokumentasi + evaluasi terukur + Capstone Expo + laporan profesional + rekomendasi untuk DATASPHERE berikutnya.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ALIGNMENT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Bagaimana DATASPHERE memenuhi CPMK Capstone?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Setiap CPMK diterjemahkan menjadi pekerjaan nyata dalam proyek event.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2029968"/>
            <a:ext cx="1417320" cy="777240"/>
          </a:xfrm>
          <a:prstGeom prst="roundRect">
            <a:avLst>
              <a:gd name="adj" fmla="val 8235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267712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CPMK-1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423160" y="210312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Merumuskan &amp; merancang proyek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432304" y="248716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brief • target • stakeholder • scope • timeline • risiko • strategi peserta</a:t>
            </a:r>
            <a:endParaRPr lang="en-US" sz="980" dirty="0"/>
          </a:p>
        </p:txBody>
      </p:sp>
      <p:sp>
        <p:nvSpPr>
          <p:cNvPr id="10" name="Shape 8"/>
          <p:cNvSpPr/>
          <p:nvPr/>
        </p:nvSpPr>
        <p:spPr>
          <a:xfrm>
            <a:off x="2377440" y="3081528"/>
            <a:ext cx="8778240" cy="0"/>
          </a:xfrm>
          <a:prstGeom prst="line">
            <a:avLst/>
          </a:prstGeom>
          <a:noFill/>
          <a:ln w="12700">
            <a:solidFill>
              <a:srgbClr val="DDE3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" y="3355848"/>
            <a:ext cx="1417320" cy="777240"/>
          </a:xfrm>
          <a:prstGeom prst="roundRect">
            <a:avLst>
              <a:gd name="adj" fmla="val 8235"/>
            </a:avLst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593592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CPMK-2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423160" y="34290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Membangun &amp; mengimplementasikan solusi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432304" y="381304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 registrasi • database • dashboard monitoring • scoring • leaderboard • platform lomba</a:t>
            </a:r>
            <a:endParaRPr lang="en-US" sz="980" dirty="0"/>
          </a:p>
        </p:txBody>
      </p:sp>
      <p:sp>
        <p:nvSpPr>
          <p:cNvPr id="15" name="Shape 13"/>
          <p:cNvSpPr/>
          <p:nvPr/>
        </p:nvSpPr>
        <p:spPr>
          <a:xfrm>
            <a:off x="2377440" y="4407408"/>
            <a:ext cx="8778240" cy="0"/>
          </a:xfrm>
          <a:prstGeom prst="line">
            <a:avLst/>
          </a:prstGeom>
          <a:noFill/>
          <a:ln w="12700">
            <a:solidFill>
              <a:srgbClr val="DDE3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681728"/>
            <a:ext cx="1417320" cy="777240"/>
          </a:xfrm>
          <a:prstGeom prst="roundRect">
            <a:avLst>
              <a:gd name="adj" fmla="val 8235"/>
            </a:avLst>
          </a:prstGeom>
          <a:solidFill>
            <a:srgbClr val="7C6CF2"/>
          </a:solidFill>
          <a:ln w="12700">
            <a:solidFill>
              <a:srgbClr val="7C6CF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19472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CPMK-3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423160" y="4754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Mengevaluasi &amp; menyajikan hasil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432304" y="513892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Analisis peserta • visualisasi • evaluasi lomba • laporan teknis • Capstone Expo • rekomendasi</a:t>
            </a:r>
            <a:endParaRPr lang="en-US" sz="980" dirty="0"/>
          </a:p>
        </p:txBody>
      </p:sp>
      <p:sp>
        <p:nvSpPr>
          <p:cNvPr id="20" name="Shape 18"/>
          <p:cNvSpPr/>
          <p:nvPr/>
        </p:nvSpPr>
        <p:spPr>
          <a:xfrm>
            <a:off x="2377440" y="5733288"/>
            <a:ext cx="8778240" cy="0"/>
          </a:xfrm>
          <a:prstGeom prst="line">
            <a:avLst/>
          </a:prstGeom>
          <a:noFill/>
          <a:ln w="12700">
            <a:solidFill>
              <a:srgbClr val="DDE3E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6384" y="6080760"/>
            <a:ext cx="10607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Intinya: event adalah “laboratorium proyek” tempat mahasiswa menerapkan manajemen proyek, data, teknologi, komunikasi, dan evaluasi.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PROJECT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DATASPHERE 2026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Darmajaya High School Data Science Challenge &amp; Capstone Expo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77240" y="1938528"/>
            <a:ext cx="10652760" cy="960120"/>
          </a:xfrm>
          <a:prstGeom prst="roundRect">
            <a:avLst>
              <a:gd name="adj" fmla="val 7619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17627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C9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Tujuan utama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651760" y="2112264"/>
            <a:ext cx="80924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Mengenalkan budaya berpikir berbasis data kepada siswa SMA/SMK sekaligus menjadi panggung karya Capstone mahasiswa Sains Data.</a:t>
            </a:r>
            <a:endParaRPr lang="en-US" sz="1270" dirty="0"/>
          </a:p>
        </p:txBody>
      </p:sp>
      <p:sp>
        <p:nvSpPr>
          <p:cNvPr id="9" name="Shape 7"/>
          <p:cNvSpPr/>
          <p:nvPr/>
        </p:nvSpPr>
        <p:spPr>
          <a:xfrm>
            <a:off x="777240" y="3246120"/>
            <a:ext cx="25146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6696" y="3474720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136" y="3566160"/>
            <a:ext cx="256032" cy="25603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545336" y="3483864"/>
            <a:ext cx="152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14984" y="4032504"/>
            <a:ext cx="2039112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Siswa SMA/SMK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Peserta individu/tim dari sekolah di Lampung dan wilayah lain.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3520440" y="3246120"/>
            <a:ext cx="25146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739896" y="3474720"/>
            <a:ext cx="438912" cy="438912"/>
          </a:xfrm>
          <a:prstGeom prst="ellipse">
            <a:avLst/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1336" y="3566160"/>
            <a:ext cx="256032" cy="256032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288536" y="3483864"/>
            <a:ext cx="152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3758184" y="4032504"/>
            <a:ext cx="2039112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/ Online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Penyisihan dapat online; final dan expo dapat dibuat terpusat.</a:t>
            </a:r>
            <a:endParaRPr lang="en-US" sz="960" dirty="0"/>
          </a:p>
        </p:txBody>
      </p:sp>
      <p:sp>
        <p:nvSpPr>
          <p:cNvPr id="19" name="Shape 15"/>
          <p:cNvSpPr/>
          <p:nvPr/>
        </p:nvSpPr>
        <p:spPr>
          <a:xfrm>
            <a:off x="6263640" y="3246120"/>
            <a:ext cx="25146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483096" y="3474720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74536" y="3566160"/>
            <a:ext cx="256032" cy="25603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7031736" y="3483864"/>
            <a:ext cx="152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6501384" y="4032504"/>
            <a:ext cx="2039112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Kompetitif + Edukatif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Lomba dibuat sederhana, relevan, dan ramah bagi siswa non-IT.</a:t>
            </a:r>
            <a:endParaRPr lang="en-US" sz="960" dirty="0"/>
          </a:p>
        </p:txBody>
      </p:sp>
      <p:sp>
        <p:nvSpPr>
          <p:cNvPr id="24" name="Shape 19"/>
          <p:cNvSpPr/>
          <p:nvPr/>
        </p:nvSpPr>
        <p:spPr>
          <a:xfrm>
            <a:off x="9006840" y="3246120"/>
            <a:ext cx="25146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226296" y="3474720"/>
            <a:ext cx="438912" cy="438912"/>
          </a:xfrm>
          <a:prstGeom prst="ellipse">
            <a:avLst/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7736" y="3566160"/>
            <a:ext cx="256032" cy="256032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774936" y="3483864"/>
            <a:ext cx="152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244584" y="4032504"/>
            <a:ext cx="2039112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Terukur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peserta, skor, engagement, feedback, dan dampak dianalisis.</a:t>
            </a:r>
            <a:endParaRPr lang="en-US" sz="96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TRACKS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kategori lomba untuk siswa SMA/SMK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Dirancang sederhana, inklusif, tetapi tetap membangun literasi data.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2029968"/>
            <a:ext cx="3474720" cy="3310128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0976" y="2258568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416" y="2350008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99616" y="2267712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• DataViz Challenge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9264" y="2816352"/>
            <a:ext cx="299923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Membuat dashboard sederhana dari dataset yang disediakan.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Tools: Excel / Google Sheets / Looker Studio / Power BI.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Penilaian: ketepatan data, visualisasi, insight, storytelling, desain.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370832" y="2029968"/>
            <a:ext cx="3474720" cy="3310128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590288" y="2258568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1728" y="2350008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38928" y="2267712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• Data Quiz Battle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608576" y="2816352"/>
            <a:ext cx="299923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Cerdas cermat Data Science secara online.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Materi: literasi data, statistika dasar, interpretasi grafik, spreadsheet, AI/ML dasar, logika data.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Format: penyisihan online + final.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8010144" y="2029968"/>
            <a:ext cx="3474720" cy="3310128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229600" y="2258568"/>
            <a:ext cx="438912" cy="438912"/>
          </a:xfrm>
          <a:prstGeom prst="ellipse">
            <a:avLst/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21040" y="2350008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778240" y="2267712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• Young Data Researcher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247888" y="2816352"/>
            <a:ext cx="299923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Karya ilmiah berbasis data.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Struktur: masalah → data → metode → analisis → temuan → rekomendasi.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Peserta wajib menunjukkan tabel/grafik dan interpretasi data.</a:t>
            </a:r>
            <a:endParaRPr lang="en-US" sz="960" dirty="0"/>
          </a:p>
        </p:txBody>
      </p:sp>
      <p:sp>
        <p:nvSpPr>
          <p:cNvPr id="21" name="Text 16"/>
          <p:cNvSpPr/>
          <p:nvPr/>
        </p:nvSpPr>
        <p:spPr>
          <a:xfrm>
            <a:off x="1005840" y="5715000"/>
            <a:ext cx="10058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Ketiga kategori menjadi produk utama yang harus dirancang, diuji, dan dijalankan oleh tim mahasiswa.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SCIENCE LIFECYCLE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Berpikir seperti Data Scientist, bekerja seperti Event Organizer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Lifecycle membantu tim membuat keputusan event secara sistematis dan berbasis bukti.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1014984" y="2331720"/>
            <a:ext cx="594360" cy="59436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70432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655064" y="2633472"/>
            <a:ext cx="50292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658368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03504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Masalah &amp; target</a:t>
            </a:r>
            <a:endParaRPr lang="en-US" sz="820" dirty="0"/>
          </a:p>
        </p:txBody>
      </p:sp>
      <p:sp>
        <p:nvSpPr>
          <p:cNvPr id="11" name="Shape 9"/>
          <p:cNvSpPr/>
          <p:nvPr/>
        </p:nvSpPr>
        <p:spPr>
          <a:xfrm>
            <a:off x="2651760" y="2331720"/>
            <a:ext cx="594360" cy="594360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807208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291840" y="2633472"/>
            <a:ext cx="50292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2295144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240280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kebutuhan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4288536" y="2331720"/>
            <a:ext cx="594360" cy="594360"/>
          </a:xfrm>
          <a:prstGeom prst="ellipse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3984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928616" y="2633472"/>
            <a:ext cx="50292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3931920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877056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 &amp; dataset</a:t>
            </a:r>
            <a:endParaRPr lang="en-US" sz="820" dirty="0"/>
          </a:p>
        </p:txBody>
      </p:sp>
      <p:sp>
        <p:nvSpPr>
          <p:cNvPr id="21" name="Shape 19"/>
          <p:cNvSpPr/>
          <p:nvPr/>
        </p:nvSpPr>
        <p:spPr>
          <a:xfrm>
            <a:off x="5925312" y="2331720"/>
            <a:ext cx="594360" cy="594360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080760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565392" y="2633472"/>
            <a:ext cx="50292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24" name="Text 22"/>
          <p:cNvSpPr/>
          <p:nvPr/>
        </p:nvSpPr>
        <p:spPr>
          <a:xfrm>
            <a:off x="5568696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513832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&amp; lomba</a:t>
            </a:r>
            <a:endParaRPr lang="en-US" sz="820" dirty="0"/>
          </a:p>
        </p:txBody>
      </p:sp>
      <p:sp>
        <p:nvSpPr>
          <p:cNvPr id="26" name="Shape 24"/>
          <p:cNvSpPr/>
          <p:nvPr/>
        </p:nvSpPr>
        <p:spPr>
          <a:xfrm>
            <a:off x="7562088" y="2331720"/>
            <a:ext cx="594360" cy="594360"/>
          </a:xfrm>
          <a:prstGeom prst="ellipse">
            <a:avLst/>
          </a:prstGeom>
          <a:solidFill>
            <a:srgbClr val="7C6CF2"/>
          </a:solidFill>
          <a:ln w="12700">
            <a:solidFill>
              <a:srgbClr val="7C6CF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17536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202168" y="2633472"/>
            <a:ext cx="50292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29" name="Text 27"/>
          <p:cNvSpPr/>
          <p:nvPr/>
        </p:nvSpPr>
        <p:spPr>
          <a:xfrm>
            <a:off x="7205472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150608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Uji &amp; validasi</a:t>
            </a:r>
            <a:endParaRPr lang="en-US" sz="820" dirty="0"/>
          </a:p>
        </p:txBody>
      </p:sp>
      <p:sp>
        <p:nvSpPr>
          <p:cNvPr id="31" name="Shape 29"/>
          <p:cNvSpPr/>
          <p:nvPr/>
        </p:nvSpPr>
        <p:spPr>
          <a:xfrm>
            <a:off x="9198864" y="2331720"/>
            <a:ext cx="594360" cy="59436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354312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838944" y="2633472"/>
            <a:ext cx="50292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34" name="Text 32"/>
          <p:cNvSpPr/>
          <p:nvPr/>
        </p:nvSpPr>
        <p:spPr>
          <a:xfrm>
            <a:off x="8842248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787384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Eksekusi event</a:t>
            </a:r>
            <a:endParaRPr lang="en-US" sz="820" dirty="0"/>
          </a:p>
        </p:txBody>
      </p:sp>
      <p:sp>
        <p:nvSpPr>
          <p:cNvPr id="36" name="Shape 34"/>
          <p:cNvSpPr/>
          <p:nvPr/>
        </p:nvSpPr>
        <p:spPr>
          <a:xfrm>
            <a:off x="10835640" y="2331720"/>
            <a:ext cx="594360" cy="594360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991088" y="249631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10479024" y="3090672"/>
            <a:ext cx="1307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0424160" y="345643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Analisis &amp; rekomendasi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914400" y="4434840"/>
            <a:ext cx="10241280" cy="1060704"/>
          </a:xfrm>
          <a:prstGeom prst="roundRect">
            <a:avLst>
              <a:gd name="adj" fmla="val 6897"/>
            </a:avLst>
          </a:prstGeom>
          <a:solidFill>
            <a:srgbClr val="EEF3FA"/>
          </a:solidFill>
          <a:ln w="12700">
            <a:solidFill>
              <a:srgbClr val="D9E3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34440" y="4727448"/>
            <a:ext cx="96012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Contoh: target peserta tidak tercapai → jangan langsung “tambah posting”. Lihat data reach, sekolah yang merespons, conversion registrasi, kanal promosi, lalu perbaiki strategi.</a:t>
            </a:r>
            <a:endParaRPr lang="en-US" sz="112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LIFECYCLE → EVENT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Terjemahan Data Science Lifecycle ke DATASPHERE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Setiap tahap lifecycle menghasilkan bukti kerja yang dapat dievaluasi.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947672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</a:t>
            </a:r>
            <a:endParaRPr lang="en-US" sz="810" dirty="0"/>
          </a:p>
        </p:txBody>
      </p:sp>
      <p:sp>
        <p:nvSpPr>
          <p:cNvPr id="8" name="Text 6"/>
          <p:cNvSpPr/>
          <p:nvPr/>
        </p:nvSpPr>
        <p:spPr>
          <a:xfrm>
            <a:off x="2240280" y="1847088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Siapa target sekolah? apa kebutuhan mereka?</a:t>
            </a:r>
            <a:endParaRPr lang="en-US" sz="940" dirty="0"/>
          </a:p>
        </p:txBody>
      </p:sp>
      <p:sp>
        <p:nvSpPr>
          <p:cNvPr id="9" name="Text 7"/>
          <p:cNvSpPr/>
          <p:nvPr/>
        </p:nvSpPr>
        <p:spPr>
          <a:xfrm>
            <a:off x="8092440" y="184708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brief + stakeholder map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167128" y="2313432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" y="2441448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2376" y="2560320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</a:t>
            </a:r>
            <a:endParaRPr lang="en-US" sz="810" dirty="0"/>
          </a:p>
        </p:txBody>
      </p:sp>
      <p:sp>
        <p:nvSpPr>
          <p:cNvPr id="13" name="Text 11"/>
          <p:cNvSpPr/>
          <p:nvPr/>
        </p:nvSpPr>
        <p:spPr>
          <a:xfrm>
            <a:off x="2240280" y="2459736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Kumpulkan data sekolah, calon peserta, benchmark, kebutuhan teknis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8092440" y="245973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awal + hasil mini-survey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167128" y="2926080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0080" y="3054096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2376" y="3172968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</a:t>
            </a:r>
            <a:endParaRPr lang="en-US" sz="810" dirty="0"/>
          </a:p>
        </p:txBody>
      </p:sp>
      <p:sp>
        <p:nvSpPr>
          <p:cNvPr id="18" name="Text 16"/>
          <p:cNvSpPr/>
          <p:nvPr/>
        </p:nvSpPr>
        <p:spPr>
          <a:xfrm>
            <a:off x="2240280" y="307238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Rapikan database, struktur formulir, kategori lomba, mekanisme scoring</a:t>
            </a:r>
            <a:endParaRPr lang="en-US" sz="940" dirty="0"/>
          </a:p>
        </p:txBody>
      </p:sp>
      <p:sp>
        <p:nvSpPr>
          <p:cNvPr id="19" name="Text 17"/>
          <p:cNvSpPr/>
          <p:nvPr/>
        </p:nvSpPr>
        <p:spPr>
          <a:xfrm>
            <a:off x="8092440" y="307238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 + SOP + rulebook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167128" y="3538728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" y="3666744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2376" y="3785616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810" dirty="0"/>
          </a:p>
        </p:txBody>
      </p:sp>
      <p:sp>
        <p:nvSpPr>
          <p:cNvPr id="23" name="Text 21"/>
          <p:cNvSpPr/>
          <p:nvPr/>
        </p:nvSpPr>
        <p:spPr>
          <a:xfrm>
            <a:off x="2240280" y="3685032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Bangun landing page, form, quiz system, template dashboard, paper template</a:t>
            </a:r>
            <a:endParaRPr lang="en-US" sz="940" dirty="0"/>
          </a:p>
        </p:txBody>
      </p:sp>
      <p:sp>
        <p:nvSpPr>
          <p:cNvPr id="24" name="Text 22"/>
          <p:cNvSpPr/>
          <p:nvPr/>
        </p:nvSpPr>
        <p:spPr>
          <a:xfrm>
            <a:off x="8092440" y="368503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package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167128" y="4151376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0080" y="4279392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4398264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</a:t>
            </a:r>
            <a:endParaRPr lang="en-US" sz="810" dirty="0"/>
          </a:p>
        </p:txBody>
      </p:sp>
      <p:sp>
        <p:nvSpPr>
          <p:cNvPr id="28" name="Text 26"/>
          <p:cNvSpPr/>
          <p:nvPr/>
        </p:nvSpPr>
        <p:spPr>
          <a:xfrm>
            <a:off x="2240280" y="429768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run, validasi soal, uji platform, simulasi penjurian</a:t>
            </a:r>
            <a:endParaRPr lang="en-US" sz="940" dirty="0"/>
          </a:p>
        </p:txBody>
      </p:sp>
      <p:sp>
        <p:nvSpPr>
          <p:cNvPr id="29" name="Text 27"/>
          <p:cNvSpPr/>
          <p:nvPr/>
        </p:nvSpPr>
        <p:spPr>
          <a:xfrm>
            <a:off x="8092440" y="429768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UAT checklist + revisi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2167128" y="4764024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4892040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22376" y="5010912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</a:t>
            </a:r>
            <a:endParaRPr lang="en-US" sz="810" dirty="0"/>
          </a:p>
        </p:txBody>
      </p:sp>
      <p:sp>
        <p:nvSpPr>
          <p:cNvPr id="33" name="Text 31"/>
          <p:cNvSpPr/>
          <p:nvPr/>
        </p:nvSpPr>
        <p:spPr>
          <a:xfrm>
            <a:off x="2240280" y="4910328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Promosi, registrasi, penyisihan, final, expo</a:t>
            </a:r>
            <a:endParaRPr lang="en-US" sz="940" dirty="0"/>
          </a:p>
        </p:txBody>
      </p:sp>
      <p:sp>
        <p:nvSpPr>
          <p:cNvPr id="34" name="Text 32"/>
          <p:cNvSpPr/>
          <p:nvPr/>
        </p:nvSpPr>
        <p:spPr>
          <a:xfrm>
            <a:off x="8092440" y="491032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execution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2167128" y="5376672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40080" y="5504688"/>
            <a:ext cx="1371600" cy="411480"/>
          </a:xfrm>
          <a:prstGeom prst="roundRect">
            <a:avLst>
              <a:gd name="adj" fmla="val 8889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22376" y="5623560"/>
            <a:ext cx="1207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</a:t>
            </a:r>
            <a:endParaRPr lang="en-US" sz="810" dirty="0"/>
          </a:p>
        </p:txBody>
      </p:sp>
      <p:sp>
        <p:nvSpPr>
          <p:cNvPr id="38" name="Text 36"/>
          <p:cNvSpPr/>
          <p:nvPr/>
        </p:nvSpPr>
        <p:spPr>
          <a:xfrm>
            <a:off x="2240280" y="5522976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Analisis skor, feedback, funnel peserta, kinerja kanal</a:t>
            </a:r>
            <a:endParaRPr lang="en-US" sz="940" dirty="0"/>
          </a:p>
        </p:txBody>
      </p:sp>
      <p:sp>
        <p:nvSpPr>
          <p:cNvPr id="39" name="Text 37"/>
          <p:cNvSpPr/>
          <p:nvPr/>
        </p:nvSpPr>
        <p:spPr>
          <a:xfrm>
            <a:off x="8092440" y="552297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Post-event dashboard + rekomendasi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2167128" y="5989320"/>
            <a:ext cx="918972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jalur kerja yang berjalan bersamaan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Supaya event tidak terjebak hanya pada operasional hari-H.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347472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0976" y="2194560"/>
            <a:ext cx="438912" cy="438912"/>
          </a:xfrm>
          <a:prstGeom prst="ellipse">
            <a:avLst/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416" y="2286000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99616" y="2203704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• EVENT OPERATION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9264" y="2752344"/>
            <a:ext cx="2999232" cy="2450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Fokus pada project management: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timeline dan milestone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venue &amp; logistics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finance &amp; sponsorship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SOP dan risk management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koordinasi sekolah/peserta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execution day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370832" y="1965960"/>
            <a:ext cx="347472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590288" y="2194560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81728" y="2286000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38928" y="2203704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• COMPETITION PRODUCT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608576" y="2752344"/>
            <a:ext cx="2999232" cy="2450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Fokus pada kualitas lomba: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dashboard challenge package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bank soal quiz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karya ilmiah &amp; template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sistem scoring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juri dan validasi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technical meeting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8010144" y="1965960"/>
            <a:ext cx="347472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229600" y="2194560"/>
            <a:ext cx="438912" cy="438912"/>
          </a:xfrm>
          <a:prstGeom prst="ellipse">
            <a:avLst/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21040" y="2286000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778240" y="2203704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• DATA &amp; IMPACT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247888" y="2752344"/>
            <a:ext cx="2999232" cy="2450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Fokus pada bukti dan evaluasi:</a:t>
            </a:r>
            <a:endParaRPr lang="en-US" sz="960" dirty="0"/>
          </a:p>
          <a:p>
            <a:pPr marL="0" indent="0">
              <a:buNone/>
            </a:pP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database peserta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dashboard registrasi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participant analytics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competition analytics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feedback analysis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impact report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ORGANISASI EO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 awal tim DATASPHERE 2026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 dapat disesuaikan jumlah mahasiswa, tetapi fungsi inti harus tetap ada.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0" y="1828800"/>
            <a:ext cx="2971800" cy="685800"/>
          </a:xfrm>
          <a:prstGeom prst="roundRect">
            <a:avLst>
              <a:gd name="adj" fmla="val 8000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3168" y="1993392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138928" y="203911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DIRECTOR / KETUA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053328" y="2514600"/>
            <a:ext cx="0" cy="438912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0080" y="315468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04672" y="333756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968" y="3419856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98448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Sekretariat &amp; Finance</a:t>
            </a:r>
            <a:endParaRPr lang="en-US" sz="940" dirty="0"/>
          </a:p>
        </p:txBody>
      </p:sp>
      <p:sp>
        <p:nvSpPr>
          <p:cNvPr id="14" name="Shape 10"/>
          <p:cNvSpPr/>
          <p:nvPr/>
        </p:nvSpPr>
        <p:spPr>
          <a:xfrm>
            <a:off x="3493008" y="315468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3657600" y="333756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9896" y="3419856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151376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&amp; Competition</a:t>
            </a:r>
            <a:endParaRPr lang="en-US" sz="940" dirty="0"/>
          </a:p>
        </p:txBody>
      </p:sp>
      <p:sp>
        <p:nvSpPr>
          <p:cNvPr id="18" name="Shape 13"/>
          <p:cNvSpPr/>
          <p:nvPr/>
        </p:nvSpPr>
        <p:spPr>
          <a:xfrm>
            <a:off x="6345936" y="315468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510528" y="333756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92824" y="3419856"/>
            <a:ext cx="210312" cy="21031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004304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&amp; Competition System</a:t>
            </a:r>
            <a:endParaRPr lang="en-US" sz="940" dirty="0"/>
          </a:p>
        </p:txBody>
      </p:sp>
      <p:sp>
        <p:nvSpPr>
          <p:cNvPr id="22" name="Shape 16"/>
          <p:cNvSpPr/>
          <p:nvPr/>
        </p:nvSpPr>
        <p:spPr>
          <a:xfrm>
            <a:off x="9198864" y="315468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9363456" y="333756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45752" y="3419856"/>
            <a:ext cx="210312" cy="210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857232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Evaluation</a:t>
            </a:r>
            <a:endParaRPr lang="en-US" sz="940" dirty="0"/>
          </a:p>
        </p:txBody>
      </p:sp>
      <p:sp>
        <p:nvSpPr>
          <p:cNvPr id="26" name="Shape 19"/>
          <p:cNvSpPr/>
          <p:nvPr/>
        </p:nvSpPr>
        <p:spPr>
          <a:xfrm>
            <a:off x="640080" y="438912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804672" y="457200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6968" y="4654296"/>
            <a:ext cx="210312" cy="21031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298448" y="461772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Publication &amp; Partnership</a:t>
            </a:r>
            <a:endParaRPr lang="en-US" sz="940" dirty="0"/>
          </a:p>
        </p:txBody>
      </p:sp>
      <p:sp>
        <p:nvSpPr>
          <p:cNvPr id="30" name="Shape 22"/>
          <p:cNvSpPr/>
          <p:nvPr/>
        </p:nvSpPr>
        <p:spPr>
          <a:xfrm>
            <a:off x="3493008" y="438912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3657600" y="457200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39896" y="4654296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4151376" y="461772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Logistics &amp; Venue</a:t>
            </a:r>
            <a:endParaRPr lang="en-US" sz="940" dirty="0"/>
          </a:p>
        </p:txBody>
      </p:sp>
      <p:sp>
        <p:nvSpPr>
          <p:cNvPr id="34" name="Shape 25"/>
          <p:cNvSpPr/>
          <p:nvPr/>
        </p:nvSpPr>
        <p:spPr>
          <a:xfrm>
            <a:off x="6345936" y="438912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5" name="Shape 26"/>
          <p:cNvSpPr/>
          <p:nvPr/>
        </p:nvSpPr>
        <p:spPr>
          <a:xfrm>
            <a:off x="6510528" y="457200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92824" y="4654296"/>
            <a:ext cx="210312" cy="210312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7004304" y="461772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&amp; Documentation</a:t>
            </a:r>
            <a:endParaRPr lang="en-US" sz="940" dirty="0"/>
          </a:p>
        </p:txBody>
      </p:sp>
      <p:sp>
        <p:nvSpPr>
          <p:cNvPr id="38" name="Shape 28"/>
          <p:cNvSpPr/>
          <p:nvPr/>
        </p:nvSpPr>
        <p:spPr>
          <a:xfrm>
            <a:off x="9198864" y="4389120"/>
            <a:ext cx="25786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9" name="Shape 29"/>
          <p:cNvSpPr/>
          <p:nvPr/>
        </p:nvSpPr>
        <p:spPr>
          <a:xfrm>
            <a:off x="9363456" y="4572000"/>
            <a:ext cx="384048" cy="384048"/>
          </a:xfrm>
          <a:prstGeom prst="ellipse">
            <a:avLst/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45752" y="4654296"/>
            <a:ext cx="210312" cy="210312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9857232" y="461772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 Relations</a:t>
            </a:r>
            <a:endParaRPr lang="en-US" sz="940" dirty="0"/>
          </a:p>
        </p:txBody>
      </p:sp>
      <p:sp>
        <p:nvSpPr>
          <p:cNvPr id="42" name="Text 31"/>
          <p:cNvSpPr/>
          <p:nvPr/>
        </p:nvSpPr>
        <p:spPr>
          <a:xfrm>
            <a:off x="914400" y="59436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Catatan: seluruh divisi memiliki KPI dan minimal satu data yang harus mereka catat selama proyek.</a:t>
            </a:r>
            <a:endParaRPr lang="en-US" sz="105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PRINSIP KERJA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Semua divisi wajib “data-aware”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Peran EO berbeda, tetapi setiap mahasiswa harus mampu membaca progres dan mengambil keputusan berbasis data.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85800" y="1965960"/>
            <a:ext cx="34290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05256" y="2194560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696" y="2286000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53896" y="2203704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Publikasi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23544" y="2752344"/>
            <a:ext cx="295351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 reach, click, DM, sekolah yang merespons, conversion ke registrasi.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453128" y="1965960"/>
            <a:ext cx="34290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672584" y="2194560"/>
            <a:ext cx="438912" cy="438912"/>
          </a:xfrm>
          <a:prstGeom prst="ellipse">
            <a:avLst/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4024" y="2286000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21224" y="2203704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690872" y="2752344"/>
            <a:ext cx="295351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 sekolah dihubungi, response rate, follow-up status, partner funnel.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8220456" y="1965960"/>
            <a:ext cx="34290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439912" y="2194560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31352" y="2286000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88552" y="2203704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System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458200" y="2752344"/>
            <a:ext cx="295351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 error, completion rate, response time, peserta gagal submit.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685800" y="3840480"/>
            <a:ext cx="34290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905256" y="4069080"/>
            <a:ext cx="438912" cy="438912"/>
          </a:xfrm>
          <a:prstGeom prst="ellipse">
            <a:avLst/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96" y="4160520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53896" y="4078224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23544" y="4626864"/>
            <a:ext cx="295351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 validitas soal, waktu pengerjaan, distribusi skor, kendala peserta.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4453128" y="3840480"/>
            <a:ext cx="34290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4672584" y="4069080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64024" y="4160520"/>
            <a:ext cx="256032" cy="25603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21224" y="4078224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Logistics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4690872" y="4626864"/>
            <a:ext cx="295351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 kebutuhan, status pengadaan, PIC, risiko, ketepatan timeline.</a:t>
            </a:r>
            <a:endParaRPr lang="en-US" sz="960" dirty="0"/>
          </a:p>
        </p:txBody>
      </p:sp>
      <p:sp>
        <p:nvSpPr>
          <p:cNvPr id="31" name="Shape 24"/>
          <p:cNvSpPr/>
          <p:nvPr/>
        </p:nvSpPr>
        <p:spPr>
          <a:xfrm>
            <a:off x="8220456" y="3840480"/>
            <a:ext cx="34290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8439912" y="4069080"/>
            <a:ext cx="438912" cy="438912"/>
          </a:xfrm>
          <a:prstGeom prst="ellipse">
            <a:avLst/>
          </a:prstGeom>
          <a:solidFill>
            <a:srgbClr val="E7F9FC"/>
          </a:solidFill>
          <a:ln w="12700">
            <a:solidFill>
              <a:srgbClr val="E7F9FC"/>
            </a:solidFill>
            <a:prstDash val="solid"/>
          </a:ln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31352" y="4160520"/>
            <a:ext cx="256032" cy="25603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988552" y="4078224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Evaluation</a:t>
            </a:r>
            <a:endParaRPr lang="en-US" sz="1400" dirty="0"/>
          </a:p>
        </p:txBody>
      </p:sp>
      <p:sp>
        <p:nvSpPr>
          <p:cNvPr id="35" name="Text 27"/>
          <p:cNvSpPr/>
          <p:nvPr/>
        </p:nvSpPr>
        <p:spPr>
          <a:xfrm>
            <a:off x="8458200" y="4626864"/>
            <a:ext cx="295351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Integrasikan seluruh data menjadi dashboard monitoring dan laporan akhir.</a:t>
            </a:r>
            <a:endParaRPr lang="en-US" sz="96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AKTIVITAS 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&amp; Interest Mapping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Sebelum membentuk panitia, kita petakan dulu kekuatan kelas.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868680" y="1965960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1560" y="2103120"/>
            <a:ext cx="274320" cy="27432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81328" y="213055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Management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0" y="1965960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54880" y="2103120"/>
            <a:ext cx="274320" cy="274320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84648" y="213055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Speaking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8275320" y="1965960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58200" y="2103120"/>
            <a:ext cx="274320" cy="274320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87968" y="213055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68680" y="2807208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51560" y="2944368"/>
            <a:ext cx="274320" cy="27432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81328" y="2971800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/ Canva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572000" y="2807208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54880" y="2944368"/>
            <a:ext cx="274320" cy="274320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84648" y="2971800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8275320" y="2807208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58200" y="2944368"/>
            <a:ext cx="274320" cy="274320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887968" y="2971800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868680" y="3648456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51560" y="3785616"/>
            <a:ext cx="274320" cy="27432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81328" y="3813048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 / Sheets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572000" y="3648456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754880" y="3785616"/>
            <a:ext cx="274320" cy="274320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84648" y="3813048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BI / Dashboard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8275320" y="3648456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458200" y="3785616"/>
            <a:ext cx="274320" cy="274320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87968" y="3813048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/ SQL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68680" y="4489704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51560" y="4626864"/>
            <a:ext cx="274320" cy="27432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81328" y="4654296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/ LMS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4572000" y="4489704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754880" y="4626864"/>
            <a:ext cx="274320" cy="274320"/>
          </a:xfrm>
          <a:prstGeom prst="ellipse">
            <a:avLst/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184648" y="4654296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/ Administration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8275320" y="4489704"/>
            <a:ext cx="3246120" cy="5486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458200" y="4626864"/>
            <a:ext cx="274320" cy="274320"/>
          </a:xfrm>
          <a:prstGeom prst="ellipse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887968" y="4654296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868680" y="5559552"/>
            <a:ext cx="10378440" cy="621792"/>
          </a:xfrm>
          <a:prstGeom prst="roundRect">
            <a:avLst>
              <a:gd name="adj" fmla="val 7353"/>
            </a:avLst>
          </a:prstGeom>
          <a:solidFill>
            <a:srgbClr val="EAF7F2"/>
          </a:solidFill>
          <a:ln w="12700">
            <a:solidFill>
              <a:srgbClr val="CDEB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143000" y="5769864"/>
            <a:ext cx="9829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F9D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aktivitas: setiap mahasiswa memilih 3 kekuatan utama + 2 skill yang ingin dikembangkan selama semester.</a:t>
            </a:r>
            <a:endParaRPr lang="en-US" sz="108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AKTIVITAS 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Matching &amp; Pembentukan Tim EO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Posisi ditentukan oleh kebutuhan proyek dan kompetensi, bukan sekadar teman dekat.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1325880" y="2240280"/>
            <a:ext cx="603504" cy="603504"/>
          </a:xfrm>
          <a:prstGeom prst="ellipse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08760" y="2423160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65960" y="2542032"/>
            <a:ext cx="68580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859536" y="305409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 Mapping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40664" y="3456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Isi skill matrix secara jujur.</a:t>
            </a:r>
            <a:endParaRPr lang="en-US" sz="870" dirty="0"/>
          </a:p>
        </p:txBody>
      </p:sp>
      <p:sp>
        <p:nvSpPr>
          <p:cNvPr id="11" name="Shape 9"/>
          <p:cNvSpPr/>
          <p:nvPr/>
        </p:nvSpPr>
        <p:spPr>
          <a:xfrm>
            <a:off x="3593592" y="2240280"/>
            <a:ext cx="603504" cy="603504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76472" y="2423160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233672" y="2542032"/>
            <a:ext cx="68580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3127248" y="305409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Mapping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008376" y="3456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Dosen menampilkan peta kemampuan kelas.</a:t>
            </a:r>
            <a:endParaRPr lang="en-US" sz="870" dirty="0"/>
          </a:p>
        </p:txBody>
      </p:sp>
      <p:sp>
        <p:nvSpPr>
          <p:cNvPr id="16" name="Shape 14"/>
          <p:cNvSpPr/>
          <p:nvPr/>
        </p:nvSpPr>
        <p:spPr>
          <a:xfrm>
            <a:off x="5861304" y="2240280"/>
            <a:ext cx="603504" cy="603504"/>
          </a:xfrm>
          <a:prstGeom prst="ellipse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44184" y="2423160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501384" y="2542032"/>
            <a:ext cx="68580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5394960" y="305409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Matching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276088" y="3456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Cocokkan skill dengan kebutuhan divisi.</a:t>
            </a:r>
            <a:endParaRPr lang="en-US" sz="870" dirty="0"/>
          </a:p>
        </p:txBody>
      </p:sp>
      <p:sp>
        <p:nvSpPr>
          <p:cNvPr id="21" name="Shape 19"/>
          <p:cNvSpPr/>
          <p:nvPr/>
        </p:nvSpPr>
        <p:spPr>
          <a:xfrm>
            <a:off x="8129016" y="2240280"/>
            <a:ext cx="603504" cy="603504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11896" y="2423160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769096" y="2542032"/>
            <a:ext cx="685800" cy="0"/>
          </a:xfrm>
          <a:prstGeom prst="line">
            <a:avLst/>
          </a:prstGeom>
          <a:noFill/>
          <a:ln w="25400">
            <a:solidFill>
              <a:srgbClr val="DDE3EC"/>
            </a:solidFill>
            <a:prstDash val="solid"/>
            <a:headEnd type="none"/>
            <a:tailEnd type="triangle"/>
          </a:ln>
        </p:spPr>
      </p:sp>
      <p:sp>
        <p:nvSpPr>
          <p:cNvPr id="24" name="Text 22"/>
          <p:cNvSpPr/>
          <p:nvPr/>
        </p:nvSpPr>
        <p:spPr>
          <a:xfrm>
            <a:off x="7662672" y="305409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Balancing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7543800" y="3456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Pastikan setiap divisi punya kombinasi teknis + komunikasi.</a:t>
            </a:r>
            <a:endParaRPr lang="en-US" sz="870" dirty="0"/>
          </a:p>
        </p:txBody>
      </p:sp>
      <p:sp>
        <p:nvSpPr>
          <p:cNvPr id="26" name="Shape 24"/>
          <p:cNvSpPr/>
          <p:nvPr/>
        </p:nvSpPr>
        <p:spPr>
          <a:xfrm>
            <a:off x="10396728" y="2240280"/>
            <a:ext cx="603504" cy="603504"/>
          </a:xfrm>
          <a:prstGeom prst="ellipse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79608" y="2423160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930384" y="3054096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Provisional Team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9811512" y="3456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Tetapkan struktur sementara untuk 2 minggu pertama.</a:t>
            </a:r>
            <a:endParaRPr lang="en-US" sz="870" dirty="0"/>
          </a:p>
        </p:txBody>
      </p:sp>
      <p:sp>
        <p:nvSpPr>
          <p:cNvPr id="30" name="Text 28"/>
          <p:cNvSpPr/>
          <p:nvPr/>
        </p:nvSpPr>
        <p:spPr>
          <a:xfrm>
            <a:off x="822960" y="466344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Aturan penting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5074920"/>
            <a:ext cx="10195560" cy="10241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105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 hari ini masih bersifat sementara; evaluasi dilakukan setelah 2 minggu.</a:t>
            </a:r>
            <a:endParaRPr lang="en-US" sz="1050" dirty="0"/>
          </a:p>
          <a:p>
            <a:pPr marL="177800" indent="-177800">
              <a:buSzPct val="100000"/>
              <a:buChar char="•"/>
            </a:pPr>
            <a:r>
              <a:rPr lang="en-US" sz="105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Mahasiswa boleh memiliki role utama dan role pendukung.</a:t>
            </a:r>
            <a:endParaRPr lang="en-US" sz="1050" dirty="0"/>
          </a:p>
          <a:p>
            <a:pPr marL="177800" indent="-177800">
              <a:buSzPct val="100000"/>
              <a:buChar char="•"/>
            </a:pPr>
            <a:r>
              <a:rPr lang="en-US" sz="105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Tidak ada divisi yang “lebih penting”; seluruh divisi memiliki deliverable dan KPI.</a:t>
            </a:r>
            <a:endParaRPr lang="en-US" sz="10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AKTIVITAS 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DATASPHERE Event Canvas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Mulai menyusun satu halaman yang menjawab pertanyaan inti event.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75104"/>
            <a:ext cx="3401568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6112" y="2139696"/>
            <a:ext cx="822960" cy="384048"/>
          </a:xfrm>
          <a:prstGeom prst="roundRect">
            <a:avLst>
              <a:gd name="adj" fmla="val 14286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9264" y="2221992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WHY?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914400" y="2688336"/>
            <a:ext cx="3017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Mengapa DATASPHERE perlu dibuat?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4507992" y="1975104"/>
            <a:ext cx="3401568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72584" y="2139696"/>
            <a:ext cx="822960" cy="384048"/>
          </a:xfrm>
          <a:prstGeom prst="roundRect">
            <a:avLst>
              <a:gd name="adj" fmla="val 14286"/>
            </a:avLst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45736" y="2221992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WHO?</a:t>
            </a:r>
            <a:endParaRPr lang="en-US" sz="860" dirty="0"/>
          </a:p>
        </p:txBody>
      </p:sp>
      <p:sp>
        <p:nvSpPr>
          <p:cNvPr id="13" name="Text 11"/>
          <p:cNvSpPr/>
          <p:nvPr/>
        </p:nvSpPr>
        <p:spPr>
          <a:xfrm>
            <a:off x="4690872" y="2688336"/>
            <a:ext cx="3017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Siapa peserta, sekolah, juri, partner, dan stakeholder?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8284464" y="1975104"/>
            <a:ext cx="3401568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49056" y="2139696"/>
            <a:ext cx="822960" cy="384048"/>
          </a:xfrm>
          <a:prstGeom prst="roundRect">
            <a:avLst>
              <a:gd name="adj" fmla="val 14286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22208" y="2221992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WHAT?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8467344" y="2688336"/>
            <a:ext cx="3017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 tiga kompetisi dan pengalaman yang ingin diberikan?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731520" y="3803904"/>
            <a:ext cx="3401568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968496"/>
            <a:ext cx="822960" cy="384048"/>
          </a:xfrm>
          <a:prstGeom prst="roundRect">
            <a:avLst>
              <a:gd name="adj" fmla="val 14286"/>
            </a:avLst>
          </a:prstGeom>
          <a:solidFill>
            <a:srgbClr val="7C6CF2"/>
          </a:solidFill>
          <a:ln w="12700">
            <a:solidFill>
              <a:srgbClr val="7C6CF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9264" y="4050792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914400" y="4517136"/>
            <a:ext cx="3017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 manfaat bagi peserta, sekolah, prodi, dan mahasiswa?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4507992" y="3803904"/>
            <a:ext cx="3401568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672584" y="3968496"/>
            <a:ext cx="822960" cy="384048"/>
          </a:xfrm>
          <a:prstGeom prst="roundRect">
            <a:avLst>
              <a:gd name="adj" fmla="val 14286"/>
            </a:avLst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45736" y="4050792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4690872" y="4517136"/>
            <a:ext cx="3017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Indikator apa yang menandakan event berhasil?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8284464" y="3803904"/>
            <a:ext cx="3401568" cy="1426464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449056" y="3968496"/>
            <a:ext cx="822960" cy="384048"/>
          </a:xfrm>
          <a:prstGeom prst="roundRect">
            <a:avLst>
              <a:gd name="adj" fmla="val 14286"/>
            </a:avLst>
          </a:prstGeom>
          <a:solidFill>
            <a:srgbClr val="D94C4C"/>
          </a:solidFill>
          <a:ln w="12700">
            <a:solidFill>
              <a:srgbClr val="D94C4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522208" y="4050792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8467344" y="4517136"/>
            <a:ext cx="3017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 risiko terbesar: peserta, sistem, juri, waktu, venue, biaya?</a:t>
            </a:r>
            <a:endParaRPr lang="en-US" sz="1020" dirty="0"/>
          </a:p>
        </p:txBody>
      </p:sp>
      <p:sp>
        <p:nvSpPr>
          <p:cNvPr id="30" name="Text 28"/>
          <p:cNvSpPr/>
          <p:nvPr/>
        </p:nvSpPr>
        <p:spPr>
          <a:xfrm>
            <a:off x="914400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Jangan membahas teknis terlalu dalam dulu. Hari ini kita menyepakati arah, target, dan ukuran keberhasilan.</a:t>
            </a:r>
            <a:endParaRPr lang="en-US" sz="107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C6CF2"/>
          </a:solidFill>
          <a:ln w="12700">
            <a:solidFill>
              <a:srgbClr val="7C6CF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SEMESTER ROADMAP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pertemuan menuju DATASPHERE 2026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Alur dibuat seperti project sprint: plan → build → test → launch → evaluate.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28800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8952" y="1929384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W1–2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938528" y="188366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</a:t>
            </a:r>
            <a:endParaRPr lang="en-US" sz="930" dirty="0"/>
          </a:p>
        </p:txBody>
      </p:sp>
      <p:sp>
        <p:nvSpPr>
          <p:cNvPr id="9" name="Text 7"/>
          <p:cNvSpPr/>
          <p:nvPr/>
        </p:nvSpPr>
        <p:spPr>
          <a:xfrm>
            <a:off x="3310128" y="1874520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Konsep, role, event canvas, stakeholder, target</a:t>
            </a:r>
            <a:endParaRPr lang="en-US" sz="920" dirty="0"/>
          </a:p>
        </p:txBody>
      </p:sp>
      <p:sp>
        <p:nvSpPr>
          <p:cNvPr id="10" name="Shape 8"/>
          <p:cNvSpPr/>
          <p:nvPr/>
        </p:nvSpPr>
        <p:spPr>
          <a:xfrm>
            <a:off x="1901952" y="2258568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2359152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58952" y="2459736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W3–5</a:t>
            </a:r>
            <a:endParaRPr lang="en-US" sz="820" dirty="0"/>
          </a:p>
        </p:txBody>
      </p:sp>
      <p:sp>
        <p:nvSpPr>
          <p:cNvPr id="13" name="Text 11"/>
          <p:cNvSpPr/>
          <p:nvPr/>
        </p:nvSpPr>
        <p:spPr>
          <a:xfrm>
            <a:off x="1938528" y="241401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-US" sz="930" dirty="0"/>
          </a:p>
        </p:txBody>
      </p:sp>
      <p:sp>
        <p:nvSpPr>
          <p:cNvPr id="14" name="Text 12"/>
          <p:cNvSpPr/>
          <p:nvPr/>
        </p:nvSpPr>
        <p:spPr>
          <a:xfrm>
            <a:off x="3310128" y="2404872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Rulebook, timeline, database sekolah, promosi, sistem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1901952" y="2788920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8368" y="2889504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8952" y="2990088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W6–7</a:t>
            </a:r>
            <a:endParaRPr lang="en-US" sz="820" dirty="0"/>
          </a:p>
        </p:txBody>
      </p:sp>
      <p:sp>
        <p:nvSpPr>
          <p:cNvPr id="18" name="Text 16"/>
          <p:cNvSpPr/>
          <p:nvPr/>
        </p:nvSpPr>
        <p:spPr>
          <a:xfrm>
            <a:off x="1938528" y="294436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3310128" y="2935224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 soal, dataset challenge, template karya ilmiah, registration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1901952" y="3319272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8368" y="3419856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8952" y="3520440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B16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W8</a:t>
            </a:r>
            <a:endParaRPr lang="en-US" sz="820" dirty="0"/>
          </a:p>
        </p:txBody>
      </p:sp>
      <p:sp>
        <p:nvSpPr>
          <p:cNvPr id="23" name="Text 21"/>
          <p:cNvSpPr/>
          <p:nvPr/>
        </p:nvSpPr>
        <p:spPr>
          <a:xfrm>
            <a:off x="1938528" y="34747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UTS</a:t>
            </a:r>
            <a:endParaRPr lang="en-US" sz="930" dirty="0"/>
          </a:p>
        </p:txBody>
      </p:sp>
      <p:sp>
        <p:nvSpPr>
          <p:cNvPr id="24" name="Text 22"/>
          <p:cNvSpPr/>
          <p:nvPr/>
        </p:nvSpPr>
        <p:spPr>
          <a:xfrm>
            <a:off x="3310128" y="3465576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Proposal &amp; Readiness Review</a:t>
            </a:r>
            <a:endParaRPr lang="en-US" sz="920" dirty="0"/>
          </a:p>
        </p:txBody>
      </p:sp>
      <p:sp>
        <p:nvSpPr>
          <p:cNvPr id="25" name="Shape 23"/>
          <p:cNvSpPr/>
          <p:nvPr/>
        </p:nvSpPr>
        <p:spPr>
          <a:xfrm>
            <a:off x="1901952" y="3849624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8368" y="3950208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58952" y="4050792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W9–11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1938528" y="400507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en-US" sz="930" dirty="0"/>
          </a:p>
        </p:txBody>
      </p:sp>
      <p:sp>
        <p:nvSpPr>
          <p:cNvPr id="29" name="Text 27"/>
          <p:cNvSpPr/>
          <p:nvPr/>
        </p:nvSpPr>
        <p:spPr>
          <a:xfrm>
            <a:off x="3310128" y="3995928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Publikasi, partnership sekolah, registrasi, monitoring</a:t>
            </a:r>
            <a:endParaRPr lang="en-US" sz="920" dirty="0"/>
          </a:p>
        </p:txBody>
      </p:sp>
      <p:sp>
        <p:nvSpPr>
          <p:cNvPr id="30" name="Shape 28"/>
          <p:cNvSpPr/>
          <p:nvPr/>
        </p:nvSpPr>
        <p:spPr>
          <a:xfrm>
            <a:off x="1901952" y="4379976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58368" y="4480560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58952" y="4581144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W12–13</a:t>
            </a:r>
            <a:endParaRPr lang="en-US" sz="820" dirty="0"/>
          </a:p>
        </p:txBody>
      </p:sp>
      <p:sp>
        <p:nvSpPr>
          <p:cNvPr id="33" name="Text 31"/>
          <p:cNvSpPr/>
          <p:nvPr/>
        </p:nvSpPr>
        <p:spPr>
          <a:xfrm>
            <a:off x="1938528" y="453542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</a:t>
            </a:r>
            <a:endParaRPr lang="en-US" sz="930" dirty="0"/>
          </a:p>
        </p:txBody>
      </p:sp>
      <p:sp>
        <p:nvSpPr>
          <p:cNvPr id="34" name="Text 32"/>
          <p:cNvSpPr/>
          <p:nvPr/>
        </p:nvSpPr>
        <p:spPr>
          <a:xfrm>
            <a:off x="3310128" y="4526280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run, validasi soal, uji sistem, simulasi penjurian</a:t>
            </a:r>
            <a:endParaRPr lang="en-US" sz="920" dirty="0"/>
          </a:p>
        </p:txBody>
      </p:sp>
      <p:sp>
        <p:nvSpPr>
          <p:cNvPr id="35" name="Shape 33"/>
          <p:cNvSpPr/>
          <p:nvPr/>
        </p:nvSpPr>
        <p:spPr>
          <a:xfrm>
            <a:off x="1901952" y="4910328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8368" y="5010912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0B1633"/>
          </a:solidFill>
          <a:ln w="12700">
            <a:solidFill>
              <a:srgbClr val="0B163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8952" y="5111496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W14–15</a:t>
            </a:r>
            <a:endParaRPr lang="en-US" sz="820" dirty="0"/>
          </a:p>
        </p:txBody>
      </p:sp>
      <p:sp>
        <p:nvSpPr>
          <p:cNvPr id="38" name="Text 36"/>
          <p:cNvSpPr/>
          <p:nvPr/>
        </p:nvSpPr>
        <p:spPr>
          <a:xfrm>
            <a:off x="1938528" y="506577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</a:t>
            </a:r>
            <a:endParaRPr lang="en-US" sz="930" dirty="0"/>
          </a:p>
        </p:txBody>
      </p:sp>
      <p:sp>
        <p:nvSpPr>
          <p:cNvPr id="39" name="Text 37"/>
          <p:cNvSpPr/>
          <p:nvPr/>
        </p:nvSpPr>
        <p:spPr>
          <a:xfrm>
            <a:off x="3310128" y="5056632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Penyisihan/final DATASPHERE + Capstone Expo</a:t>
            </a:r>
            <a:endParaRPr lang="en-US" sz="920" dirty="0"/>
          </a:p>
        </p:txBody>
      </p:sp>
      <p:sp>
        <p:nvSpPr>
          <p:cNvPr id="40" name="Shape 38"/>
          <p:cNvSpPr/>
          <p:nvPr/>
        </p:nvSpPr>
        <p:spPr>
          <a:xfrm>
            <a:off x="1901952" y="5440680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58368" y="5541264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58952" y="5641848"/>
            <a:ext cx="795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B16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W16</a:t>
            </a:r>
            <a:endParaRPr lang="en-US" sz="820" dirty="0"/>
          </a:p>
        </p:txBody>
      </p:sp>
      <p:sp>
        <p:nvSpPr>
          <p:cNvPr id="43" name="Text 41"/>
          <p:cNvSpPr/>
          <p:nvPr/>
        </p:nvSpPr>
        <p:spPr>
          <a:xfrm>
            <a:off x="1938528" y="559612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UAS</a:t>
            </a:r>
            <a:endParaRPr lang="en-US" sz="930" dirty="0"/>
          </a:p>
        </p:txBody>
      </p:sp>
      <p:sp>
        <p:nvSpPr>
          <p:cNvPr id="44" name="Text 42"/>
          <p:cNvSpPr/>
          <p:nvPr/>
        </p:nvSpPr>
        <p:spPr>
          <a:xfrm>
            <a:off x="3310128" y="5586984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Post-event analytics, final report, reflection &amp; presentation</a:t>
            </a:r>
            <a:endParaRPr lang="en-US" sz="920" dirty="0"/>
          </a:p>
        </p:txBody>
      </p:sp>
      <p:sp>
        <p:nvSpPr>
          <p:cNvPr id="45" name="Shape 43"/>
          <p:cNvSpPr/>
          <p:nvPr/>
        </p:nvSpPr>
        <p:spPr>
          <a:xfrm>
            <a:off x="1901952" y="5971032"/>
            <a:ext cx="9326880" cy="0"/>
          </a:xfrm>
          <a:prstGeom prst="line">
            <a:avLst/>
          </a:prstGeom>
          <a:noFill/>
          <a:ln w="10160">
            <a:solidFill>
              <a:srgbClr val="DDE3EC"/>
            </a:solidFill>
            <a:prstDash val="solid"/>
          </a:ln>
        </p:spPr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C6CF2"/>
          </a:solidFill>
          <a:ln w="12700">
            <a:solidFill>
              <a:srgbClr val="7C6CF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 yang dinilai sepanjang semester?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Nilai tidak hanya berdasarkan keberhasilan hari-H, tetapi kualitas proses dan bukti kerja setiap mahasiswa.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22960" y="190195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Planning</a:t>
            </a:r>
            <a:endParaRPr lang="en-US" sz="960" dirty="0"/>
          </a:p>
        </p:txBody>
      </p:sp>
      <p:sp>
        <p:nvSpPr>
          <p:cNvPr id="7" name="Shape 5"/>
          <p:cNvSpPr/>
          <p:nvPr/>
        </p:nvSpPr>
        <p:spPr>
          <a:xfrm>
            <a:off x="3429000" y="1874520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29000" y="1874520"/>
            <a:ext cx="3474720" cy="283464"/>
          </a:xfrm>
          <a:prstGeom prst="roundRect">
            <a:avLst>
              <a:gd name="adj" fmla="val 9677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625328" y="189280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22960" y="246888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Product</a:t>
            </a:r>
            <a:endParaRPr lang="en-US" sz="960" dirty="0"/>
          </a:p>
        </p:txBody>
      </p:sp>
      <p:sp>
        <p:nvSpPr>
          <p:cNvPr id="11" name="Shape 9"/>
          <p:cNvSpPr/>
          <p:nvPr/>
        </p:nvSpPr>
        <p:spPr>
          <a:xfrm>
            <a:off x="3429000" y="2441448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29000" y="2441448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22B8CF"/>
          </a:solidFill>
          <a:ln w="12700">
            <a:solidFill>
              <a:srgbClr val="22B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25328" y="245973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22960" y="303580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Monitoring</a:t>
            </a:r>
            <a:endParaRPr lang="en-US" sz="960" dirty="0"/>
          </a:p>
        </p:txBody>
      </p:sp>
      <p:sp>
        <p:nvSpPr>
          <p:cNvPr id="15" name="Shape 13"/>
          <p:cNvSpPr/>
          <p:nvPr/>
        </p:nvSpPr>
        <p:spPr>
          <a:xfrm>
            <a:off x="3429000" y="3008376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29000" y="3008376"/>
            <a:ext cx="5212080" cy="283464"/>
          </a:xfrm>
          <a:prstGeom prst="roundRect">
            <a:avLst>
              <a:gd name="adj" fmla="val 9677"/>
            </a:avLst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25328" y="30266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22960" y="360273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 Execution</a:t>
            </a:r>
            <a:endParaRPr lang="en-US" sz="960" dirty="0"/>
          </a:p>
        </p:txBody>
      </p:sp>
      <p:sp>
        <p:nvSpPr>
          <p:cNvPr id="19" name="Shape 17"/>
          <p:cNvSpPr/>
          <p:nvPr/>
        </p:nvSpPr>
        <p:spPr>
          <a:xfrm>
            <a:off x="3429000" y="3575304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29000" y="3575304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625328" y="359359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822960" y="416966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&amp; Professionalism</a:t>
            </a:r>
            <a:endParaRPr lang="en-US" sz="960" dirty="0"/>
          </a:p>
        </p:txBody>
      </p:sp>
      <p:sp>
        <p:nvSpPr>
          <p:cNvPr id="23" name="Shape 21"/>
          <p:cNvSpPr/>
          <p:nvPr/>
        </p:nvSpPr>
        <p:spPr>
          <a:xfrm>
            <a:off x="3429000" y="4142232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429000" y="4142232"/>
            <a:ext cx="3474720" cy="283464"/>
          </a:xfrm>
          <a:prstGeom prst="roundRect">
            <a:avLst>
              <a:gd name="adj" fmla="val 9677"/>
            </a:avLst>
          </a:prstGeom>
          <a:solidFill>
            <a:srgbClr val="7C6CF2"/>
          </a:solidFill>
          <a:ln w="12700">
            <a:solidFill>
              <a:srgbClr val="7C6CF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625328" y="41605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822960" y="473659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UTS Readiness Review</a:t>
            </a:r>
            <a:endParaRPr lang="en-US" sz="960" dirty="0"/>
          </a:p>
        </p:txBody>
      </p:sp>
      <p:sp>
        <p:nvSpPr>
          <p:cNvPr id="27" name="Shape 25"/>
          <p:cNvSpPr/>
          <p:nvPr/>
        </p:nvSpPr>
        <p:spPr>
          <a:xfrm>
            <a:off x="3429000" y="4709160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429000" y="4709160"/>
            <a:ext cx="3474720" cy="283464"/>
          </a:xfrm>
          <a:prstGeom prst="roundRect">
            <a:avLst>
              <a:gd name="adj" fmla="val 9677"/>
            </a:avLst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25328" y="472744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822960" y="530352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UAS + Final Report</a:t>
            </a:r>
            <a:endParaRPr lang="en-US" sz="960" dirty="0"/>
          </a:p>
        </p:txBody>
      </p:sp>
      <p:sp>
        <p:nvSpPr>
          <p:cNvPr id="31" name="Shape 29"/>
          <p:cNvSpPr/>
          <p:nvPr/>
        </p:nvSpPr>
        <p:spPr>
          <a:xfrm>
            <a:off x="3429000" y="5276088"/>
            <a:ext cx="6949440" cy="283464"/>
          </a:xfrm>
          <a:prstGeom prst="roundRect">
            <a:avLst>
              <a:gd name="adj" fmla="val 9677"/>
            </a:avLst>
          </a:prstGeom>
          <a:solidFill>
            <a:srgbClr val="EDF1F6"/>
          </a:solidFill>
          <a:ln w="12700">
            <a:solidFill>
              <a:srgbClr val="EDF1F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29000" y="5276088"/>
            <a:ext cx="5212080" cy="283464"/>
          </a:xfrm>
          <a:prstGeom prst="roundRect">
            <a:avLst>
              <a:gd name="adj" fmla="val 9677"/>
            </a:avLst>
          </a:prstGeom>
          <a:solidFill>
            <a:srgbClr val="1F9D73"/>
          </a:solidFill>
          <a:ln w="12700">
            <a:solidFill>
              <a:srgbClr val="1F9D7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625328" y="529437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822960" y="5669280"/>
            <a:ext cx="10424160" cy="566928"/>
          </a:xfrm>
          <a:prstGeom prst="roundRect">
            <a:avLst>
              <a:gd name="adj" fmla="val 8065"/>
            </a:avLst>
          </a:prstGeom>
          <a:solidFill>
            <a:srgbClr val="FFF8DF"/>
          </a:solidFill>
          <a:ln w="12700">
            <a:solidFill>
              <a:srgbClr val="F3E3A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97280" y="585216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Prinsip: kontribusi individu harus dapat dibuktikan melalui logbook, dokumen kerja, data, repository, atau output divisi.</a:t>
            </a:r>
            <a:endParaRPr lang="en-US" sz="10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D6C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CAPSTONE MISSION #01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yang dikumpulkan setelah Pertemuan 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21792" y="135331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Tidak perlu sempurna. Yang penting: struktur awal tim dan arah event mulai terbentuk.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13232" y="1938528"/>
            <a:ext cx="340156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2167128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4128" y="2258568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81328" y="2176272"/>
            <a:ext cx="2414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• Skill Matrix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50976" y="2724912"/>
            <a:ext cx="2926080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Pemetaan kemampuan seluruh mahasiswa + minat role.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462272" y="1938528"/>
            <a:ext cx="340156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681728" y="2167128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3168" y="2258568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30368" y="2176272"/>
            <a:ext cx="2414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• Draft Struktur EO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700016" y="2724912"/>
            <a:ext cx="2926080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Nama divisi, PIC sementara, anggota, fungsi utama.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8211312" y="1938528"/>
            <a:ext cx="340156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430768" y="2167128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2208" y="2258568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79408" y="2176272"/>
            <a:ext cx="2414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• Event Canvas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449056" y="2724912"/>
            <a:ext cx="2926080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Why, who, what, value, success indicator, risk.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713232" y="3813048"/>
            <a:ext cx="340156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932688" y="4041648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4128" y="4133088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4050792"/>
            <a:ext cx="2414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• Target Awal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50976" y="4599432"/>
            <a:ext cx="2926080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peserta/sekolah, target kategori lomba, target engagement.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4462272" y="3813048"/>
            <a:ext cx="340156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4681728" y="4041648"/>
            <a:ext cx="438912" cy="438912"/>
          </a:xfrm>
          <a:prstGeom prst="ellipse">
            <a:avLst/>
          </a:prstGeom>
          <a:solidFill>
            <a:srgbClr val="EAF1FF"/>
          </a:solidFill>
          <a:ln w="12700">
            <a:solidFill>
              <a:srgbClr val="EAF1FF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3168" y="4133088"/>
            <a:ext cx="256032" cy="25603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30368" y="4050792"/>
            <a:ext cx="2414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• Top 5 Risks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4700016" y="4599432"/>
            <a:ext cx="2926080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Lima risiko paling mungkin + ide mitigasi awal.</a:t>
            </a:r>
            <a:endParaRPr lang="en-US" sz="960" dirty="0"/>
          </a:p>
        </p:txBody>
      </p:sp>
      <p:sp>
        <p:nvSpPr>
          <p:cNvPr id="31" name="Shape 24"/>
          <p:cNvSpPr/>
          <p:nvPr/>
        </p:nvSpPr>
        <p:spPr>
          <a:xfrm>
            <a:off x="8211312" y="3813048"/>
            <a:ext cx="340156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8430768" y="4041648"/>
            <a:ext cx="438912" cy="438912"/>
          </a:xfrm>
          <a:prstGeom prst="ellipse">
            <a:avLst/>
          </a:prstGeom>
          <a:solidFill>
            <a:srgbClr val="FFF8DF"/>
          </a:solidFill>
          <a:ln w="12700">
            <a:solidFill>
              <a:srgbClr val="FFF8DF"/>
            </a:solidFill>
            <a:prstDash val="solid"/>
          </a:ln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22208" y="4133088"/>
            <a:ext cx="256032" cy="25603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979408" y="4050792"/>
            <a:ext cx="2414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• Next 2-Week Plan</a:t>
            </a:r>
            <a:endParaRPr lang="en-US" sz="1400" dirty="0"/>
          </a:p>
        </p:txBody>
      </p:sp>
      <p:sp>
        <p:nvSpPr>
          <p:cNvPr id="35" name="Text 27"/>
          <p:cNvSpPr/>
          <p:nvPr/>
        </p:nvSpPr>
        <p:spPr>
          <a:xfrm>
            <a:off x="8449056" y="4599432"/>
            <a:ext cx="2926080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960" dirty="0">
                <a:solidFill>
                  <a:srgbClr val="3641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 yang harus selesai sebelum masuk fase desain?</a:t>
            </a:r>
            <a:endParaRPr lang="en-US" sz="960" dirty="0"/>
          </a:p>
        </p:txBody>
      </p:sp>
      <p:sp>
        <p:nvSpPr>
          <p:cNvPr id="36" name="Text 28"/>
          <p:cNvSpPr/>
          <p:nvPr/>
        </p:nvSpPr>
        <p:spPr>
          <a:xfrm>
            <a:off x="868680" y="5797296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PENGUMPULAN: 1 folder kelas → 1 file master + dokumen per divisi • Nama file konsisten • Semua perubahan memiliki PIC &amp; tanggal.</a:t>
            </a:r>
            <a:endParaRPr lang="en-US" sz="10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56248"/>
            <a:ext cx="4572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2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58368"/>
            <a:ext cx="1097280" cy="310896"/>
          </a:xfrm>
          <a:prstGeom prst="roundRect">
            <a:avLst>
              <a:gd name="adj" fmla="val 20588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58952" y="722376"/>
            <a:ext cx="950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B16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</a:t>
            </a:r>
            <a:endParaRPr lang="en-US" sz="820" dirty="0"/>
          </a:p>
        </p:txBody>
      </p:sp>
      <p:sp>
        <p:nvSpPr>
          <p:cNvPr id="4" name="Text 2"/>
          <p:cNvSpPr/>
          <p:nvPr/>
        </p:nvSpPr>
        <p:spPr>
          <a:xfrm>
            <a:off x="713232" y="1417320"/>
            <a:ext cx="7955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Hari ini kita tidak membentuk “kelompok tugas”.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713232" y="2176272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4C9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Kita membentuk sebuah EVENT TEAM.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3154680"/>
            <a:ext cx="804672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CE7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pertama kalian bukan coding. Tugas pertama kalian adalah membuat DATASPHERE 2026 layak untuk dijalankan.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9808" y="4736592"/>
            <a:ext cx="1600200" cy="658368"/>
          </a:xfrm>
          <a:prstGeom prst="roundRect">
            <a:avLst>
              <a:gd name="adj" fmla="val 6944"/>
            </a:avLst>
          </a:prstGeom>
          <a:solidFill>
            <a:srgbClr val="17305B"/>
          </a:solidFill>
          <a:ln w="12700">
            <a:solidFill>
              <a:srgbClr val="27436D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4928616"/>
            <a:ext cx="228600" cy="228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34440" y="492861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970" dirty="0"/>
          </a:p>
        </p:txBody>
      </p:sp>
      <p:sp>
        <p:nvSpPr>
          <p:cNvPr id="10" name="Shape 7"/>
          <p:cNvSpPr/>
          <p:nvPr/>
        </p:nvSpPr>
        <p:spPr>
          <a:xfrm>
            <a:off x="2788920" y="4736592"/>
            <a:ext cx="1600200" cy="658368"/>
          </a:xfrm>
          <a:prstGeom prst="roundRect">
            <a:avLst>
              <a:gd name="adj" fmla="val 6944"/>
            </a:avLst>
          </a:prstGeom>
          <a:solidFill>
            <a:srgbClr val="17305B"/>
          </a:solidFill>
          <a:ln w="12700">
            <a:solidFill>
              <a:srgbClr val="27436D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3512" y="4928616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273552" y="492861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970" dirty="0"/>
          </a:p>
        </p:txBody>
      </p:sp>
      <p:sp>
        <p:nvSpPr>
          <p:cNvPr id="13" name="Shape 9"/>
          <p:cNvSpPr/>
          <p:nvPr/>
        </p:nvSpPr>
        <p:spPr>
          <a:xfrm>
            <a:off x="4828032" y="4736592"/>
            <a:ext cx="1600200" cy="658368"/>
          </a:xfrm>
          <a:prstGeom prst="roundRect">
            <a:avLst>
              <a:gd name="adj" fmla="val 6944"/>
            </a:avLst>
          </a:prstGeom>
          <a:solidFill>
            <a:srgbClr val="F4C95D"/>
          </a:solidFill>
          <a:ln w="12700">
            <a:solidFill>
              <a:srgbClr val="F4C95D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2624" y="4928616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12664" y="492861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0B16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en-US" sz="970" dirty="0"/>
          </a:p>
        </p:txBody>
      </p:sp>
      <p:sp>
        <p:nvSpPr>
          <p:cNvPr id="16" name="Shape 11"/>
          <p:cNvSpPr/>
          <p:nvPr/>
        </p:nvSpPr>
        <p:spPr>
          <a:xfrm>
            <a:off x="6867144" y="4736592"/>
            <a:ext cx="1600200" cy="658368"/>
          </a:xfrm>
          <a:prstGeom prst="roundRect">
            <a:avLst>
              <a:gd name="adj" fmla="val 6944"/>
            </a:avLst>
          </a:prstGeom>
          <a:solidFill>
            <a:srgbClr val="17305B"/>
          </a:solidFill>
          <a:ln w="12700">
            <a:solidFill>
              <a:srgbClr val="27436D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31736" y="4928616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351776" y="492861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970" dirty="0"/>
          </a:p>
        </p:txBody>
      </p:sp>
      <p:sp>
        <p:nvSpPr>
          <p:cNvPr id="19" name="Shape 13"/>
          <p:cNvSpPr/>
          <p:nvPr/>
        </p:nvSpPr>
        <p:spPr>
          <a:xfrm>
            <a:off x="8906256" y="4736592"/>
            <a:ext cx="1600200" cy="658368"/>
          </a:xfrm>
          <a:prstGeom prst="roundRect">
            <a:avLst>
              <a:gd name="adj" fmla="val 6944"/>
            </a:avLst>
          </a:prstGeom>
          <a:solidFill>
            <a:srgbClr val="17305B"/>
          </a:solidFill>
          <a:ln w="12700">
            <a:solidFill>
              <a:srgbClr val="27436D"/>
            </a:solidFill>
            <a:prstDash val="solid"/>
          </a:ln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70848" y="4928616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390888" y="492861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</a:t>
            </a:r>
            <a:endParaRPr lang="en-US" sz="970" dirty="0"/>
          </a:p>
        </p:txBody>
      </p:sp>
      <p:sp>
        <p:nvSpPr>
          <p:cNvPr id="22" name="Text 15"/>
          <p:cNvSpPr/>
          <p:nvPr/>
        </p:nvSpPr>
        <p:spPr>
          <a:xfrm>
            <a:off x="749808" y="5897880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2B8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DATASPHERE 2026 • From Data to Event • From Event to Impact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1858</Words>
  <Application>Microsoft Macintosh PowerPoint</Application>
  <PresentationFormat>Widescreen</PresentationFormat>
  <Paragraphs>371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Institut Informatika dan Bisnis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Capstone Project &amp; Data Science Lifecycle – DATASPHERE 2026</dc:title>
  <dc:subject>Pertemuan 1 Capstone Project Sains Data</dc:subject>
  <dc:creator>OpenAI</dc:creator>
  <cp:lastModifiedBy>Microsoft Office User</cp:lastModifiedBy>
  <cp:revision>2</cp:revision>
  <dcterms:created xsi:type="dcterms:W3CDTF">2026-09-06T16:24:11Z</dcterms:created>
  <dcterms:modified xsi:type="dcterms:W3CDTF">2026-09-06T17:03:10Z</dcterms:modified>
</cp:coreProperties>
</file>