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1" r:id="rId2"/>
    <p:sldId id="284" r:id="rId3"/>
    <p:sldId id="285" r:id="rId4"/>
    <p:sldId id="282" r:id="rId5"/>
    <p:sldId id="283" r:id="rId6"/>
    <p:sldId id="256" r:id="rId7"/>
    <p:sldId id="258" r:id="rId8"/>
    <p:sldId id="257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7" r:id="rId17"/>
    <p:sldId id="266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7" r:id="rId32"/>
    <p:sldId id="288" r:id="rId33"/>
    <p:sldId id="289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5" d="100"/>
          <a:sy n="65" d="100"/>
        </p:scale>
        <p:origin x="85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5F765-1A7C-488B-B6B5-440E9C446AEE}" type="datetimeFigureOut">
              <a:rPr lang="en-US" smtClean="0"/>
              <a:t>10/3/2025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6D41B-3426-4A15-AA7C-911F605DB8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6392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5F765-1A7C-488B-B6B5-440E9C446AEE}" type="datetimeFigureOut">
              <a:rPr lang="en-US" smtClean="0"/>
              <a:t>10/3/2025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6D41B-3426-4A15-AA7C-911F605DB8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6958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5F765-1A7C-488B-B6B5-440E9C446AEE}" type="datetimeFigureOut">
              <a:rPr lang="en-US" smtClean="0"/>
              <a:t>10/3/2025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6D41B-3426-4A15-AA7C-911F605DB8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0168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5F765-1A7C-488B-B6B5-440E9C446AEE}" type="datetimeFigureOut">
              <a:rPr lang="en-US" smtClean="0"/>
              <a:t>10/3/2025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6D41B-3426-4A15-AA7C-911F605DB8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1658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5F765-1A7C-488B-B6B5-440E9C446AEE}" type="datetimeFigureOut">
              <a:rPr lang="en-US" smtClean="0"/>
              <a:t>10/3/2025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6D41B-3426-4A15-AA7C-911F605DB8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8542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5F765-1A7C-488B-B6B5-440E9C446AEE}" type="datetimeFigureOut">
              <a:rPr lang="en-US" smtClean="0"/>
              <a:t>10/3/2025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6D41B-3426-4A15-AA7C-911F605DB8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5509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5F765-1A7C-488B-B6B5-440E9C446AEE}" type="datetimeFigureOut">
              <a:rPr lang="en-US" smtClean="0"/>
              <a:t>10/3/2025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6D41B-3426-4A15-AA7C-911F605DB8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5976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5F765-1A7C-488B-B6B5-440E9C446AEE}" type="datetimeFigureOut">
              <a:rPr lang="en-US" smtClean="0"/>
              <a:t>10/3/2025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6D41B-3426-4A15-AA7C-911F605DB8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6822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5F765-1A7C-488B-B6B5-440E9C446AEE}" type="datetimeFigureOut">
              <a:rPr lang="en-US" smtClean="0"/>
              <a:t>10/3/2025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6D41B-3426-4A15-AA7C-911F605DB8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4739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5F765-1A7C-488B-B6B5-440E9C446AEE}" type="datetimeFigureOut">
              <a:rPr lang="en-US" smtClean="0"/>
              <a:t>10/3/2025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6D41B-3426-4A15-AA7C-911F605DB8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2769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5F765-1A7C-488B-B6B5-440E9C446AEE}" type="datetimeFigureOut">
              <a:rPr lang="en-US" smtClean="0"/>
              <a:t>10/3/2025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6D41B-3426-4A15-AA7C-911F605DB8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5155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E5F765-1A7C-488B-B6B5-440E9C446AEE}" type="datetimeFigureOut">
              <a:rPr lang="en-US" smtClean="0"/>
              <a:t>10/3/2025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46D41B-3426-4A15-AA7C-911F605DB8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716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9C7B285-3B20-1ED6-9A67-4B0729E76DFA}"/>
              </a:ext>
            </a:extLst>
          </p:cNvPr>
          <p:cNvSpPr txBox="1"/>
          <p:nvPr/>
        </p:nvSpPr>
        <p:spPr>
          <a:xfrm>
            <a:off x="3196712" y="2782669"/>
            <a:ext cx="60984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i="0" u="none" strike="noStrike" dirty="0">
                <a:solidFill>
                  <a:srgbClr val="000000"/>
                </a:solidFill>
                <a:effectLst/>
                <a:latin typeface="Arial Narrow" panose="020B0606020202030204" pitchFamily="34" charset="0"/>
              </a:rPr>
              <a:t>Pola Logika dan </a:t>
            </a:r>
            <a:r>
              <a:rPr lang="en-US" sz="3600" b="1" i="0" u="none" strike="noStrike" dirty="0" err="1">
                <a:solidFill>
                  <a:srgbClr val="000000"/>
                </a:solidFill>
                <a:effectLst/>
                <a:latin typeface="Arial Narrow" panose="020B0606020202030204" pitchFamily="34" charset="0"/>
              </a:rPr>
              <a:t>Penalaran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7414936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E93DB9-B4A5-BB43-4B17-92D003FB5E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07463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51DB00-9B81-357B-9B01-B48E536721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4C38ACF-F300-FD8B-5936-3D960B5171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7366" y="709448"/>
            <a:ext cx="9144000" cy="5833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2745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3B6E0A-51C9-A142-D2ED-9C62C31908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7578693-CD98-0271-5058-C3AEBD9135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5496" y="307427"/>
            <a:ext cx="10421007" cy="6243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4360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902A36-1BE0-B12B-98FE-68229BE1EB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00C2722-93DF-A39C-AE89-50F0A420BC16}"/>
              </a:ext>
            </a:extLst>
          </p:cNvPr>
          <p:cNvSpPr txBox="1"/>
          <p:nvPr/>
        </p:nvSpPr>
        <p:spPr>
          <a:xfrm>
            <a:off x="441434" y="1014782"/>
            <a:ext cx="11288111" cy="5339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2800" b="1" dirty="0"/>
              <a:t>Peran </a:t>
            </a:r>
            <a:r>
              <a:rPr lang="en-US" sz="2800" b="1" dirty="0" err="1"/>
              <a:t>Pengetahuan</a:t>
            </a:r>
            <a:endParaRPr lang="en-US" sz="2800" b="1" dirty="0"/>
          </a:p>
          <a:p>
            <a:pPr algn="ctr">
              <a:buNone/>
            </a:pPr>
            <a:endParaRPr lang="en-US" sz="2800" b="1" dirty="0"/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dirty="0" err="1"/>
              <a:t>Pengetahuan</a:t>
            </a:r>
            <a:r>
              <a:rPr lang="en-US" sz="2400" dirty="0"/>
              <a:t> = </a:t>
            </a:r>
            <a:r>
              <a:rPr lang="en-US" sz="2400" dirty="0" err="1"/>
              <a:t>fondasi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berpikir</a:t>
            </a:r>
            <a:r>
              <a:rPr lang="en-US" sz="2400" dirty="0"/>
              <a:t> </a:t>
            </a:r>
            <a:r>
              <a:rPr lang="en-US" sz="2400" dirty="0" err="1"/>
              <a:t>logis</a:t>
            </a:r>
            <a:r>
              <a:rPr lang="en-US" sz="2400" dirty="0"/>
              <a:t>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dirty="0" err="1"/>
              <a:t>Tanpa</a:t>
            </a:r>
            <a:r>
              <a:rPr lang="en-US" sz="2400" dirty="0"/>
              <a:t> basis </a:t>
            </a:r>
            <a:r>
              <a:rPr lang="en-US" sz="2400" dirty="0" err="1"/>
              <a:t>pengetahuan</a:t>
            </a:r>
            <a:r>
              <a:rPr lang="en-US" sz="2400" dirty="0"/>
              <a:t> → </a:t>
            </a:r>
            <a:r>
              <a:rPr lang="en-US" sz="2400" dirty="0" err="1"/>
              <a:t>kesimpulan</a:t>
            </a:r>
            <a:r>
              <a:rPr lang="en-US" sz="2400" dirty="0"/>
              <a:t> </a:t>
            </a:r>
            <a:r>
              <a:rPr lang="en-US" sz="2400" dirty="0" err="1"/>
              <a:t>bisa</a:t>
            </a:r>
            <a:r>
              <a:rPr lang="en-US" sz="2400" dirty="0"/>
              <a:t> salah.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dirty="0"/>
              <a:t>Dalam AI, </a:t>
            </a:r>
            <a:r>
              <a:rPr lang="en-US" sz="2400" dirty="0" err="1"/>
              <a:t>pengetahuan</a:t>
            </a:r>
            <a:r>
              <a:rPr lang="en-US" sz="2400" dirty="0"/>
              <a:t> </a:t>
            </a:r>
            <a:r>
              <a:rPr lang="en-US" sz="2400" dirty="0" err="1"/>
              <a:t>dikelola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b="1" dirty="0"/>
              <a:t>basis </a:t>
            </a:r>
            <a:r>
              <a:rPr lang="en-US" sz="2400" b="1" dirty="0" err="1"/>
              <a:t>pengetahuan</a:t>
            </a:r>
            <a:r>
              <a:rPr lang="en-US" sz="2400" dirty="0"/>
              <a:t> (knowledge base).</a:t>
            </a:r>
          </a:p>
          <a:p>
            <a:pPr>
              <a:buNone/>
            </a:pPr>
            <a:endParaRPr lang="en-US" sz="2400" b="1" dirty="0"/>
          </a:p>
          <a:p>
            <a:pPr>
              <a:buNone/>
            </a:pPr>
            <a:endParaRPr lang="en-US" sz="2400" b="1" dirty="0"/>
          </a:p>
          <a:p>
            <a:pPr>
              <a:buNone/>
            </a:pPr>
            <a:r>
              <a:rPr lang="en-US" sz="2400" b="1" dirty="0" err="1"/>
              <a:t>Contoh</a:t>
            </a:r>
            <a:r>
              <a:rPr lang="en-US" sz="2400" b="1" dirty="0"/>
              <a:t>:</a:t>
            </a:r>
            <a:endParaRPr lang="en-US" sz="2400" dirty="0"/>
          </a:p>
          <a:p>
            <a:pPr marL="457200" indent="-457200" rtl="0">
              <a:lnSpc>
                <a:spcPct val="150000"/>
              </a:lnSpc>
              <a:buFont typeface="+mj-lt"/>
              <a:buAutoNum type="arabicPeriod"/>
            </a:pPr>
            <a:r>
              <a:rPr lang="en-US" sz="2400" dirty="0">
                <a:latin typeface="Courier New" panose="02070309020205020404" pitchFamily="49" charset="0"/>
              </a:rPr>
              <a:t>Fakta: Anak </a:t>
            </a:r>
            <a:r>
              <a:rPr lang="en-US" sz="2400" dirty="0" err="1">
                <a:latin typeface="Courier New" panose="02070309020205020404" pitchFamily="49" charset="0"/>
              </a:rPr>
              <a:t>mengalami</a:t>
            </a:r>
            <a:r>
              <a:rPr lang="en-US" sz="2400" dirty="0">
                <a:latin typeface="Courier New" panose="02070309020205020404" pitchFamily="49" charset="0"/>
              </a:rPr>
              <a:t> stunting </a:t>
            </a:r>
            <a:r>
              <a:rPr lang="en-US" sz="2400" dirty="0" err="1">
                <a:latin typeface="Courier New" panose="02070309020205020404" pitchFamily="49" charset="0"/>
              </a:rPr>
              <a:t>jika</a:t>
            </a:r>
            <a:r>
              <a:rPr lang="en-US" sz="2400" dirty="0">
                <a:latin typeface="Courier New" panose="02070309020205020404" pitchFamily="49" charset="0"/>
              </a:rPr>
              <a:t> </a:t>
            </a:r>
            <a:r>
              <a:rPr lang="en-US" sz="2400" dirty="0" err="1">
                <a:latin typeface="Courier New" panose="02070309020205020404" pitchFamily="49" charset="0"/>
              </a:rPr>
              <a:t>gizi</a:t>
            </a:r>
            <a:r>
              <a:rPr lang="en-US" sz="2400" dirty="0">
                <a:latin typeface="Courier New" panose="02070309020205020404" pitchFamily="49" charset="0"/>
              </a:rPr>
              <a:t> </a:t>
            </a:r>
            <a:r>
              <a:rPr lang="en-US" sz="2400" dirty="0" err="1">
                <a:latin typeface="Courier New" panose="02070309020205020404" pitchFamily="49" charset="0"/>
              </a:rPr>
              <a:t>buruk</a:t>
            </a:r>
            <a:r>
              <a:rPr lang="en-US" sz="2400" dirty="0">
                <a:latin typeface="Courier New" panose="02070309020205020404" pitchFamily="49" charset="0"/>
              </a:rPr>
              <a:t>. </a:t>
            </a:r>
          </a:p>
          <a:p>
            <a:pPr marL="457200" indent="-457200" rtl="0">
              <a:lnSpc>
                <a:spcPct val="150000"/>
              </a:lnSpc>
              <a:buFont typeface="+mj-lt"/>
              <a:buAutoNum type="arabicPeriod"/>
            </a:pPr>
            <a:r>
              <a:rPr lang="en-US" sz="2400" dirty="0" err="1">
                <a:latin typeface="Courier New" panose="02070309020205020404" pitchFamily="49" charset="0"/>
              </a:rPr>
              <a:t>Aturan</a:t>
            </a:r>
            <a:r>
              <a:rPr lang="en-US" sz="2400" dirty="0">
                <a:latin typeface="Courier New" panose="02070309020205020404" pitchFamily="49" charset="0"/>
              </a:rPr>
              <a:t>: Jika </a:t>
            </a:r>
            <a:r>
              <a:rPr lang="en-US" sz="2400" dirty="0" err="1">
                <a:latin typeface="Courier New" panose="02070309020205020404" pitchFamily="49" charset="0"/>
              </a:rPr>
              <a:t>balita</a:t>
            </a:r>
            <a:r>
              <a:rPr lang="en-US" sz="2400" dirty="0">
                <a:latin typeface="Courier New" panose="02070309020205020404" pitchFamily="49" charset="0"/>
              </a:rPr>
              <a:t> </a:t>
            </a:r>
            <a:r>
              <a:rPr lang="en-US" sz="2400" dirty="0" err="1">
                <a:latin typeface="Courier New" panose="02070309020205020404" pitchFamily="49" charset="0"/>
              </a:rPr>
              <a:t>kurang</a:t>
            </a:r>
            <a:r>
              <a:rPr lang="en-US" sz="2400" dirty="0">
                <a:latin typeface="Courier New" panose="02070309020205020404" pitchFamily="49" charset="0"/>
              </a:rPr>
              <a:t> </a:t>
            </a:r>
            <a:r>
              <a:rPr lang="en-US" sz="2400" dirty="0" err="1">
                <a:latin typeface="Courier New" panose="02070309020205020404" pitchFamily="49" charset="0"/>
              </a:rPr>
              <a:t>gizi</a:t>
            </a:r>
            <a:r>
              <a:rPr lang="en-US" sz="2400" dirty="0">
                <a:latin typeface="Courier New" panose="02070309020205020404" pitchFamily="49" charset="0"/>
              </a:rPr>
              <a:t> → </a:t>
            </a:r>
            <a:r>
              <a:rPr lang="en-US" sz="2400" dirty="0" err="1">
                <a:latin typeface="Courier New" panose="02070309020205020404" pitchFamily="49" charset="0"/>
              </a:rPr>
              <a:t>risiko</a:t>
            </a:r>
            <a:r>
              <a:rPr lang="en-US" sz="2400" dirty="0">
                <a:latin typeface="Courier New" panose="02070309020205020404" pitchFamily="49" charset="0"/>
              </a:rPr>
              <a:t> stunting </a:t>
            </a:r>
            <a:r>
              <a:rPr lang="en-US" sz="2400" dirty="0" err="1">
                <a:latin typeface="Courier New" panose="02070309020205020404" pitchFamily="49" charset="0"/>
              </a:rPr>
              <a:t>tinggi</a:t>
            </a:r>
            <a:r>
              <a:rPr lang="en-US" sz="2400" dirty="0">
                <a:latin typeface="Courier New" panose="02070309020205020404" pitchFamily="49" charset="0"/>
              </a:rPr>
              <a:t>.</a:t>
            </a:r>
          </a:p>
          <a:p>
            <a:pPr marL="457200" indent="-457200" rtl="0">
              <a:lnSpc>
                <a:spcPct val="150000"/>
              </a:lnSpc>
              <a:buFont typeface="+mj-lt"/>
              <a:buAutoNum type="arabicPeriod"/>
            </a:pPr>
            <a:r>
              <a:rPr lang="en-US" sz="2400" dirty="0">
                <a:latin typeface="Courier New" panose="02070309020205020404" pitchFamily="49" charset="0"/>
              </a:rPr>
              <a:t>Kesimpulan: Bayi A </a:t>
            </a:r>
            <a:r>
              <a:rPr lang="en-US" sz="2400" dirty="0" err="1">
                <a:latin typeface="Courier New" panose="02070309020205020404" pitchFamily="49" charset="0"/>
              </a:rPr>
              <a:t>dengan</a:t>
            </a:r>
            <a:r>
              <a:rPr lang="en-US" sz="2400" dirty="0">
                <a:latin typeface="Courier New" panose="02070309020205020404" pitchFamily="49" charset="0"/>
              </a:rPr>
              <a:t> </a:t>
            </a:r>
            <a:r>
              <a:rPr lang="en-US" sz="2400" dirty="0" err="1">
                <a:latin typeface="Courier New" panose="02070309020205020404" pitchFamily="49" charset="0"/>
              </a:rPr>
              <a:t>gizi</a:t>
            </a:r>
            <a:r>
              <a:rPr lang="en-US" sz="2400" dirty="0">
                <a:latin typeface="Courier New" panose="02070309020205020404" pitchFamily="49" charset="0"/>
              </a:rPr>
              <a:t> </a:t>
            </a:r>
            <a:r>
              <a:rPr lang="en-US" sz="2400" dirty="0" err="1">
                <a:latin typeface="Courier New" panose="02070309020205020404" pitchFamily="49" charset="0"/>
              </a:rPr>
              <a:t>buruk</a:t>
            </a:r>
            <a:r>
              <a:rPr lang="en-US" sz="2400" dirty="0">
                <a:latin typeface="Courier New" panose="02070309020205020404" pitchFamily="49" charset="0"/>
              </a:rPr>
              <a:t> → </a:t>
            </a:r>
            <a:r>
              <a:rPr lang="en-US" sz="2400" dirty="0" err="1">
                <a:latin typeface="Courier New" panose="02070309020205020404" pitchFamily="49" charset="0"/>
              </a:rPr>
              <a:t>berisiko</a:t>
            </a:r>
            <a:r>
              <a:rPr lang="en-US" sz="2400" dirty="0">
                <a:latin typeface="Courier New" panose="02070309020205020404" pitchFamily="49" charset="0"/>
              </a:rPr>
              <a:t> stunting.</a:t>
            </a:r>
          </a:p>
        </p:txBody>
      </p:sp>
    </p:spTree>
    <p:extLst>
      <p:ext uri="{BB962C8B-B14F-4D97-AF65-F5344CB8AC3E}">
        <p14:creationId xmlns:p14="http://schemas.microsoft.com/office/powerpoint/2010/main" val="23366521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D" dirty="0" err="1"/>
              <a:t>Logika</a:t>
            </a:r>
            <a:r>
              <a:rPr lang="en-ID" dirty="0"/>
              <a:t> </a:t>
            </a:r>
            <a:r>
              <a:rPr lang="en-ID" dirty="0" err="1"/>
              <a:t>Proposisi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18381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 err="1"/>
              <a:t>Logika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err="1"/>
              <a:t>Ilmu</a:t>
            </a:r>
            <a:r>
              <a:rPr lang="en-US" dirty="0"/>
              <a:t> </a:t>
            </a:r>
            <a:r>
              <a:rPr lang="en-US" dirty="0" err="1"/>
              <a:t>logika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mengarah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bentuk</a:t>
            </a:r>
            <a:r>
              <a:rPr lang="en-US" dirty="0"/>
              <a:t> </a:t>
            </a:r>
            <a:r>
              <a:rPr lang="en-US" dirty="0" err="1"/>
              <a:t>kalimat</a:t>
            </a:r>
            <a:r>
              <a:rPr lang="en-US" dirty="0"/>
              <a:t> (</a:t>
            </a:r>
            <a:r>
              <a:rPr lang="en-US" dirty="0" err="1"/>
              <a:t>sintaks</a:t>
            </a:r>
            <a:r>
              <a:rPr lang="en-US" dirty="0"/>
              <a:t>) </a:t>
            </a:r>
            <a:r>
              <a:rPr lang="en-US" dirty="0" err="1"/>
              <a:t>daripada</a:t>
            </a:r>
            <a:r>
              <a:rPr lang="en-US" dirty="0"/>
              <a:t> </a:t>
            </a:r>
            <a:r>
              <a:rPr lang="en-US" dirty="0" err="1"/>
              <a:t>arti</a:t>
            </a:r>
            <a:r>
              <a:rPr lang="en-US" dirty="0"/>
              <a:t> </a:t>
            </a:r>
            <a:r>
              <a:rPr lang="en-US" dirty="0" err="1"/>
              <a:t>kalimat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 </a:t>
            </a:r>
            <a:r>
              <a:rPr lang="en-US" dirty="0" err="1"/>
              <a:t>sendiri</a:t>
            </a:r>
            <a:r>
              <a:rPr lang="en-US" dirty="0"/>
              <a:t>(</a:t>
            </a:r>
            <a:r>
              <a:rPr lang="en-US" dirty="0" err="1"/>
              <a:t>semantik</a:t>
            </a:r>
            <a:r>
              <a:rPr lang="en-US" dirty="0"/>
              <a:t>). </a:t>
            </a:r>
          </a:p>
          <a:p>
            <a:r>
              <a:rPr lang="en-US" dirty="0" err="1"/>
              <a:t>Ilmu</a:t>
            </a:r>
            <a:r>
              <a:rPr lang="en-US" dirty="0"/>
              <a:t> </a:t>
            </a:r>
            <a:r>
              <a:rPr lang="en-US" dirty="0" err="1"/>
              <a:t>logika</a:t>
            </a:r>
            <a:r>
              <a:rPr lang="en-US" dirty="0"/>
              <a:t> </a:t>
            </a:r>
            <a:r>
              <a:rPr lang="en-US" dirty="0" err="1"/>
              <a:t>selalu</a:t>
            </a:r>
            <a:r>
              <a:rPr lang="en-US" dirty="0"/>
              <a:t> </a:t>
            </a:r>
            <a:r>
              <a:rPr lang="en-US" dirty="0" err="1"/>
              <a:t>berhubungan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kalimat-kalimat</a:t>
            </a:r>
            <a:r>
              <a:rPr lang="en-US" dirty="0"/>
              <a:t> (argument)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hubungan</a:t>
            </a:r>
            <a:r>
              <a:rPr lang="en-US" dirty="0"/>
              <a:t> yang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diantarakalimat-kalimat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.</a:t>
            </a:r>
          </a:p>
          <a:p>
            <a:r>
              <a:rPr lang="en-US" dirty="0" err="1"/>
              <a:t>Argumentasi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kumpulan</a:t>
            </a:r>
            <a:r>
              <a:rPr lang="en-US" dirty="0"/>
              <a:t> </a:t>
            </a:r>
            <a:r>
              <a:rPr lang="en-US" dirty="0" err="1"/>
              <a:t>sebuah</a:t>
            </a:r>
            <a:r>
              <a:rPr lang="en-US" dirty="0"/>
              <a:t> </a:t>
            </a:r>
            <a:r>
              <a:rPr lang="en-US" dirty="0" err="1"/>
              <a:t>kesimpulan</a:t>
            </a:r>
            <a:r>
              <a:rPr lang="en-US" dirty="0"/>
              <a:t> </a:t>
            </a:r>
            <a:r>
              <a:rPr lang="en-US" dirty="0" err="1"/>
              <a:t>beserta</a:t>
            </a:r>
            <a:r>
              <a:rPr lang="en-US" dirty="0"/>
              <a:t> </a:t>
            </a:r>
            <a:r>
              <a:rPr lang="en-US" dirty="0" err="1"/>
              <a:t>fakta-faktanya</a:t>
            </a:r>
            <a:r>
              <a:rPr lang="en-US" dirty="0"/>
              <a:t>. </a:t>
            </a:r>
            <a:r>
              <a:rPr lang="en-US" dirty="0" err="1"/>
              <a:t>Kesimpulan</a:t>
            </a:r>
            <a:r>
              <a:rPr lang="en-US" dirty="0"/>
              <a:t> </a:t>
            </a:r>
            <a:r>
              <a:rPr lang="en-US" dirty="0" err="1"/>
              <a:t>dikatakan</a:t>
            </a:r>
            <a:r>
              <a:rPr lang="en-US" dirty="0"/>
              <a:t> </a:t>
            </a:r>
            <a:r>
              <a:rPr lang="en-US" dirty="0" err="1"/>
              <a:t>benar</a:t>
            </a:r>
            <a:r>
              <a:rPr lang="en-US" dirty="0"/>
              <a:t> </a:t>
            </a:r>
            <a:r>
              <a:rPr lang="en-US" dirty="0" err="1"/>
              <a:t>apabila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akibat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fakta-fakta</a:t>
            </a:r>
            <a:r>
              <a:rPr lang="en-US" dirty="0"/>
              <a:t> yang </a:t>
            </a:r>
            <a:r>
              <a:rPr lang="en-US" dirty="0" err="1"/>
              <a:t>diajukan</a:t>
            </a:r>
            <a:r>
              <a:rPr lang="en-US" dirty="0"/>
              <a:t>. </a:t>
            </a:r>
          </a:p>
          <a:p>
            <a:r>
              <a:rPr lang="en-US" dirty="0" err="1"/>
              <a:t>Apabila</a:t>
            </a:r>
            <a:r>
              <a:rPr lang="en-US" dirty="0"/>
              <a:t> </a:t>
            </a:r>
            <a:r>
              <a:rPr lang="en-US" dirty="0" err="1"/>
              <a:t>semua</a:t>
            </a:r>
            <a:r>
              <a:rPr lang="en-US" dirty="0"/>
              <a:t> </a:t>
            </a:r>
            <a:r>
              <a:rPr lang="en-US" dirty="0" err="1"/>
              <a:t>fakta-fakta</a:t>
            </a:r>
            <a:r>
              <a:rPr lang="en-US" dirty="0"/>
              <a:t> yang </a:t>
            </a:r>
            <a:r>
              <a:rPr lang="en-US" dirty="0" err="1"/>
              <a:t>diajukan</a:t>
            </a:r>
            <a:r>
              <a:rPr lang="en-US" dirty="0"/>
              <a:t> </a:t>
            </a:r>
            <a:r>
              <a:rPr lang="en-US" dirty="0" err="1"/>
              <a:t>berikut</a:t>
            </a:r>
            <a:r>
              <a:rPr lang="en-US" dirty="0"/>
              <a:t> </a:t>
            </a:r>
            <a:r>
              <a:rPr lang="en-US" dirty="0" err="1"/>
              <a:t>kesimpulan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benar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terdapat</a:t>
            </a:r>
            <a:r>
              <a:rPr lang="en-US" dirty="0"/>
              <a:t> </a:t>
            </a:r>
            <a:r>
              <a:rPr lang="en-US" dirty="0" err="1"/>
              <a:t>hubungan</a:t>
            </a:r>
            <a:r>
              <a:rPr lang="en-US" dirty="0"/>
              <a:t> </a:t>
            </a:r>
            <a:r>
              <a:rPr lang="en-US" dirty="0" err="1"/>
              <a:t>logis</a:t>
            </a:r>
            <a:r>
              <a:rPr lang="en-US" dirty="0"/>
              <a:t> di </a:t>
            </a:r>
            <a:r>
              <a:rPr lang="en-US" dirty="0" err="1"/>
              <a:t>antarakeduannya</a:t>
            </a:r>
            <a:r>
              <a:rPr lang="en-US" dirty="0"/>
              <a:t>,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argumentasi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benar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valid. </a:t>
            </a:r>
          </a:p>
          <a:p>
            <a:r>
              <a:rPr lang="en-US" dirty="0"/>
              <a:t>Akan </a:t>
            </a:r>
            <a:r>
              <a:rPr lang="en-US" dirty="0" err="1"/>
              <a:t>tetapi</a:t>
            </a:r>
            <a:r>
              <a:rPr lang="en-US" dirty="0"/>
              <a:t> </a:t>
            </a:r>
            <a:r>
              <a:rPr lang="en-US" dirty="0" err="1"/>
              <a:t>terkadang</a:t>
            </a:r>
            <a:r>
              <a:rPr lang="en-US" dirty="0"/>
              <a:t> </a:t>
            </a:r>
            <a:r>
              <a:rPr lang="en-US" dirty="0" err="1"/>
              <a:t>meskipun</a:t>
            </a:r>
            <a:r>
              <a:rPr lang="en-US" dirty="0"/>
              <a:t> </a:t>
            </a:r>
            <a:r>
              <a:rPr lang="en-US" dirty="0" err="1"/>
              <a:t>fakta-fakta</a:t>
            </a:r>
            <a:r>
              <a:rPr lang="en-US" dirty="0"/>
              <a:t> yang </a:t>
            </a:r>
            <a:r>
              <a:rPr lang="en-US" dirty="0" err="1"/>
              <a:t>diajukan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diragukan</a:t>
            </a:r>
            <a:r>
              <a:rPr lang="en-US" dirty="0"/>
              <a:t> </a:t>
            </a:r>
            <a:r>
              <a:rPr lang="en-US" dirty="0" err="1"/>
              <a:t>lagi</a:t>
            </a:r>
            <a:r>
              <a:rPr lang="en-US" dirty="0"/>
              <a:t> </a:t>
            </a:r>
            <a:r>
              <a:rPr lang="en-US" dirty="0" err="1"/>
              <a:t>kebenarannya</a:t>
            </a:r>
            <a:r>
              <a:rPr lang="en-US" dirty="0"/>
              <a:t> </a:t>
            </a:r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/>
              <a:t>saja</a:t>
            </a:r>
            <a:r>
              <a:rPr lang="en-US" dirty="0"/>
              <a:t> </a:t>
            </a:r>
            <a:r>
              <a:rPr lang="en-US" dirty="0" err="1"/>
              <a:t>kesimpulan</a:t>
            </a:r>
            <a:r>
              <a:rPr lang="en-US" dirty="0"/>
              <a:t> yang </a:t>
            </a:r>
            <a:r>
              <a:rPr lang="en-US" dirty="0" err="1"/>
              <a:t>diambil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salah</a:t>
            </a:r>
            <a:r>
              <a:rPr lang="en-US" dirty="0"/>
              <a:t> </a:t>
            </a:r>
            <a:r>
              <a:rPr lang="en-US" dirty="0" err="1"/>
              <a:t>akibat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cara</a:t>
            </a:r>
            <a:r>
              <a:rPr lang="en-US" dirty="0"/>
              <a:t> </a:t>
            </a:r>
            <a:r>
              <a:rPr lang="en-US" dirty="0" err="1"/>
              <a:t>berfikir</a:t>
            </a:r>
            <a:r>
              <a:rPr lang="en-US" dirty="0"/>
              <a:t> yang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logis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akhirnya</a:t>
            </a:r>
            <a:r>
              <a:rPr lang="en-US" dirty="0"/>
              <a:t> </a:t>
            </a:r>
            <a:r>
              <a:rPr lang="en-US" dirty="0" err="1"/>
              <a:t>menyebabkan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argumentasi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valid. </a:t>
            </a:r>
          </a:p>
          <a:p>
            <a:r>
              <a:rPr lang="en-US" dirty="0" err="1"/>
              <a:t>Tujuan</a:t>
            </a:r>
            <a:r>
              <a:rPr lang="en-US" dirty="0"/>
              <a:t> </a:t>
            </a:r>
            <a:r>
              <a:rPr lang="en-US" dirty="0" err="1"/>
              <a:t>mempelajari</a:t>
            </a:r>
            <a:r>
              <a:rPr lang="en-US" dirty="0"/>
              <a:t> </a:t>
            </a:r>
            <a:r>
              <a:rPr lang="en-US" dirty="0" err="1"/>
              <a:t>logika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mampu</a:t>
            </a:r>
            <a:r>
              <a:rPr lang="en-US" dirty="0"/>
              <a:t> </a:t>
            </a:r>
            <a:r>
              <a:rPr lang="en-US" dirty="0" err="1"/>
              <a:t>mengidentifikasi</a:t>
            </a:r>
            <a:r>
              <a:rPr lang="en-US" dirty="0"/>
              <a:t> valid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tidaknya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argumentasi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56246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 err="1"/>
              <a:t>Proposisi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ID" dirty="0" err="1"/>
              <a:t>Kalimat</a:t>
            </a:r>
            <a:r>
              <a:rPr lang="en-ID" dirty="0"/>
              <a:t> </a:t>
            </a:r>
            <a:r>
              <a:rPr lang="en-ID" dirty="0" err="1"/>
              <a:t>deklaratif</a:t>
            </a:r>
            <a:r>
              <a:rPr lang="en-ID" dirty="0"/>
              <a:t> (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pernyataan</a:t>
            </a:r>
            <a:r>
              <a:rPr lang="en-ID" dirty="0"/>
              <a:t> yang </a:t>
            </a:r>
            <a:r>
              <a:rPr lang="en-ID" dirty="0" err="1"/>
              <a:t>memiliki</a:t>
            </a:r>
            <a:r>
              <a:rPr lang="en-ID" dirty="0"/>
              <a:t> </a:t>
            </a:r>
            <a:r>
              <a:rPr lang="en-ID" dirty="0" err="1"/>
              <a:t>hanya</a:t>
            </a:r>
            <a:r>
              <a:rPr lang="en-ID" dirty="0"/>
              <a:t> </a:t>
            </a:r>
            <a:r>
              <a:rPr lang="en-ID" dirty="0" err="1"/>
              <a:t>satu</a:t>
            </a:r>
            <a:r>
              <a:rPr lang="en-ID" dirty="0"/>
              <a:t> </a:t>
            </a:r>
            <a:r>
              <a:rPr lang="en-ID" dirty="0" err="1"/>
              <a:t>nilai</a:t>
            </a:r>
            <a:r>
              <a:rPr lang="en-ID" dirty="0"/>
              <a:t> </a:t>
            </a:r>
            <a:r>
              <a:rPr lang="en-ID" dirty="0" err="1"/>
              <a:t>kebenaran</a:t>
            </a:r>
            <a:r>
              <a:rPr lang="en-ID" dirty="0"/>
              <a:t>; </a:t>
            </a:r>
            <a:r>
              <a:rPr lang="en-ID" dirty="0" err="1"/>
              <a:t>benar</a:t>
            </a:r>
            <a:r>
              <a:rPr lang="en-ID" dirty="0"/>
              <a:t> </a:t>
            </a:r>
            <a:r>
              <a:rPr lang="en-ID" dirty="0" err="1"/>
              <a:t>saja</a:t>
            </a:r>
            <a:r>
              <a:rPr lang="en-ID" dirty="0"/>
              <a:t>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salah</a:t>
            </a:r>
            <a:r>
              <a:rPr lang="en-ID" dirty="0"/>
              <a:t> </a:t>
            </a:r>
            <a:r>
              <a:rPr lang="en-ID" dirty="0" err="1"/>
              <a:t>saja</a:t>
            </a:r>
            <a:r>
              <a:rPr lang="en-ID" dirty="0"/>
              <a:t>, </a:t>
            </a:r>
            <a:r>
              <a:rPr lang="en-ID" dirty="0" err="1"/>
              <a:t>akan</a:t>
            </a:r>
            <a:r>
              <a:rPr lang="en-ID" dirty="0"/>
              <a:t> </a:t>
            </a:r>
            <a:r>
              <a:rPr lang="en-ID" dirty="0" err="1"/>
              <a:t>tetapi</a:t>
            </a:r>
            <a:r>
              <a:rPr lang="en-ID" dirty="0"/>
              <a:t>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kedua</a:t>
            </a:r>
            <a:r>
              <a:rPr lang="en-ID" dirty="0"/>
              <a:t> – </a:t>
            </a:r>
            <a:r>
              <a:rPr lang="en-ID" dirty="0" err="1"/>
              <a:t>duanya</a:t>
            </a:r>
            <a:r>
              <a:rPr lang="en-ID" dirty="0"/>
              <a:t> (</a:t>
            </a:r>
            <a:r>
              <a:rPr lang="en-ID" dirty="0" err="1"/>
              <a:t>benar</a:t>
            </a:r>
            <a:r>
              <a:rPr lang="en-ID" dirty="0"/>
              <a:t> </a:t>
            </a:r>
            <a:r>
              <a:rPr lang="en-ID" dirty="0" err="1"/>
              <a:t>sekaligus</a:t>
            </a:r>
            <a:r>
              <a:rPr lang="en-ID" dirty="0"/>
              <a:t> </a:t>
            </a:r>
            <a:r>
              <a:rPr lang="en-ID" dirty="0" err="1"/>
              <a:t>salah</a:t>
            </a:r>
            <a:r>
              <a:rPr lang="en-ID" dirty="0"/>
              <a:t>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umumnya</a:t>
            </a:r>
            <a:r>
              <a:rPr lang="en-US" dirty="0"/>
              <a:t> </a:t>
            </a:r>
            <a:r>
              <a:rPr lang="en-US" dirty="0" err="1"/>
              <a:t>bentuk</a:t>
            </a:r>
            <a:r>
              <a:rPr lang="en-US" dirty="0"/>
              <a:t> </a:t>
            </a:r>
            <a:r>
              <a:rPr lang="en-US" dirty="0" err="1"/>
              <a:t>proposisi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kalimat</a:t>
            </a:r>
            <a:r>
              <a:rPr lang="en-US" dirty="0"/>
              <a:t> </a:t>
            </a:r>
            <a:r>
              <a:rPr lang="en-US" dirty="0" err="1"/>
              <a:t>berita</a:t>
            </a:r>
            <a:r>
              <a:rPr lang="en-US" dirty="0"/>
              <a:t> yang </a:t>
            </a:r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/>
              <a:t>ditentukan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kebenarannya</a:t>
            </a:r>
            <a:r>
              <a:rPr lang="en-US" dirty="0"/>
              <a:t> (</a:t>
            </a:r>
            <a:r>
              <a:rPr lang="en-US" dirty="0" err="1"/>
              <a:t>benar</a:t>
            </a:r>
            <a:r>
              <a:rPr lang="en-US" dirty="0"/>
              <a:t>/</a:t>
            </a:r>
            <a:r>
              <a:rPr lang="en-US" dirty="0" err="1"/>
              <a:t>salah</a:t>
            </a:r>
            <a:r>
              <a:rPr lang="en-US" dirty="0"/>
              <a:t>).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err="1"/>
              <a:t>Proposisi</a:t>
            </a:r>
            <a:r>
              <a:rPr lang="en-US" dirty="0"/>
              <a:t> </a:t>
            </a:r>
            <a:r>
              <a:rPr lang="en-US" dirty="0" err="1"/>
              <a:t>sederhana</a:t>
            </a:r>
            <a:r>
              <a:rPr lang="en-US" dirty="0"/>
              <a:t> </a:t>
            </a:r>
            <a:r>
              <a:rPr lang="en-US" dirty="0" err="1"/>
              <a:t>biasanya</a:t>
            </a:r>
            <a:r>
              <a:rPr lang="en-US" dirty="0"/>
              <a:t> </a:t>
            </a:r>
            <a:r>
              <a:rPr lang="en-US" dirty="0" err="1"/>
              <a:t>ditulis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huruf</a:t>
            </a:r>
            <a:r>
              <a:rPr lang="en-US" dirty="0"/>
              <a:t> p,  q,  r,  s,  p</a:t>
            </a:r>
            <a:r>
              <a:rPr lang="en-US" sz="1600" dirty="0"/>
              <a:t>1</a:t>
            </a:r>
            <a:r>
              <a:rPr lang="en-US" dirty="0"/>
              <a:t>,  p</a:t>
            </a:r>
            <a:r>
              <a:rPr lang="en-US" sz="1600" dirty="0"/>
              <a:t>2 </a:t>
            </a:r>
            <a:r>
              <a:rPr lang="en-US" dirty="0"/>
              <a:t>…, g</a:t>
            </a:r>
            <a:r>
              <a:rPr lang="en-US" sz="1600" dirty="0"/>
              <a:t>1</a:t>
            </a:r>
            <a:r>
              <a:rPr lang="en-US" dirty="0"/>
              <a:t>, g</a:t>
            </a:r>
            <a:r>
              <a:rPr lang="en-US" sz="1600" dirty="0"/>
              <a:t>2</a:t>
            </a:r>
            <a:r>
              <a:rPr lang="en-US" dirty="0"/>
              <a:t>, …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kebenaran</a:t>
            </a:r>
            <a:r>
              <a:rPr lang="en-US" dirty="0"/>
              <a:t> yang </a:t>
            </a:r>
            <a:r>
              <a:rPr lang="en-US" dirty="0" err="1"/>
              <a:t>mungkin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proposisi</a:t>
            </a:r>
            <a:r>
              <a:rPr lang="en-US" dirty="0"/>
              <a:t>: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err="1"/>
              <a:t>benar</a:t>
            </a:r>
            <a:r>
              <a:rPr lang="en-US" dirty="0"/>
              <a:t>, </a:t>
            </a:r>
            <a:r>
              <a:rPr lang="en-US" dirty="0" err="1"/>
              <a:t>dapat</a:t>
            </a:r>
            <a:r>
              <a:rPr lang="en-US" dirty="0"/>
              <a:t> pula </a:t>
            </a:r>
            <a:r>
              <a:rPr lang="en-US" dirty="0" err="1"/>
              <a:t>ditulis</a:t>
            </a:r>
            <a:r>
              <a:rPr lang="en-US" dirty="0"/>
              <a:t>: B, T, true,  1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err="1"/>
              <a:t>salah</a:t>
            </a:r>
            <a:r>
              <a:rPr lang="en-US" dirty="0"/>
              <a:t>, </a:t>
            </a:r>
            <a:r>
              <a:rPr lang="en-US" dirty="0" err="1"/>
              <a:t>dapat</a:t>
            </a:r>
            <a:r>
              <a:rPr lang="en-US" dirty="0"/>
              <a:t> pula </a:t>
            </a:r>
            <a:r>
              <a:rPr lang="en-US" dirty="0" err="1"/>
              <a:t>ditulis</a:t>
            </a:r>
            <a:r>
              <a:rPr lang="en-US" dirty="0"/>
              <a:t>: S, F, false,  0 </a:t>
            </a:r>
          </a:p>
        </p:txBody>
      </p:sp>
    </p:spTree>
    <p:extLst>
      <p:ext uri="{BB962C8B-B14F-4D97-AF65-F5344CB8AC3E}">
        <p14:creationId xmlns:p14="http://schemas.microsoft.com/office/powerpoint/2010/main" val="16569453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 err="1"/>
              <a:t>Contoh</a:t>
            </a:r>
            <a:r>
              <a:rPr lang="en-ID" dirty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30352" indent="-457200">
              <a:buFont typeface="+mj-lt"/>
              <a:buAutoNum type="arabicPeriod"/>
            </a:pPr>
            <a:r>
              <a:rPr lang="en-ID" dirty="0" err="1"/>
              <a:t>Muhamad</a:t>
            </a:r>
            <a:r>
              <a:rPr lang="en-ID" dirty="0"/>
              <a:t> </a:t>
            </a:r>
            <a:r>
              <a:rPr lang="en-ID" dirty="0" err="1"/>
              <a:t>Hatta</a:t>
            </a:r>
            <a:r>
              <a:rPr lang="en-ID" dirty="0"/>
              <a:t> </a:t>
            </a:r>
            <a:r>
              <a:rPr lang="en-ID" dirty="0" err="1"/>
              <a:t>adalah</a:t>
            </a:r>
            <a:r>
              <a:rPr lang="en-ID" dirty="0"/>
              <a:t> </a:t>
            </a:r>
            <a:r>
              <a:rPr lang="en-ID" dirty="0" err="1"/>
              <a:t>presiden</a:t>
            </a:r>
            <a:r>
              <a:rPr lang="en-ID" dirty="0"/>
              <a:t> </a:t>
            </a:r>
            <a:r>
              <a:rPr lang="en-ID" dirty="0" err="1"/>
              <a:t>pertama</a:t>
            </a:r>
            <a:r>
              <a:rPr lang="en-ID" dirty="0"/>
              <a:t> Indonesia</a:t>
            </a:r>
          </a:p>
          <a:p>
            <a:pPr marL="530352" indent="-457200">
              <a:buFont typeface="+mj-lt"/>
              <a:buAutoNum type="arabicPeriod"/>
            </a:pPr>
            <a:r>
              <a:rPr lang="en-ID" dirty="0"/>
              <a:t>2 + 2 = 4</a:t>
            </a:r>
          </a:p>
          <a:p>
            <a:pPr marL="530352" indent="-457200">
              <a:buFont typeface="+mj-lt"/>
              <a:buAutoNum type="arabicPeriod"/>
            </a:pPr>
            <a:r>
              <a:rPr lang="en-ID" dirty="0" err="1"/>
              <a:t>Mengapa</a:t>
            </a:r>
            <a:r>
              <a:rPr lang="en-ID" dirty="0"/>
              <a:t> computer </a:t>
            </a:r>
            <a:r>
              <a:rPr lang="en-ID" dirty="0" err="1"/>
              <a:t>berguna</a:t>
            </a:r>
            <a:r>
              <a:rPr lang="en-ID" dirty="0"/>
              <a:t> ?</a:t>
            </a:r>
          </a:p>
          <a:p>
            <a:pPr marL="530352" indent="-457200">
              <a:buFont typeface="+mj-lt"/>
              <a:buAutoNum type="arabicPeriod"/>
            </a:pPr>
            <a:r>
              <a:rPr lang="en-ID" dirty="0"/>
              <a:t>X + 4 = 10</a:t>
            </a:r>
          </a:p>
          <a:p>
            <a:pPr marL="530352" indent="-457200">
              <a:buFont typeface="+mj-lt"/>
              <a:buAutoNum type="arabicPeriod"/>
            </a:pPr>
            <a:r>
              <a:rPr lang="en-US" dirty="0"/>
              <a:t>.</a:t>
            </a:r>
            <a:r>
              <a:rPr lang="en-US" dirty="0" err="1"/>
              <a:t>Pelajari</a:t>
            </a:r>
            <a:r>
              <a:rPr lang="en-US" dirty="0"/>
              <a:t> </a:t>
            </a:r>
            <a:r>
              <a:rPr lang="en-US" dirty="0" err="1"/>
              <a:t>materi</a:t>
            </a:r>
            <a:r>
              <a:rPr lang="en-US" dirty="0"/>
              <a:t> </a:t>
            </a:r>
            <a:r>
              <a:rPr lang="en-US" dirty="0" err="1"/>
              <a:t>kuliah</a:t>
            </a:r>
            <a:r>
              <a:rPr lang="en-US" dirty="0"/>
              <a:t> </a:t>
            </a:r>
            <a:r>
              <a:rPr lang="en-US" dirty="0" err="1"/>
              <a:t>Logika</a:t>
            </a:r>
            <a:r>
              <a:rPr lang="en-US" dirty="0"/>
              <a:t> </a:t>
            </a:r>
            <a:r>
              <a:rPr lang="en-US" dirty="0" err="1"/>
              <a:t>Matematika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baik</a:t>
            </a:r>
            <a:r>
              <a:rPr lang="en-US" dirty="0"/>
              <a:t>!.</a:t>
            </a:r>
            <a:endParaRPr lang="en-ID" dirty="0"/>
          </a:p>
          <a:p>
            <a:pPr marL="73152" indent="0">
              <a:buNone/>
            </a:pPr>
            <a:r>
              <a:rPr lang="en-ID" dirty="0"/>
              <a:t>No 1 </a:t>
            </a:r>
            <a:r>
              <a:rPr lang="en-ID" dirty="0" err="1"/>
              <a:t>dan</a:t>
            </a:r>
            <a:r>
              <a:rPr lang="en-ID" dirty="0"/>
              <a:t> 2 </a:t>
            </a:r>
            <a:r>
              <a:rPr lang="en-ID" dirty="0" err="1"/>
              <a:t>adalah</a:t>
            </a:r>
            <a:r>
              <a:rPr lang="en-ID" dirty="0"/>
              <a:t> </a:t>
            </a:r>
            <a:r>
              <a:rPr lang="en-ID" dirty="0" err="1"/>
              <a:t>sebuah</a:t>
            </a:r>
            <a:r>
              <a:rPr lang="en-ID" dirty="0"/>
              <a:t> </a:t>
            </a:r>
            <a:r>
              <a:rPr lang="en-ID" dirty="0" err="1"/>
              <a:t>proposisi</a:t>
            </a:r>
            <a:r>
              <a:rPr lang="en-ID" dirty="0"/>
              <a:t> </a:t>
            </a:r>
            <a:r>
              <a:rPr lang="en-ID" dirty="0" err="1"/>
              <a:t>karena</a:t>
            </a:r>
            <a:r>
              <a:rPr lang="en-ID" dirty="0"/>
              <a:t> </a:t>
            </a:r>
            <a:r>
              <a:rPr lang="en-ID" dirty="0" err="1"/>
              <a:t>dapat</a:t>
            </a:r>
            <a:r>
              <a:rPr lang="en-ID" dirty="0"/>
              <a:t> </a:t>
            </a:r>
            <a:r>
              <a:rPr lang="en-ID" dirty="0" err="1"/>
              <a:t>ditentukan</a:t>
            </a:r>
            <a:r>
              <a:rPr lang="en-ID" dirty="0"/>
              <a:t> </a:t>
            </a:r>
            <a:r>
              <a:rPr lang="en-ID" dirty="0" err="1"/>
              <a:t>nilai</a:t>
            </a:r>
            <a:r>
              <a:rPr lang="en-ID" dirty="0"/>
              <a:t> </a:t>
            </a:r>
            <a:r>
              <a:rPr lang="en-ID" dirty="0" err="1"/>
              <a:t>kebenarannya</a:t>
            </a:r>
            <a:r>
              <a:rPr lang="en-ID" dirty="0"/>
              <a:t>, </a:t>
            </a:r>
            <a:r>
              <a:rPr lang="en-ID" dirty="0" err="1"/>
              <a:t>sedangkan</a:t>
            </a:r>
            <a:r>
              <a:rPr lang="en-ID" dirty="0"/>
              <a:t> no 3, 4 </a:t>
            </a:r>
            <a:r>
              <a:rPr lang="en-ID" dirty="0" err="1"/>
              <a:t>dan</a:t>
            </a:r>
            <a:r>
              <a:rPr lang="en-ID" dirty="0"/>
              <a:t> 5 </a:t>
            </a:r>
            <a:r>
              <a:rPr lang="en-ID" dirty="0" err="1"/>
              <a:t>bukan</a:t>
            </a:r>
            <a:r>
              <a:rPr lang="en-ID" dirty="0"/>
              <a:t> </a:t>
            </a:r>
            <a:r>
              <a:rPr lang="en-ID" dirty="0" err="1"/>
              <a:t>proposisi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10888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/>
              <a:t>Operator </a:t>
            </a:r>
            <a:r>
              <a:rPr lang="en-ID" dirty="0" err="1"/>
              <a:t>Logika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 err="1"/>
                  <a:t>proposisi</a:t>
                </a:r>
                <a:r>
                  <a:rPr lang="en-US" dirty="0"/>
                  <a:t> </a:t>
                </a:r>
                <a:r>
                  <a:rPr lang="en-US" dirty="0" err="1"/>
                  <a:t>sederhana</a:t>
                </a:r>
                <a:r>
                  <a:rPr lang="en-US" dirty="0"/>
                  <a:t> yang </a:t>
                </a:r>
                <a:r>
                  <a:rPr lang="en-US" dirty="0" err="1"/>
                  <a:t>juga</a:t>
                </a:r>
                <a:r>
                  <a:rPr lang="en-US" dirty="0"/>
                  <a:t> </a:t>
                </a:r>
                <a:r>
                  <a:rPr lang="en-US" dirty="0" err="1"/>
                  <a:t>disebut</a:t>
                </a:r>
                <a:r>
                  <a:rPr lang="en-US" dirty="0"/>
                  <a:t> </a:t>
                </a:r>
                <a:r>
                  <a:rPr lang="en-US" dirty="0" err="1"/>
                  <a:t>sebagai</a:t>
                </a:r>
                <a:r>
                  <a:rPr lang="en-US" dirty="0"/>
                  <a:t> </a:t>
                </a:r>
                <a:r>
                  <a:rPr lang="en-US" b="1" dirty="0" err="1"/>
                  <a:t>proposisi</a:t>
                </a:r>
                <a:r>
                  <a:rPr lang="en-US" b="1" dirty="0"/>
                  <a:t> atom</a:t>
                </a:r>
                <a:r>
                  <a:rPr lang="en-US" dirty="0"/>
                  <a:t>.</a:t>
                </a:r>
              </a:p>
              <a:p>
                <a:r>
                  <a:rPr lang="en-ID" dirty="0" err="1"/>
                  <a:t>Gabungan</a:t>
                </a:r>
                <a:r>
                  <a:rPr lang="en-ID" dirty="0"/>
                  <a:t> </a:t>
                </a:r>
                <a:r>
                  <a:rPr lang="en-ID" dirty="0" err="1"/>
                  <a:t>dari</a:t>
                </a:r>
                <a:r>
                  <a:rPr lang="en-ID" dirty="0"/>
                  <a:t> </a:t>
                </a:r>
                <a:r>
                  <a:rPr lang="en-ID" dirty="0" err="1"/>
                  <a:t>bebrapa</a:t>
                </a:r>
                <a:r>
                  <a:rPr lang="en-ID" dirty="0"/>
                  <a:t> </a:t>
                </a:r>
                <a:r>
                  <a:rPr lang="en-ID" dirty="0" err="1"/>
                  <a:t>proposisi</a:t>
                </a:r>
                <a:r>
                  <a:rPr lang="en-ID" dirty="0"/>
                  <a:t> atom </a:t>
                </a:r>
                <a:r>
                  <a:rPr lang="en-ID" dirty="0" err="1"/>
                  <a:t>disebut</a:t>
                </a:r>
                <a:r>
                  <a:rPr lang="en-ID" dirty="0"/>
                  <a:t> </a:t>
                </a:r>
                <a:r>
                  <a:rPr lang="en-ID" b="1" dirty="0" err="1"/>
                  <a:t>proposisi</a:t>
                </a:r>
                <a:r>
                  <a:rPr lang="en-ID" b="1" dirty="0"/>
                  <a:t> </a:t>
                </a:r>
                <a:r>
                  <a:rPr lang="en-ID" b="1" dirty="0" err="1"/>
                  <a:t>majemuk</a:t>
                </a:r>
                <a:endParaRPr lang="en-ID" b="1" dirty="0"/>
              </a:p>
              <a:p>
                <a:r>
                  <a:rPr lang="en-ID" dirty="0" err="1"/>
                  <a:t>Untuk</a:t>
                </a:r>
                <a:r>
                  <a:rPr lang="en-ID" dirty="0"/>
                  <a:t> </a:t>
                </a:r>
                <a:r>
                  <a:rPr lang="en-ID" dirty="0" err="1"/>
                  <a:t>menggabungkan</a:t>
                </a:r>
                <a:r>
                  <a:rPr lang="en-ID" dirty="0"/>
                  <a:t> </a:t>
                </a:r>
                <a:r>
                  <a:rPr lang="en-ID" dirty="0" err="1"/>
                  <a:t>beberapa</a:t>
                </a:r>
                <a:r>
                  <a:rPr lang="en-ID" dirty="0"/>
                  <a:t> </a:t>
                </a:r>
                <a:r>
                  <a:rPr lang="en-ID" dirty="0" err="1"/>
                  <a:t>proposisi</a:t>
                </a:r>
                <a:r>
                  <a:rPr lang="en-ID" dirty="0"/>
                  <a:t> atom </a:t>
                </a:r>
                <a:r>
                  <a:rPr lang="en-ID" dirty="0" err="1"/>
                  <a:t>maka</a:t>
                </a:r>
                <a:r>
                  <a:rPr lang="en-ID" dirty="0"/>
                  <a:t> </a:t>
                </a:r>
                <a:r>
                  <a:rPr lang="en-ID" dirty="0" err="1"/>
                  <a:t>diperlukan</a:t>
                </a:r>
                <a:r>
                  <a:rPr lang="en-ID" dirty="0"/>
                  <a:t> </a:t>
                </a:r>
                <a:r>
                  <a:rPr lang="en-US" b="1" dirty="0"/>
                  <a:t>operator (</a:t>
                </a:r>
                <a:r>
                  <a:rPr lang="en-US" b="1" dirty="0" err="1"/>
                  <a:t>penghubung</a:t>
                </a:r>
                <a:r>
                  <a:rPr lang="en-US" b="1" dirty="0"/>
                  <a:t>) </a:t>
                </a:r>
                <a:r>
                  <a:rPr lang="en-US" b="1" dirty="0" err="1"/>
                  <a:t>logika</a:t>
                </a:r>
                <a:r>
                  <a:rPr lang="en-US" dirty="0"/>
                  <a:t>. </a:t>
                </a:r>
              </a:p>
              <a:p>
                <a:r>
                  <a:rPr lang="en-US" dirty="0" err="1"/>
                  <a:t>ada</a:t>
                </a:r>
                <a:r>
                  <a:rPr lang="en-US" dirty="0"/>
                  <a:t> </a:t>
                </a:r>
                <a:r>
                  <a:rPr lang="en-US" dirty="0" err="1"/>
                  <a:t>dua</a:t>
                </a:r>
                <a:r>
                  <a:rPr lang="en-US" dirty="0"/>
                  <a:t> </a:t>
                </a:r>
                <a:r>
                  <a:rPr lang="en-US" dirty="0" err="1"/>
                  <a:t>jenis</a:t>
                </a:r>
                <a:r>
                  <a:rPr lang="en-US" dirty="0"/>
                  <a:t> operator </a:t>
                </a:r>
                <a:r>
                  <a:rPr lang="en-US" dirty="0" err="1"/>
                  <a:t>logika</a:t>
                </a:r>
                <a:r>
                  <a:rPr lang="en-US" dirty="0"/>
                  <a:t> </a:t>
                </a:r>
                <a:r>
                  <a:rPr lang="en-US" dirty="0" err="1"/>
                  <a:t>dasar</a:t>
                </a:r>
                <a:r>
                  <a:rPr lang="en-US" dirty="0"/>
                  <a:t>, </a:t>
                </a:r>
                <a:r>
                  <a:rPr lang="en-US" dirty="0" err="1"/>
                  <a:t>yaitu</a:t>
                </a:r>
                <a:endParaRPr lang="en-US" dirty="0"/>
              </a:p>
              <a:p>
                <a:pPr lvl="1"/>
                <a:r>
                  <a:rPr lang="en-US" dirty="0"/>
                  <a:t>operator </a:t>
                </a:r>
                <a:r>
                  <a:rPr lang="en-US" dirty="0" err="1"/>
                  <a:t>uner</a:t>
                </a:r>
                <a:r>
                  <a:rPr lang="en-US" dirty="0"/>
                  <a:t> (unary ): </a:t>
                </a:r>
                <a:r>
                  <a:rPr lang="en-US" dirty="0" err="1"/>
                  <a:t>negasi</a:t>
                </a:r>
                <a:r>
                  <a:rPr lang="en-US" dirty="0"/>
                  <a:t> (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atau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</m:t>
                    </m:r>
                  </m:oMath>
                </a14:m>
                <a:r>
                  <a:rPr lang="en-US" dirty="0"/>
                  <a:t>);</a:t>
                </a:r>
              </a:p>
              <a:p>
                <a:pPr lvl="1"/>
                <a:r>
                  <a:rPr lang="en-US" dirty="0"/>
                  <a:t>operator </a:t>
                </a:r>
                <a:r>
                  <a:rPr lang="en-US" dirty="0" err="1"/>
                  <a:t>biner</a:t>
                </a:r>
                <a:r>
                  <a:rPr lang="en-US" dirty="0"/>
                  <a:t> (binary ): </a:t>
                </a:r>
                <a:r>
                  <a:rPr lang="en-US" dirty="0" err="1"/>
                  <a:t>konjungsi</a:t>
                </a:r>
                <a:r>
                  <a:rPr lang="en-US" dirty="0"/>
                  <a:t> (</a:t>
                </a:r>
                <a:r>
                  <a:rPr lang="en-US" dirty="0">
                    <a:solidFill>
                      <a:schemeClr val="tx1"/>
                    </a:solidFill>
                    <a:latin typeface="Verdana" pitchFamily="34" charset="0"/>
                    <a:sym typeface="Symbol" pitchFamily="18" charset="2"/>
                  </a:rPr>
                  <a:t></a:t>
                </a:r>
                <a:r>
                  <a:rPr lang="en-US" dirty="0"/>
                  <a:t>), </a:t>
                </a:r>
                <a:r>
                  <a:rPr lang="en-US" dirty="0" err="1"/>
                  <a:t>disjungsi</a:t>
                </a:r>
                <a:r>
                  <a:rPr lang="en-US" dirty="0"/>
                  <a:t> (</a:t>
                </a:r>
                <a:r>
                  <a:rPr lang="en-US" b="1" i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Symbol" pitchFamily="18" charset="2"/>
                  </a:rPr>
                  <a:t></a:t>
                </a:r>
                <a:r>
                  <a:rPr lang="en-US" dirty="0"/>
                  <a:t>), </a:t>
                </a:r>
                <a:r>
                  <a:rPr lang="en-US" dirty="0" err="1"/>
                  <a:t>disjungsi</a:t>
                </a:r>
                <a:r>
                  <a:rPr lang="en-US" dirty="0"/>
                  <a:t> </a:t>
                </a:r>
                <a:r>
                  <a:rPr lang="en-US" dirty="0" err="1"/>
                  <a:t>eksklusif</a:t>
                </a:r>
                <a:r>
                  <a:rPr lang="en-US" dirty="0"/>
                  <a:t>/ exclusive-or (</a:t>
                </a:r>
                <a:r>
                  <a:rPr lang="en-US" b="1" i="0" dirty="0">
                    <a:solidFill>
                      <a:schemeClr val="tx1"/>
                    </a:solidFill>
                    <a:latin typeface="Verdana" pitchFamily="34" charset="0"/>
                    <a:sym typeface="Symbol" pitchFamily="18" charset="2"/>
                  </a:rPr>
                  <a:t></a:t>
                </a:r>
                <a:r>
                  <a:rPr lang="en-US" dirty="0"/>
                  <a:t>), </a:t>
                </a:r>
                <a:r>
                  <a:rPr lang="en-US" dirty="0" err="1"/>
                  <a:t>imlipkasi</a:t>
                </a:r>
                <a:r>
                  <a:rPr lang="en-US" dirty="0"/>
                  <a:t> (</a:t>
                </a:r>
                <a:r>
                  <a:rPr lang="en-ID" dirty="0">
                    <a:sym typeface="Wingdings" panose="05000000000000000000" pitchFamily="2" charset="2"/>
                  </a:rPr>
                  <a:t></a:t>
                </a:r>
                <a:r>
                  <a:rPr lang="en-US" dirty="0"/>
                  <a:t>), </a:t>
                </a:r>
                <a:r>
                  <a:rPr lang="en-US" dirty="0" err="1"/>
                  <a:t>biimplikasi</a:t>
                </a:r>
                <a:r>
                  <a:rPr lang="en-US" dirty="0"/>
                  <a:t> (</a:t>
                </a:r>
                <a:r>
                  <a:rPr lang="en-US" i="0" dirty="0">
                    <a:sym typeface="Symbol" pitchFamily="18" charset="2"/>
                  </a:rPr>
                  <a:t></a:t>
                </a:r>
                <a:r>
                  <a:rPr lang="en-US" dirty="0"/>
                  <a:t>)</a:t>
                </a: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912055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 err="1"/>
              <a:t>Negasi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err="1"/>
                  <a:t>Apabila</a:t>
                </a:r>
                <a:r>
                  <a:rPr lang="en-US" dirty="0"/>
                  <a:t> p </a:t>
                </a:r>
                <a:r>
                  <a:rPr lang="en-US" dirty="0" err="1"/>
                  <a:t>merupakan</a:t>
                </a:r>
                <a:r>
                  <a:rPr lang="en-US" dirty="0"/>
                  <a:t> </a:t>
                </a:r>
                <a:r>
                  <a:rPr lang="en-US" dirty="0" err="1"/>
                  <a:t>suatu</a:t>
                </a:r>
                <a:r>
                  <a:rPr lang="en-US" dirty="0"/>
                  <a:t> </a:t>
                </a:r>
                <a:r>
                  <a:rPr lang="en-US" dirty="0" err="1"/>
                  <a:t>proposisi</a:t>
                </a:r>
                <a:r>
                  <a:rPr lang="en-US" dirty="0"/>
                  <a:t>, </a:t>
                </a:r>
                <a:r>
                  <a:rPr lang="en-US" dirty="0" err="1"/>
                  <a:t>maka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</m:t>
                    </m:r>
                  </m:oMath>
                </a14:m>
                <a:r>
                  <a:rPr lang="en-US" dirty="0"/>
                  <a:t>p (</a:t>
                </a:r>
                <a:r>
                  <a:rPr lang="en-US" dirty="0" err="1"/>
                  <a:t>atau</a:t>
                </a:r>
                <a:r>
                  <a:rPr lang="en-US" dirty="0"/>
                  <a:t> 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</m:oMath>
                </a14:m>
                <a:r>
                  <a:rPr lang="en-US" dirty="0"/>
                  <a:t>p) </a:t>
                </a:r>
                <a:r>
                  <a:rPr lang="en-US" dirty="0" err="1"/>
                  <a:t>juga</a:t>
                </a:r>
                <a:r>
                  <a:rPr lang="en-US" dirty="0"/>
                  <a:t> </a:t>
                </a:r>
                <a:r>
                  <a:rPr lang="en-US" dirty="0" err="1"/>
                  <a:t>merupakan</a:t>
                </a:r>
                <a:r>
                  <a:rPr lang="en-US" dirty="0"/>
                  <a:t>  </a:t>
                </a:r>
                <a:r>
                  <a:rPr lang="it-IT" dirty="0"/>
                  <a:t>proposisi yang dinamakan sebagai negasi dari p.</a:t>
                </a:r>
              </a:p>
              <a:p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</m:t>
                    </m:r>
                  </m:oMath>
                </a14:m>
                <a:r>
                  <a:rPr lang="nn-NO" dirty="0"/>
                  <a:t>p dibaca </a:t>
                </a:r>
                <a:r>
                  <a:rPr lang="nn-NO" b="1" dirty="0"/>
                  <a:t>tidak</a:t>
                </a:r>
                <a:r>
                  <a:rPr lang="nn-NO" dirty="0"/>
                  <a:t> p atau </a:t>
                </a:r>
                <a:r>
                  <a:rPr lang="nn-NO" b="1" dirty="0"/>
                  <a:t>bukan</a:t>
                </a:r>
                <a:r>
                  <a:rPr lang="nn-NO" dirty="0"/>
                  <a:t> p atau </a:t>
                </a:r>
                <a:r>
                  <a:rPr lang="nn-NO" b="1" i="1" dirty="0"/>
                  <a:t>not</a:t>
                </a:r>
                <a:r>
                  <a:rPr lang="nn-NO" dirty="0"/>
                  <a:t> p</a:t>
                </a:r>
              </a:p>
              <a:p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</m:t>
                    </m:r>
                  </m:oMath>
                </a14:m>
                <a:r>
                  <a:rPr lang="en-US" dirty="0"/>
                  <a:t>p </a:t>
                </a:r>
                <a:r>
                  <a:rPr lang="en-US" dirty="0" err="1"/>
                  <a:t>memiliki</a:t>
                </a:r>
                <a:r>
                  <a:rPr lang="en-US" dirty="0"/>
                  <a:t> </a:t>
                </a:r>
                <a:r>
                  <a:rPr lang="en-US" dirty="0" err="1"/>
                  <a:t>makna</a:t>
                </a:r>
                <a:r>
                  <a:rPr lang="en-US" dirty="0"/>
                  <a:t>/ </a:t>
                </a:r>
                <a:r>
                  <a:rPr lang="en-US" dirty="0" err="1"/>
                  <a:t>nilai</a:t>
                </a:r>
                <a:r>
                  <a:rPr lang="en-US" dirty="0"/>
                  <a:t> </a:t>
                </a:r>
                <a:r>
                  <a:rPr lang="en-US" dirty="0" err="1"/>
                  <a:t>kebenaran</a:t>
                </a:r>
                <a:r>
                  <a:rPr lang="en-US" dirty="0"/>
                  <a:t> yang </a:t>
                </a:r>
                <a:r>
                  <a:rPr lang="en-US" dirty="0" err="1"/>
                  <a:t>berlawanan</a:t>
                </a:r>
                <a:r>
                  <a:rPr lang="en-US" dirty="0"/>
                  <a:t> </a:t>
                </a:r>
                <a:r>
                  <a:rPr lang="en-US" dirty="0" err="1"/>
                  <a:t>dengan</a:t>
                </a:r>
                <a:r>
                  <a:rPr lang="en-US" dirty="0"/>
                  <a:t> p</a:t>
                </a:r>
              </a:p>
              <a:p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</m:t>
                    </m:r>
                  </m:oMath>
                </a14:m>
                <a:r>
                  <a:rPr lang="en-US" dirty="0"/>
                  <a:t>p </a:t>
                </a:r>
                <a:r>
                  <a:rPr lang="en-US" dirty="0" err="1"/>
                  <a:t>bernilai</a:t>
                </a:r>
                <a:r>
                  <a:rPr lang="en-US" dirty="0"/>
                  <a:t> </a:t>
                </a:r>
                <a:r>
                  <a:rPr lang="en-US" dirty="0" err="1"/>
                  <a:t>benar</a:t>
                </a:r>
                <a:r>
                  <a:rPr lang="en-US" dirty="0"/>
                  <a:t> (T) </a:t>
                </a:r>
                <a:r>
                  <a:rPr lang="en-US" dirty="0" err="1"/>
                  <a:t>tepat</a:t>
                </a:r>
                <a:r>
                  <a:rPr lang="en-US" dirty="0"/>
                  <a:t> </a:t>
                </a:r>
                <a:r>
                  <a:rPr lang="en-US" dirty="0" err="1"/>
                  <a:t>ketika</a:t>
                </a:r>
                <a:r>
                  <a:rPr lang="en-US" dirty="0"/>
                  <a:t> p </a:t>
                </a:r>
                <a:r>
                  <a:rPr lang="en-US" dirty="0" err="1"/>
                  <a:t>bernilai</a:t>
                </a:r>
                <a:r>
                  <a:rPr lang="en-US" dirty="0"/>
                  <a:t> </a:t>
                </a:r>
                <a:r>
                  <a:rPr lang="en-US" dirty="0" err="1"/>
                  <a:t>salah</a:t>
                </a:r>
                <a:endParaRPr lang="en-US" dirty="0"/>
              </a:p>
              <a:p>
                <a:r>
                  <a:rPr lang="en-US" dirty="0" err="1"/>
                  <a:t>Tabel</a:t>
                </a:r>
                <a:r>
                  <a:rPr lang="en-US" dirty="0"/>
                  <a:t> </a:t>
                </a:r>
                <a:r>
                  <a:rPr lang="en-US" dirty="0" err="1"/>
                  <a:t>kebenaran</a:t>
                </a:r>
                <a:r>
                  <a:rPr lang="en-US" dirty="0"/>
                  <a:t> </a:t>
                </a:r>
                <a:r>
                  <a:rPr lang="en-US" dirty="0" err="1"/>
                  <a:t>untuk</a:t>
                </a:r>
                <a:r>
                  <a:rPr lang="en-US" dirty="0"/>
                  <a:t> </a:t>
                </a:r>
                <a:r>
                  <a:rPr lang="en-US" dirty="0" err="1"/>
                  <a:t>negasi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7626" y="4566992"/>
            <a:ext cx="1879242" cy="1331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12779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 err="1"/>
              <a:t>Contoh</a:t>
            </a:r>
            <a:r>
              <a:rPr lang="en-ID" dirty="0"/>
              <a:t> </a:t>
            </a:r>
            <a:r>
              <a:rPr lang="en-ID" dirty="0" err="1"/>
              <a:t>Negasi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it-IT" dirty="0"/>
                  <a:t>Negasi dari proposisi-proposisi berikut adlah </a:t>
                </a:r>
              </a:p>
              <a:p>
                <a:r>
                  <a:rPr lang="en-US" dirty="0" err="1"/>
                  <a:t>Saya</a:t>
                </a:r>
                <a:r>
                  <a:rPr lang="en-US" dirty="0"/>
                  <a:t> </a:t>
                </a:r>
                <a:r>
                  <a:rPr lang="en-US" dirty="0" err="1"/>
                  <a:t>seorang</a:t>
                </a:r>
                <a:r>
                  <a:rPr lang="en-US" dirty="0"/>
                  <a:t> </a:t>
                </a:r>
                <a:r>
                  <a:rPr lang="en-US" dirty="0" err="1"/>
                  <a:t>mahasiswa</a:t>
                </a: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	</a:t>
                </a:r>
                <a:r>
                  <a:rPr lang="en-US" i="1" dirty="0"/>
                  <a:t>“</a:t>
                </a:r>
                <a:r>
                  <a:rPr lang="en-US" i="1" dirty="0" err="1"/>
                  <a:t>tidak</a:t>
                </a:r>
                <a:r>
                  <a:rPr lang="en-US" i="1" dirty="0"/>
                  <a:t> </a:t>
                </a:r>
                <a:r>
                  <a:rPr lang="en-US" i="1" dirty="0" err="1"/>
                  <a:t>benar</a:t>
                </a:r>
                <a:r>
                  <a:rPr lang="en-US" i="1" dirty="0"/>
                  <a:t> </a:t>
                </a:r>
                <a:r>
                  <a:rPr lang="en-US" i="1" dirty="0" err="1"/>
                  <a:t>bahwa</a:t>
                </a:r>
                <a:r>
                  <a:rPr lang="en-US" i="1" dirty="0"/>
                  <a:t> </a:t>
                </a:r>
                <a:r>
                  <a:rPr lang="en-US" i="1" dirty="0" err="1"/>
                  <a:t>saya</a:t>
                </a:r>
                <a:r>
                  <a:rPr lang="en-US" i="1" dirty="0"/>
                  <a:t> </a:t>
                </a:r>
                <a:r>
                  <a:rPr lang="en-US" i="1" dirty="0" err="1"/>
                  <a:t>seorang</a:t>
                </a:r>
                <a:r>
                  <a:rPr lang="en-US" i="1" dirty="0"/>
                  <a:t> </a:t>
                </a:r>
                <a:r>
                  <a:rPr lang="en-US" i="1" dirty="0" err="1"/>
                  <a:t>mahasiswa</a:t>
                </a:r>
                <a:r>
                  <a:rPr lang="en-US" i="1" dirty="0"/>
                  <a:t>” </a:t>
                </a:r>
                <a:r>
                  <a:rPr lang="en-US" i="1" dirty="0" err="1"/>
                  <a:t>atau</a:t>
                </a:r>
                <a:r>
                  <a:rPr lang="en-US" i="1" dirty="0"/>
                  <a:t> “</a:t>
                </a:r>
                <a:r>
                  <a:rPr lang="en-US" i="1" dirty="0" err="1"/>
                  <a:t>saya</a:t>
                </a:r>
                <a:r>
                  <a:rPr lang="en-US" i="1" dirty="0"/>
                  <a:t> </a:t>
                </a:r>
                <a:r>
                  <a:rPr lang="en-US" i="1" dirty="0" err="1"/>
                  <a:t>bukan</a:t>
                </a:r>
                <a:r>
                  <a:rPr lang="en-US" i="1" dirty="0"/>
                  <a:t> 	</a:t>
                </a:r>
                <a:r>
                  <a:rPr lang="en-US" i="1" dirty="0" err="1"/>
                  <a:t>seorang</a:t>
                </a:r>
                <a:r>
                  <a:rPr lang="en-US" i="1" dirty="0"/>
                  <a:t> </a:t>
                </a:r>
                <a:r>
                  <a:rPr lang="en-US" dirty="0" err="1"/>
                  <a:t>mahasiswa</a:t>
                </a:r>
                <a:r>
                  <a:rPr lang="en-US" dirty="0"/>
                  <a:t>”</a:t>
                </a:r>
              </a:p>
              <a:p>
                <a:r>
                  <a:rPr lang="en-US" dirty="0" err="1"/>
                  <a:t>Bulan</a:t>
                </a:r>
                <a:r>
                  <a:rPr lang="en-US" dirty="0"/>
                  <a:t> </a:t>
                </a:r>
                <a:r>
                  <a:rPr lang="en-US" dirty="0" err="1"/>
                  <a:t>ini</a:t>
                </a:r>
                <a:r>
                  <a:rPr lang="en-US" dirty="0"/>
                  <a:t> </a:t>
                </a:r>
                <a:r>
                  <a:rPr lang="en-US" dirty="0" err="1"/>
                  <a:t>bukan</a:t>
                </a:r>
                <a:r>
                  <a:rPr lang="en-US" dirty="0"/>
                  <a:t> </a:t>
                </a:r>
                <a:r>
                  <a:rPr lang="en-US" dirty="0" err="1"/>
                  <a:t>bulan</a:t>
                </a:r>
                <a:r>
                  <a:rPr lang="en-US" dirty="0"/>
                  <a:t> </a:t>
                </a:r>
                <a:r>
                  <a:rPr lang="en-US" dirty="0" err="1"/>
                  <a:t>Agustus</a:t>
                </a:r>
                <a:r>
                  <a:rPr lang="en-US" dirty="0"/>
                  <a:t> </a:t>
                </a:r>
              </a:p>
              <a:p>
                <a:pPr marL="0" indent="0">
                  <a:buNone/>
                </a:pPr>
                <a:r>
                  <a:rPr lang="en-US" dirty="0"/>
                  <a:t>	</a:t>
                </a:r>
                <a:r>
                  <a:rPr lang="en-US" i="1" dirty="0"/>
                  <a:t>“</a:t>
                </a:r>
                <a:r>
                  <a:rPr lang="en-US" i="1" dirty="0" err="1"/>
                  <a:t>tidak</a:t>
                </a:r>
                <a:r>
                  <a:rPr lang="en-US" i="1" dirty="0"/>
                  <a:t> </a:t>
                </a:r>
                <a:r>
                  <a:rPr lang="en-US" i="1" dirty="0" err="1"/>
                  <a:t>benar</a:t>
                </a:r>
                <a:r>
                  <a:rPr lang="en-US" i="1" dirty="0"/>
                  <a:t> </a:t>
                </a:r>
                <a:r>
                  <a:rPr lang="en-US" i="1" dirty="0" err="1"/>
                  <a:t>bahwa</a:t>
                </a:r>
                <a:r>
                  <a:rPr lang="en-US" i="1" dirty="0"/>
                  <a:t> </a:t>
                </a:r>
                <a:r>
                  <a:rPr lang="en-US" i="1" dirty="0" err="1"/>
                  <a:t>bulan</a:t>
                </a:r>
                <a:r>
                  <a:rPr lang="en-US" i="1" dirty="0"/>
                  <a:t> </a:t>
                </a:r>
                <a:r>
                  <a:rPr lang="en-US" i="1" dirty="0" err="1"/>
                  <a:t>ini</a:t>
                </a:r>
                <a:r>
                  <a:rPr lang="en-US" i="1" dirty="0"/>
                  <a:t> </a:t>
                </a:r>
                <a:r>
                  <a:rPr lang="en-US" i="1" dirty="0" err="1"/>
                  <a:t>bukan</a:t>
                </a:r>
                <a:r>
                  <a:rPr lang="en-US" i="1" dirty="0"/>
                  <a:t> </a:t>
                </a:r>
                <a:r>
                  <a:rPr lang="en-US" i="1" dirty="0" err="1"/>
                  <a:t>bulan</a:t>
                </a:r>
                <a:r>
                  <a:rPr lang="en-US" i="1" dirty="0"/>
                  <a:t> </a:t>
                </a:r>
                <a:r>
                  <a:rPr lang="en-US" i="1" dirty="0" err="1"/>
                  <a:t>Agustus</a:t>
                </a:r>
                <a:r>
                  <a:rPr lang="en-US" i="1" dirty="0"/>
                  <a:t>” </a:t>
                </a:r>
                <a:r>
                  <a:rPr lang="en-US" i="1" dirty="0" err="1"/>
                  <a:t>atau</a:t>
                </a:r>
                <a:r>
                  <a:rPr lang="en-US" i="1" dirty="0"/>
                  <a:t> “</a:t>
                </a:r>
                <a:r>
                  <a:rPr lang="en-US" i="1" dirty="0" err="1"/>
                  <a:t>bulan</a:t>
                </a:r>
                <a:r>
                  <a:rPr lang="en-US" i="1" dirty="0"/>
                  <a:t> 	</a:t>
                </a:r>
                <a:r>
                  <a:rPr lang="en-US" i="1" dirty="0" err="1"/>
                  <a:t>ini</a:t>
                </a:r>
                <a:r>
                  <a:rPr lang="en-US" i="1" dirty="0"/>
                  <a:t> </a:t>
                </a:r>
                <a:r>
                  <a:rPr lang="en-US" i="1" dirty="0" err="1"/>
                  <a:t>bulan</a:t>
                </a:r>
                <a:r>
                  <a:rPr lang="en-US" i="1" dirty="0"/>
                  <a:t> </a:t>
                </a:r>
                <a:r>
                  <a:rPr lang="en-US" i="1" dirty="0" err="1"/>
                  <a:t>Agustus</a:t>
                </a:r>
                <a:r>
                  <a:rPr lang="en-US" i="1" dirty="0"/>
                  <a:t>”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ID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ID" b="0" i="1" smtClean="0">
                            <a:latin typeface="Cambria Math" panose="02040503050406030204" pitchFamily="18" charset="0"/>
                          </a:rPr>
                          <m:t>10 </m:t>
                        </m:r>
                      </m:sup>
                    </m:sSup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</m:t>
                    </m:r>
                    <m:r>
                      <a:rPr lang="en-ID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ID" b="0" i="1" dirty="0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ID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ID" dirty="0"/>
              </a:p>
              <a:p>
                <a:pPr marL="0" indent="0">
                  <a:buNone/>
                </a:pPr>
                <a:r>
                  <a:rPr lang="en-ID" dirty="0"/>
                  <a:t>	</a:t>
                </a:r>
                <a:r>
                  <a:rPr lang="en-ID" i="1" dirty="0"/>
                  <a:t>“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ID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ID" b="0" i="1" smtClean="0">
                            <a:latin typeface="Cambria Math" panose="02040503050406030204" pitchFamily="18" charset="0"/>
                          </a:rPr>
                          <m:t>10 </m:t>
                        </m:r>
                      </m:sup>
                    </m:sSup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</m:oMath>
                </a14:m>
                <a:r>
                  <a:rPr lang="en-US" i="1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ID" b="0" i="1" dirty="0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ID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i="1" dirty="0"/>
                  <a:t> “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217" t="-2241" b="-30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069477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 err="1"/>
              <a:t>Konjungsi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Apabila</a:t>
            </a:r>
            <a:r>
              <a:rPr lang="en-US" dirty="0"/>
              <a:t> p </a:t>
            </a:r>
            <a:r>
              <a:rPr lang="en-US" dirty="0" err="1"/>
              <a:t>dan</a:t>
            </a:r>
            <a:r>
              <a:rPr lang="en-US" dirty="0"/>
              <a:t> q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proposisi</a:t>
            </a:r>
            <a:r>
              <a:rPr lang="en-US" dirty="0"/>
              <a:t>, </a:t>
            </a:r>
            <a:r>
              <a:rPr lang="en-US" dirty="0" err="1"/>
              <a:t>maka</a:t>
            </a:r>
            <a:r>
              <a:rPr lang="en-US" dirty="0"/>
              <a:t> p </a:t>
            </a:r>
            <a:r>
              <a:rPr lang="en-US" dirty="0">
                <a:solidFill>
                  <a:schemeClr val="tx1"/>
                </a:solidFill>
                <a:latin typeface="Verdana" pitchFamily="34" charset="0"/>
                <a:sym typeface="Symbol" pitchFamily="18" charset="2"/>
              </a:rPr>
              <a:t></a:t>
            </a:r>
            <a:r>
              <a:rPr lang="en-US" dirty="0"/>
              <a:t> q </a:t>
            </a:r>
            <a:r>
              <a:rPr lang="en-US" dirty="0" err="1"/>
              <a:t>juga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proposisi</a:t>
            </a:r>
            <a:r>
              <a:rPr lang="en-US" dirty="0"/>
              <a:t> yang </a:t>
            </a:r>
            <a:r>
              <a:rPr lang="en-US" dirty="0" err="1"/>
              <a:t>dinamakan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konjungsi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p </a:t>
            </a:r>
            <a:r>
              <a:rPr lang="en-US" b="1" dirty="0" err="1"/>
              <a:t>dan</a:t>
            </a:r>
            <a:r>
              <a:rPr lang="en-US" dirty="0"/>
              <a:t> q.</a:t>
            </a:r>
          </a:p>
          <a:p>
            <a:r>
              <a:rPr lang="en-US" dirty="0"/>
              <a:t>p </a:t>
            </a:r>
            <a:r>
              <a:rPr lang="en-US" dirty="0">
                <a:solidFill>
                  <a:schemeClr val="tx1"/>
                </a:solidFill>
                <a:latin typeface="Verdana" pitchFamily="34" charset="0"/>
                <a:sym typeface="Symbol" pitchFamily="18" charset="2"/>
              </a:rPr>
              <a:t></a:t>
            </a:r>
            <a:r>
              <a:rPr lang="en-US" dirty="0"/>
              <a:t> q </a:t>
            </a:r>
            <a:r>
              <a:rPr lang="en-US" dirty="0" err="1"/>
              <a:t>dibaca</a:t>
            </a:r>
            <a:r>
              <a:rPr lang="en-US" dirty="0"/>
              <a:t> p </a:t>
            </a:r>
            <a:r>
              <a:rPr lang="en-US" b="1" dirty="0" err="1"/>
              <a:t>dan</a:t>
            </a:r>
            <a:r>
              <a:rPr lang="en-US" b="1" dirty="0"/>
              <a:t> </a:t>
            </a:r>
            <a:r>
              <a:rPr lang="en-US" dirty="0"/>
              <a:t>q </a:t>
            </a:r>
            <a:r>
              <a:rPr lang="en-US" dirty="0" err="1"/>
              <a:t>atau</a:t>
            </a:r>
            <a:r>
              <a:rPr lang="en-US" dirty="0"/>
              <a:t> p </a:t>
            </a:r>
            <a:r>
              <a:rPr lang="en-US" b="1" dirty="0"/>
              <a:t>and </a:t>
            </a:r>
            <a:r>
              <a:rPr lang="en-US" dirty="0"/>
              <a:t>q</a:t>
            </a:r>
          </a:p>
          <a:p>
            <a:r>
              <a:rPr lang="en-US" i="1" dirty="0"/>
              <a:t>p </a:t>
            </a:r>
            <a:r>
              <a:rPr lang="en-US" i="1" dirty="0">
                <a:solidFill>
                  <a:schemeClr val="tx1"/>
                </a:solidFill>
                <a:latin typeface="Verdana" pitchFamily="34" charset="0"/>
                <a:sym typeface="Symbol" pitchFamily="18" charset="2"/>
              </a:rPr>
              <a:t></a:t>
            </a:r>
            <a:r>
              <a:rPr lang="en-US" i="1" dirty="0"/>
              <a:t> q </a:t>
            </a:r>
            <a:r>
              <a:rPr lang="en-US" i="1" dirty="0" err="1"/>
              <a:t>bernilai</a:t>
            </a:r>
            <a:r>
              <a:rPr lang="en-US" i="1" dirty="0"/>
              <a:t> </a:t>
            </a:r>
            <a:r>
              <a:rPr lang="en-US" i="1" dirty="0" err="1"/>
              <a:t>benar</a:t>
            </a:r>
            <a:r>
              <a:rPr lang="en-US" i="1" dirty="0"/>
              <a:t> (T)</a:t>
            </a:r>
            <a:r>
              <a:rPr lang="en-US" dirty="0"/>
              <a:t> </a:t>
            </a:r>
            <a:r>
              <a:rPr lang="en-US" b="1" dirty="0" err="1"/>
              <a:t>tepat</a:t>
            </a:r>
            <a:r>
              <a:rPr lang="en-US" b="1" dirty="0"/>
              <a:t> </a:t>
            </a:r>
            <a:r>
              <a:rPr lang="en-US" b="1" dirty="0" err="1"/>
              <a:t>ketika</a:t>
            </a:r>
            <a:r>
              <a:rPr lang="en-US" b="1" dirty="0"/>
              <a:t>  </a:t>
            </a:r>
            <a:r>
              <a:rPr lang="en-US" i="1" dirty="0"/>
              <a:t>p </a:t>
            </a:r>
            <a:r>
              <a:rPr lang="en-US" i="1" dirty="0" err="1"/>
              <a:t>dan</a:t>
            </a:r>
            <a:r>
              <a:rPr lang="en-US" i="1" dirty="0"/>
              <a:t> q </a:t>
            </a:r>
            <a:r>
              <a:rPr lang="en-US" i="1" dirty="0" err="1"/>
              <a:t>keduanya</a:t>
            </a:r>
            <a:r>
              <a:rPr lang="en-US" i="1" dirty="0"/>
              <a:t> </a:t>
            </a:r>
            <a:r>
              <a:rPr lang="en-US" i="1" dirty="0" err="1"/>
              <a:t>bernilai</a:t>
            </a:r>
            <a:r>
              <a:rPr lang="en-US" i="1" dirty="0"/>
              <a:t> </a:t>
            </a:r>
            <a:r>
              <a:rPr lang="en-US" i="1" dirty="0" err="1"/>
              <a:t>benar</a:t>
            </a:r>
            <a:r>
              <a:rPr lang="en-US" dirty="0"/>
              <a:t>, </a:t>
            </a:r>
            <a:r>
              <a:rPr lang="en-US" dirty="0" err="1"/>
              <a:t>selain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 </a:t>
            </a:r>
            <a:r>
              <a:rPr lang="en-US" dirty="0" err="1"/>
              <a:t>konjungsi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p </a:t>
            </a:r>
            <a:r>
              <a:rPr lang="en-US" dirty="0" err="1"/>
              <a:t>dan</a:t>
            </a:r>
            <a:r>
              <a:rPr lang="en-US" dirty="0"/>
              <a:t> q </a:t>
            </a:r>
            <a:r>
              <a:rPr lang="en-US" dirty="0" err="1"/>
              <a:t>bernilai</a:t>
            </a:r>
            <a:r>
              <a:rPr lang="en-US" dirty="0"/>
              <a:t> </a:t>
            </a:r>
            <a:r>
              <a:rPr lang="en-US" dirty="0" err="1"/>
              <a:t>salah</a:t>
            </a:r>
            <a:endParaRPr lang="en-US" dirty="0"/>
          </a:p>
          <a:p>
            <a:r>
              <a:rPr lang="en-US" dirty="0" err="1"/>
              <a:t>Tabel</a:t>
            </a:r>
            <a:r>
              <a:rPr lang="en-US" dirty="0"/>
              <a:t> </a:t>
            </a:r>
            <a:r>
              <a:rPr lang="en-US" dirty="0" err="1"/>
              <a:t>kebenaran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konjungsi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3544" y="4350496"/>
            <a:ext cx="2253938" cy="1826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1586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 err="1"/>
              <a:t>Contoh</a:t>
            </a:r>
            <a:r>
              <a:rPr lang="en-ID" dirty="0"/>
              <a:t> 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7500" lnSpcReduction="20000"/>
              </a:bodyPr>
              <a:lstStyle/>
              <a:p>
                <a:pPr marL="0" indent="0">
                  <a:buNone/>
                </a:pPr>
                <a:r>
                  <a:rPr lang="en-US" dirty="0"/>
                  <a:t>Diberikan </a:t>
                </a:r>
                <a:r>
                  <a:rPr lang="en-US" dirty="0" err="1"/>
                  <a:t>proposisi-proposisi</a:t>
                </a:r>
                <a:r>
                  <a:rPr lang="en-US" dirty="0"/>
                  <a:t> </a:t>
                </a:r>
                <a:r>
                  <a:rPr lang="en-US" dirty="0" err="1"/>
                  <a:t>berikut</a:t>
                </a:r>
                <a:r>
                  <a:rPr lang="en-US" dirty="0"/>
                  <a:t>:</a:t>
                </a:r>
              </a:p>
              <a:p>
                <a:r>
                  <a:rPr lang="en-US" dirty="0"/>
                  <a:t>p : </a:t>
                </a:r>
                <a:r>
                  <a:rPr lang="en-US" dirty="0" err="1"/>
                  <a:t>Matahari</a:t>
                </a:r>
                <a:r>
                  <a:rPr lang="en-US" dirty="0"/>
                  <a:t> </a:t>
                </a:r>
                <a:r>
                  <a:rPr lang="en-US" dirty="0" err="1"/>
                  <a:t>terbit</a:t>
                </a:r>
                <a:r>
                  <a:rPr lang="en-US" dirty="0"/>
                  <a:t> </a:t>
                </a:r>
                <a:r>
                  <a:rPr lang="en-US" dirty="0" err="1"/>
                  <a:t>dari</a:t>
                </a:r>
                <a:r>
                  <a:rPr lang="en-US" dirty="0"/>
                  <a:t> </a:t>
                </a:r>
                <a:r>
                  <a:rPr lang="en-US" dirty="0" err="1"/>
                  <a:t>timur</a:t>
                </a:r>
                <a:r>
                  <a:rPr lang="en-US" dirty="0"/>
                  <a:t>      q : </a:t>
                </a:r>
                <a14:m>
                  <m:oMath xmlns:m="http://schemas.openxmlformats.org/officeDocument/2006/math">
                    <m:r>
                      <a:rPr lang="en-ID" b="0" i="1" smtClean="0">
                        <a:latin typeface="Cambria Math" panose="02040503050406030204" pitchFamily="18" charset="0"/>
                      </a:rPr>
                      <m:t>2 </m:t>
                    </m:r>
                    <m:r>
                      <a:rPr lang="en-ID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ID" b="0" i="1" smtClean="0">
                        <a:latin typeface="Cambria Math" panose="02040503050406030204" pitchFamily="18" charset="0"/>
                      </a:rPr>
                      <m:t> 3 </m:t>
                    </m:r>
                    <m:r>
                      <a:rPr lang="en-ID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 </m:t>
                    </m:r>
                    <m:sSup>
                      <m:sSupPr>
                        <m:ctrlPr>
                          <a:rPr lang="en-ID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ID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e>
                      <m:sup>
                        <m:r>
                          <a:rPr lang="en-ID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ID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dirty="0"/>
              </a:p>
              <a:p>
                <a:r>
                  <a:rPr lang="en-US" dirty="0"/>
                  <a:t>r : </a:t>
                </a:r>
                <a:r>
                  <a:rPr lang="en-US" dirty="0" err="1"/>
                  <a:t>Kucing</a:t>
                </a:r>
                <a:r>
                  <a:rPr lang="en-US" dirty="0"/>
                  <a:t> </a:t>
                </a:r>
                <a:r>
                  <a:rPr lang="en-US" dirty="0" err="1"/>
                  <a:t>adalah</a:t>
                </a:r>
                <a:r>
                  <a:rPr lang="en-US" dirty="0"/>
                  <a:t> </a:t>
                </a:r>
                <a:r>
                  <a:rPr lang="en-US" dirty="0" err="1"/>
                  <a:t>reptil</a:t>
                </a:r>
                <a:r>
                  <a:rPr lang="en-US" dirty="0"/>
                  <a:t> 		    s 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ID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ID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  <m:r>
                      <a:rPr lang="en-ID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ID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 </m:t>
                    </m:r>
                    <m:sSup>
                      <m:sSupPr>
                        <m:ctrlPr>
                          <a:rPr lang="en-ID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ID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e>
                      <m:sup>
                        <m:r>
                          <a:rPr lang="en-ID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ID" b="0" dirty="0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ID" dirty="0"/>
              </a:p>
              <a:p>
                <a:pPr marL="0" indent="0">
                  <a:buNone/>
                </a:pPr>
                <a:r>
                  <a:rPr lang="en-ID" dirty="0" err="1"/>
                  <a:t>Maka</a:t>
                </a:r>
                <a:r>
                  <a:rPr lang="en-ID" dirty="0"/>
                  <a:t> </a:t>
                </a:r>
                <a:r>
                  <a:rPr lang="en-ID" dirty="0" err="1"/>
                  <a:t>proposisi</a:t>
                </a:r>
                <a:r>
                  <a:rPr lang="en-ID" dirty="0"/>
                  <a:t> </a:t>
                </a:r>
                <a:r>
                  <a:rPr lang="en-ID" dirty="0" err="1"/>
                  <a:t>untuk</a:t>
                </a:r>
                <a:r>
                  <a:rPr lang="en-ID" dirty="0"/>
                  <a:t> :</a:t>
                </a:r>
              </a:p>
              <a:p>
                <a:r>
                  <a:rPr lang="en-US" dirty="0"/>
                  <a:t>p </a:t>
                </a:r>
                <a:r>
                  <a:rPr lang="en-US" dirty="0">
                    <a:solidFill>
                      <a:schemeClr val="tx1"/>
                    </a:solidFill>
                    <a:latin typeface="Verdana" pitchFamily="34" charset="0"/>
                    <a:sym typeface="Symbol" pitchFamily="18" charset="2"/>
                  </a:rPr>
                  <a:t>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 </m:t>
                    </m:r>
                  </m:oMath>
                </a14:m>
                <a:r>
                  <a:rPr lang="en-US" dirty="0"/>
                  <a:t>q : </a:t>
                </a:r>
                <a:r>
                  <a:rPr lang="en-US" dirty="0" err="1"/>
                  <a:t>Matahari</a:t>
                </a:r>
                <a:r>
                  <a:rPr lang="en-US" dirty="0"/>
                  <a:t> </a:t>
                </a:r>
                <a:r>
                  <a:rPr lang="en-US" dirty="0" err="1"/>
                  <a:t>terbit</a:t>
                </a:r>
                <a:r>
                  <a:rPr lang="en-US" dirty="0"/>
                  <a:t> </a:t>
                </a:r>
                <a:r>
                  <a:rPr lang="en-US" dirty="0" err="1"/>
                  <a:t>dari</a:t>
                </a:r>
                <a:r>
                  <a:rPr lang="en-US" dirty="0"/>
                  <a:t> </a:t>
                </a:r>
                <a:r>
                  <a:rPr lang="en-US" dirty="0" err="1"/>
                  <a:t>timur</a:t>
                </a:r>
                <a:r>
                  <a:rPr lang="en-US" dirty="0"/>
                  <a:t> </a:t>
                </a:r>
                <a:r>
                  <a:rPr lang="en-US" dirty="0" err="1"/>
                  <a:t>dan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ID" b="0" i="1" smtClean="0">
                        <a:latin typeface="Cambria Math" panose="02040503050406030204" pitchFamily="18" charset="0"/>
                      </a:rPr>
                      <m:t>2 </m:t>
                    </m:r>
                    <m:r>
                      <a:rPr lang="en-ID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ID" b="0" i="1" smtClean="0">
                        <a:latin typeface="Cambria Math" panose="02040503050406030204" pitchFamily="18" charset="0"/>
                      </a:rPr>
                      <m:t> 3 </m:t>
                    </m:r>
                    <m:r>
                      <a:rPr lang="en-ID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 </m:t>
                    </m:r>
                    <m:sSup>
                      <m:sSupPr>
                        <m:ctrlPr>
                          <a:rPr lang="en-ID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ID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e>
                      <m:sup>
                        <m:r>
                          <a:rPr lang="en-ID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ID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 	</a:t>
                </a:r>
              </a:p>
              <a:p>
                <a:pPr marL="0" indent="0">
                  <a:buNone/>
                </a:pPr>
                <a:r>
                  <a:rPr lang="en-US" dirty="0"/>
                  <a:t>   </a:t>
                </a:r>
                <a:r>
                  <a:rPr lang="en-US" dirty="0" err="1"/>
                  <a:t>Karena</a:t>
                </a:r>
                <a:r>
                  <a:rPr lang="en-US" dirty="0"/>
                  <a:t> </a:t>
                </a:r>
                <a:r>
                  <a:rPr lang="en-US" dirty="0" err="1"/>
                  <a:t>nilai</a:t>
                </a:r>
                <a:r>
                  <a:rPr lang="en-US" dirty="0"/>
                  <a:t> </a:t>
                </a:r>
                <a:r>
                  <a:rPr lang="en-US" dirty="0" err="1"/>
                  <a:t>kebenaran</a:t>
                </a:r>
                <a:r>
                  <a:rPr lang="en-US" dirty="0"/>
                  <a:t> </a:t>
                </a:r>
                <a:r>
                  <a:rPr lang="en-US" dirty="0" err="1"/>
                  <a:t>dari</a:t>
                </a:r>
                <a:r>
                  <a:rPr lang="en-US" dirty="0"/>
                  <a:t> </a:t>
                </a:r>
                <a:r>
                  <a:rPr lang="en-US" dirty="0" err="1"/>
                  <a:t>Matahari</a:t>
                </a:r>
                <a:r>
                  <a:rPr lang="en-US" dirty="0"/>
                  <a:t> </a:t>
                </a:r>
                <a:r>
                  <a:rPr lang="en-US" dirty="0" err="1"/>
                  <a:t>terbit</a:t>
                </a:r>
                <a:r>
                  <a:rPr lang="en-US" dirty="0"/>
                  <a:t> </a:t>
                </a:r>
                <a:r>
                  <a:rPr lang="en-US" dirty="0" err="1"/>
                  <a:t>dari</a:t>
                </a:r>
                <a:r>
                  <a:rPr lang="en-US" dirty="0"/>
                  <a:t> </a:t>
                </a:r>
                <a:r>
                  <a:rPr lang="en-US" dirty="0" err="1"/>
                  <a:t>timur</a:t>
                </a:r>
                <a:r>
                  <a:rPr lang="en-US" dirty="0"/>
                  <a:t>  </a:t>
                </a:r>
                <a:r>
                  <a:rPr lang="en-US" dirty="0" err="1"/>
                  <a:t>adalah</a:t>
                </a:r>
                <a:r>
                  <a:rPr lang="en-US" dirty="0"/>
                  <a:t> </a:t>
                </a:r>
                <a:r>
                  <a:rPr lang="en-US" b="1" dirty="0" err="1"/>
                  <a:t>benar</a:t>
                </a:r>
                <a:r>
                  <a:rPr lang="en-US" b="1" dirty="0"/>
                  <a:t> </a:t>
                </a:r>
                <a:r>
                  <a:rPr lang="en-US" dirty="0" err="1"/>
                  <a:t>dan</a:t>
                </a:r>
                <a:r>
                  <a:rPr lang="en-US" dirty="0"/>
                  <a:t> </a:t>
                </a:r>
                <a:r>
                  <a:rPr lang="en-US" dirty="0" err="1"/>
                  <a:t>nilai</a:t>
                </a:r>
                <a:r>
                  <a:rPr lang="en-US" dirty="0"/>
                  <a:t>    </a:t>
                </a:r>
              </a:p>
              <a:p>
                <a:pPr marL="0" indent="0">
                  <a:buNone/>
                </a:pPr>
                <a:r>
                  <a:rPr lang="en-US" dirty="0"/>
                  <a:t>   </a:t>
                </a:r>
                <a:r>
                  <a:rPr lang="en-US" dirty="0" err="1"/>
                  <a:t>kebenaran</a:t>
                </a:r>
                <a:r>
                  <a:rPr lang="en-US" dirty="0"/>
                  <a:t> </a:t>
                </a:r>
                <a:r>
                  <a:rPr lang="en-US" dirty="0" err="1"/>
                  <a:t>dari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ID" b="0" i="1" smtClean="0">
                        <a:latin typeface="Cambria Math" panose="02040503050406030204" pitchFamily="18" charset="0"/>
                      </a:rPr>
                      <m:t>2 </m:t>
                    </m:r>
                    <m:r>
                      <a:rPr lang="en-ID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ID" b="0" i="1" smtClean="0">
                        <a:latin typeface="Cambria Math" panose="02040503050406030204" pitchFamily="18" charset="0"/>
                      </a:rPr>
                      <m:t> 3 </m:t>
                    </m:r>
                    <m:r>
                      <a:rPr lang="en-ID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 </m:t>
                    </m:r>
                    <m:sSup>
                      <m:sSupPr>
                        <m:ctrlPr>
                          <a:rPr lang="en-ID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ID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e>
                      <m:sup>
                        <m:r>
                          <a:rPr lang="en-ID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/>
                  <a:t> adalah </a:t>
                </a:r>
                <a:r>
                  <a:rPr lang="en-US" dirty="0" err="1"/>
                  <a:t>salah</a:t>
                </a:r>
                <a:r>
                  <a:rPr lang="en-US" dirty="0"/>
                  <a:t>, </a:t>
                </a:r>
                <a:r>
                  <a:rPr lang="en-US" dirty="0" err="1"/>
                  <a:t>maka</a:t>
                </a:r>
                <a:r>
                  <a:rPr lang="en-US" dirty="0"/>
                  <a:t> </a:t>
                </a:r>
                <a:r>
                  <a:rPr lang="en-US" dirty="0" err="1"/>
                  <a:t>nilai</a:t>
                </a:r>
                <a:r>
                  <a:rPr lang="en-US" dirty="0"/>
                  <a:t> </a:t>
                </a:r>
                <a:r>
                  <a:rPr lang="en-US" dirty="0" err="1"/>
                  <a:t>kebenaran</a:t>
                </a:r>
                <a:r>
                  <a:rPr lang="en-US" dirty="0"/>
                  <a:t> </a:t>
                </a:r>
                <a:r>
                  <a:rPr lang="en-US" dirty="0" err="1"/>
                  <a:t>dari</a:t>
                </a:r>
                <a:r>
                  <a:rPr lang="en-US" dirty="0"/>
                  <a:t> p </a:t>
                </a:r>
                <a:r>
                  <a:rPr lang="en-US" dirty="0">
                    <a:solidFill>
                      <a:schemeClr val="tx1"/>
                    </a:solidFill>
                    <a:latin typeface="Verdana" pitchFamily="34" charset="0"/>
                    <a:sym typeface="Symbol" pitchFamily="18" charset="2"/>
                  </a:rPr>
                  <a:t>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 </m:t>
                    </m:r>
                  </m:oMath>
                </a14:m>
                <a:r>
                  <a:rPr lang="en-US" dirty="0"/>
                  <a:t>q </a:t>
                </a:r>
                <a:r>
                  <a:rPr lang="en-US" dirty="0" err="1"/>
                  <a:t>adalah</a:t>
                </a:r>
                <a:endParaRPr lang="en-US" b="1" dirty="0"/>
              </a:p>
              <a:p>
                <a:pPr marL="0" indent="0">
                  <a:buNone/>
                </a:pPr>
                <a:r>
                  <a:rPr lang="en-US" b="1" dirty="0"/>
                  <a:t>   </a:t>
                </a:r>
                <a:r>
                  <a:rPr lang="en-US" b="1" dirty="0" err="1"/>
                  <a:t>salah</a:t>
                </a:r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 </m:t>
                    </m:r>
                  </m:oMath>
                </a14:m>
                <a:r>
                  <a:rPr lang="nl-NL" dirty="0"/>
                  <a:t>r </a:t>
                </a:r>
                <a:r>
                  <a:rPr lang="en-US" dirty="0">
                    <a:solidFill>
                      <a:schemeClr val="tx1"/>
                    </a:solidFill>
                    <a:latin typeface="Verdana" pitchFamily="34" charset="0"/>
                    <a:sym typeface="Symbol" pitchFamily="18" charset="2"/>
                  </a:rPr>
                  <a:t></a:t>
                </a:r>
                <a:r>
                  <a:rPr lang="nl-NL" dirty="0"/>
                  <a:t>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 </m:t>
                    </m:r>
                  </m:oMath>
                </a14:m>
                <a:r>
                  <a:rPr lang="nl-NL" dirty="0"/>
                  <a:t>s : Kucing bukan reptil dan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ID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ID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  <m:r>
                      <a:rPr lang="en-ID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ID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 </m:t>
                    </m:r>
                    <m:sSup>
                      <m:sSupPr>
                        <m:ctrlPr>
                          <a:rPr lang="en-ID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ID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e>
                      <m:sup>
                        <m:r>
                          <a:rPr lang="en-ID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sv-SE" dirty="0"/>
              </a:p>
              <a:p>
                <a:pPr marL="0" indent="0">
                  <a:buNone/>
                </a:pPr>
                <a:r>
                  <a:rPr lang="sv-SE" dirty="0"/>
                  <a:t>  Karena nilai kebenaran dari ”Kucing bukan reptil” adalah </a:t>
                </a:r>
                <a:r>
                  <a:rPr lang="sv-SE" b="1" dirty="0"/>
                  <a:t>benar </a:t>
                </a:r>
                <a:r>
                  <a:rPr lang="sv-SE" dirty="0"/>
                  <a:t>dan nilai </a:t>
                </a:r>
                <a:r>
                  <a:rPr lang="en-US" dirty="0" err="1"/>
                  <a:t>kebenaran</a:t>
                </a:r>
                <a:r>
                  <a:rPr lang="en-US" dirty="0"/>
                  <a:t> </a:t>
                </a:r>
                <a:r>
                  <a:rPr lang="en-US" dirty="0" err="1"/>
                  <a:t>dari</a:t>
                </a:r>
                <a:r>
                  <a:rPr lang="en-US" dirty="0"/>
                  <a:t> </a:t>
                </a:r>
              </a:p>
              <a:p>
                <a:pPr marL="0" indent="0">
                  <a:buNone/>
                </a:pPr>
                <a:r>
                  <a:rPr lang="en-US" dirty="0"/>
                  <a:t>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ID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ID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  <m:r>
                      <a:rPr lang="en-ID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ID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 </m:t>
                    </m:r>
                    <m:sSup>
                      <m:sSupPr>
                        <m:ctrlPr>
                          <a:rPr lang="en-ID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ID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e>
                      <m:sup>
                        <m:r>
                          <a:rPr lang="en-ID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/>
                  <a:t> adalah </a:t>
                </a:r>
                <a:r>
                  <a:rPr lang="en-US" b="1" dirty="0" err="1"/>
                  <a:t>benar</a:t>
                </a:r>
                <a:r>
                  <a:rPr lang="en-US" dirty="0"/>
                  <a:t>, </a:t>
                </a:r>
                <a:r>
                  <a:rPr lang="en-US" dirty="0" err="1"/>
                  <a:t>maka</a:t>
                </a:r>
                <a:r>
                  <a:rPr lang="en-US" dirty="0"/>
                  <a:t> </a:t>
                </a:r>
                <a:r>
                  <a:rPr lang="en-US" dirty="0" err="1"/>
                  <a:t>nilai</a:t>
                </a:r>
                <a:r>
                  <a:rPr lang="en-US" dirty="0"/>
                  <a:t> </a:t>
                </a:r>
                <a:r>
                  <a:rPr lang="en-US" dirty="0" err="1"/>
                  <a:t>kebenaran</a:t>
                </a:r>
                <a:r>
                  <a:rPr lang="en-US" dirty="0"/>
                  <a:t> </a:t>
                </a:r>
                <a:r>
                  <a:rPr lang="en-US" dirty="0" err="1"/>
                  <a:t>dari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 </m:t>
                    </m:r>
                  </m:oMath>
                </a14:m>
                <a:r>
                  <a:rPr lang="nl-NL" dirty="0"/>
                  <a:t>r </a:t>
                </a:r>
                <a:r>
                  <a:rPr lang="en-US" dirty="0">
                    <a:solidFill>
                      <a:schemeClr val="tx1"/>
                    </a:solidFill>
                    <a:latin typeface="Verdana" pitchFamily="34" charset="0"/>
                    <a:sym typeface="Symbol" pitchFamily="18" charset="2"/>
                  </a:rPr>
                  <a:t></a:t>
                </a:r>
                <a:r>
                  <a:rPr lang="nl-NL" dirty="0"/>
                  <a:t>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 </m:t>
                    </m:r>
                  </m:oMath>
                </a14:m>
                <a:r>
                  <a:rPr lang="nl-NL" dirty="0"/>
                  <a:t>s  </a:t>
                </a:r>
                <a:r>
                  <a:rPr lang="en-US" dirty="0" err="1"/>
                  <a:t>adalah</a:t>
                </a:r>
                <a:r>
                  <a:rPr lang="en-US" dirty="0"/>
                  <a:t> </a:t>
                </a:r>
                <a:r>
                  <a:rPr lang="en-US" b="1" dirty="0" err="1"/>
                  <a:t>benar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754" t="-2801"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721341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 err="1"/>
              <a:t>Disjungsi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Apabila</a:t>
            </a:r>
            <a:r>
              <a:rPr lang="en-US" dirty="0"/>
              <a:t> p </a:t>
            </a:r>
            <a:r>
              <a:rPr lang="en-US" dirty="0" err="1"/>
              <a:t>dan</a:t>
            </a:r>
            <a:r>
              <a:rPr lang="en-US" dirty="0"/>
              <a:t> q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proposisi</a:t>
            </a:r>
            <a:r>
              <a:rPr lang="en-US" dirty="0"/>
              <a:t>, </a:t>
            </a:r>
            <a:r>
              <a:rPr lang="en-US" dirty="0" err="1"/>
              <a:t>maka</a:t>
            </a:r>
            <a:r>
              <a:rPr lang="en-US" dirty="0"/>
              <a:t> p </a:t>
            </a:r>
            <a:r>
              <a:rPr lang="en-US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</a:t>
            </a:r>
            <a:r>
              <a:rPr lang="en-US" dirty="0"/>
              <a:t> q </a:t>
            </a:r>
            <a:r>
              <a:rPr lang="en-US" dirty="0" err="1"/>
              <a:t>juga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proposisi</a:t>
            </a:r>
            <a:r>
              <a:rPr lang="en-US" dirty="0"/>
              <a:t> yang </a:t>
            </a:r>
            <a:r>
              <a:rPr lang="en-US" dirty="0" err="1"/>
              <a:t>dinamakan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disjungsi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p </a:t>
            </a:r>
            <a:r>
              <a:rPr lang="en-US" dirty="0" err="1"/>
              <a:t>dan</a:t>
            </a:r>
            <a:r>
              <a:rPr lang="en-US" dirty="0"/>
              <a:t> q.</a:t>
            </a:r>
          </a:p>
          <a:p>
            <a:r>
              <a:rPr lang="en-US" dirty="0"/>
              <a:t>p </a:t>
            </a:r>
            <a:r>
              <a:rPr lang="en-US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 </a:t>
            </a:r>
            <a:r>
              <a:rPr lang="en-US" dirty="0"/>
              <a:t>q </a:t>
            </a:r>
            <a:r>
              <a:rPr lang="en-US" dirty="0" err="1"/>
              <a:t>dibaca</a:t>
            </a:r>
            <a:r>
              <a:rPr lang="en-US" dirty="0"/>
              <a:t> p </a:t>
            </a:r>
            <a:r>
              <a:rPr lang="en-US" b="1" dirty="0" err="1"/>
              <a:t>atau</a:t>
            </a:r>
            <a:r>
              <a:rPr lang="en-US" dirty="0"/>
              <a:t> q </a:t>
            </a:r>
            <a:r>
              <a:rPr lang="en-US" dirty="0" err="1"/>
              <a:t>atau</a:t>
            </a:r>
            <a:r>
              <a:rPr lang="en-US" dirty="0"/>
              <a:t> p </a:t>
            </a:r>
            <a:r>
              <a:rPr lang="en-US" b="1" dirty="0"/>
              <a:t>or</a:t>
            </a:r>
            <a:r>
              <a:rPr lang="en-US" dirty="0"/>
              <a:t> q</a:t>
            </a:r>
          </a:p>
          <a:p>
            <a:r>
              <a:rPr lang="en-US" i="1" dirty="0"/>
              <a:t>p </a:t>
            </a:r>
            <a:r>
              <a:rPr lang="en-US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</a:t>
            </a:r>
            <a:r>
              <a:rPr lang="en-US" i="1" dirty="0"/>
              <a:t> q </a:t>
            </a:r>
            <a:r>
              <a:rPr lang="en-US" i="1" dirty="0" err="1"/>
              <a:t>bernilai</a:t>
            </a:r>
            <a:r>
              <a:rPr lang="en-US" i="1" dirty="0"/>
              <a:t> </a:t>
            </a:r>
            <a:r>
              <a:rPr lang="en-US" i="1" dirty="0" err="1"/>
              <a:t>salah</a:t>
            </a:r>
            <a:r>
              <a:rPr lang="en-US" i="1" dirty="0"/>
              <a:t> (F) </a:t>
            </a:r>
            <a:r>
              <a:rPr lang="en-US" b="1" dirty="0" err="1"/>
              <a:t>tepat</a:t>
            </a:r>
            <a:r>
              <a:rPr lang="en-US" b="1" dirty="0"/>
              <a:t> </a:t>
            </a:r>
            <a:r>
              <a:rPr lang="en-US" b="1" dirty="0" err="1"/>
              <a:t>ketika</a:t>
            </a:r>
            <a:r>
              <a:rPr lang="en-US" b="1" dirty="0"/>
              <a:t> </a:t>
            </a:r>
            <a:r>
              <a:rPr lang="en-US" i="1" dirty="0"/>
              <a:t>p </a:t>
            </a:r>
            <a:r>
              <a:rPr lang="en-US" i="1" dirty="0" err="1"/>
              <a:t>dan</a:t>
            </a:r>
            <a:r>
              <a:rPr lang="en-US" i="1" dirty="0"/>
              <a:t> q </a:t>
            </a:r>
            <a:r>
              <a:rPr lang="en-US" i="1" dirty="0" err="1"/>
              <a:t>keduanya</a:t>
            </a:r>
            <a:r>
              <a:rPr lang="en-US" i="1" dirty="0"/>
              <a:t> </a:t>
            </a:r>
            <a:r>
              <a:rPr lang="en-US" i="1" dirty="0" err="1"/>
              <a:t>bernilai</a:t>
            </a:r>
            <a:r>
              <a:rPr lang="en-US" i="1" dirty="0"/>
              <a:t> </a:t>
            </a:r>
            <a:r>
              <a:rPr lang="en-US" i="1" dirty="0" err="1"/>
              <a:t>salah</a:t>
            </a:r>
            <a:r>
              <a:rPr lang="en-US" dirty="0"/>
              <a:t>, </a:t>
            </a:r>
            <a:r>
              <a:rPr lang="en-US" dirty="0" err="1"/>
              <a:t>selain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 </a:t>
            </a:r>
            <a:r>
              <a:rPr lang="en-US" dirty="0" err="1"/>
              <a:t>disjungsi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p </a:t>
            </a:r>
            <a:r>
              <a:rPr lang="en-US" dirty="0" err="1"/>
              <a:t>dan</a:t>
            </a:r>
            <a:r>
              <a:rPr lang="en-US" dirty="0"/>
              <a:t> q </a:t>
            </a:r>
            <a:r>
              <a:rPr lang="en-US" dirty="0" err="1"/>
              <a:t>bernilai</a:t>
            </a:r>
            <a:r>
              <a:rPr lang="en-US" dirty="0"/>
              <a:t> </a:t>
            </a:r>
            <a:r>
              <a:rPr lang="en-US" dirty="0" err="1"/>
              <a:t>benar</a:t>
            </a:r>
            <a:endParaRPr lang="en-US" dirty="0"/>
          </a:p>
          <a:p>
            <a:r>
              <a:rPr lang="en-US" dirty="0" err="1"/>
              <a:t>Tabel</a:t>
            </a:r>
            <a:r>
              <a:rPr lang="en-US" dirty="0"/>
              <a:t> </a:t>
            </a:r>
            <a:r>
              <a:rPr lang="en-US" dirty="0" err="1"/>
              <a:t>kebenaran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disjungsi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0112" y="4312168"/>
            <a:ext cx="2414016" cy="1864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4195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 err="1"/>
              <a:t>Contoh</a:t>
            </a:r>
            <a:r>
              <a:rPr lang="en-ID" dirty="0"/>
              <a:t> 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7500" lnSpcReduction="20000"/>
              </a:bodyPr>
              <a:lstStyle/>
              <a:p>
                <a:pPr marL="0" indent="0">
                  <a:buNone/>
                </a:pPr>
                <a:r>
                  <a:rPr lang="en-US" dirty="0"/>
                  <a:t>Diberikan </a:t>
                </a:r>
                <a:r>
                  <a:rPr lang="en-US" dirty="0" err="1"/>
                  <a:t>proposisi-proposisi</a:t>
                </a:r>
                <a:r>
                  <a:rPr lang="en-US" dirty="0"/>
                  <a:t> </a:t>
                </a:r>
                <a:r>
                  <a:rPr lang="en-US" dirty="0" err="1"/>
                  <a:t>berikut</a:t>
                </a:r>
                <a:r>
                  <a:rPr lang="en-US" dirty="0"/>
                  <a:t>:</a:t>
                </a:r>
              </a:p>
              <a:p>
                <a:r>
                  <a:rPr lang="en-US" dirty="0"/>
                  <a:t>p : </a:t>
                </a:r>
                <a:r>
                  <a:rPr lang="en-US" dirty="0" err="1"/>
                  <a:t>Matahari</a:t>
                </a:r>
                <a:r>
                  <a:rPr lang="en-US" dirty="0"/>
                  <a:t> </a:t>
                </a:r>
                <a:r>
                  <a:rPr lang="en-US" dirty="0" err="1"/>
                  <a:t>terbit</a:t>
                </a:r>
                <a:r>
                  <a:rPr lang="en-US" dirty="0"/>
                  <a:t> </a:t>
                </a:r>
                <a:r>
                  <a:rPr lang="en-US" dirty="0" err="1"/>
                  <a:t>dari</a:t>
                </a:r>
                <a:r>
                  <a:rPr lang="en-US" dirty="0"/>
                  <a:t> </a:t>
                </a:r>
                <a:r>
                  <a:rPr lang="en-US" dirty="0" err="1"/>
                  <a:t>timur</a:t>
                </a:r>
                <a:r>
                  <a:rPr lang="en-US" dirty="0"/>
                  <a:t>      q : </a:t>
                </a:r>
                <a14:m>
                  <m:oMath xmlns:m="http://schemas.openxmlformats.org/officeDocument/2006/math">
                    <m:r>
                      <a:rPr lang="en-ID" b="0" i="1" smtClean="0">
                        <a:latin typeface="Cambria Math" panose="02040503050406030204" pitchFamily="18" charset="0"/>
                      </a:rPr>
                      <m:t>2 </m:t>
                    </m:r>
                    <m:r>
                      <a:rPr lang="en-ID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ID" b="0" i="1" smtClean="0">
                        <a:latin typeface="Cambria Math" panose="02040503050406030204" pitchFamily="18" charset="0"/>
                      </a:rPr>
                      <m:t> 3 </m:t>
                    </m:r>
                    <m:r>
                      <a:rPr lang="en-ID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 </m:t>
                    </m:r>
                    <m:sSup>
                      <m:sSupPr>
                        <m:ctrlPr>
                          <a:rPr lang="en-ID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ID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e>
                      <m:sup>
                        <m:r>
                          <a:rPr lang="en-ID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ID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dirty="0"/>
              </a:p>
              <a:p>
                <a:r>
                  <a:rPr lang="en-US" dirty="0"/>
                  <a:t>r : </a:t>
                </a:r>
                <a:r>
                  <a:rPr lang="en-US" dirty="0" err="1"/>
                  <a:t>Kucing</a:t>
                </a:r>
                <a:r>
                  <a:rPr lang="en-US" dirty="0"/>
                  <a:t> </a:t>
                </a:r>
                <a:r>
                  <a:rPr lang="en-US" dirty="0" err="1"/>
                  <a:t>adalah</a:t>
                </a:r>
                <a:r>
                  <a:rPr lang="en-US" dirty="0"/>
                  <a:t> </a:t>
                </a:r>
                <a:r>
                  <a:rPr lang="en-US" dirty="0" err="1"/>
                  <a:t>reptil</a:t>
                </a:r>
                <a:r>
                  <a:rPr lang="en-US" dirty="0"/>
                  <a:t> 		    s 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ID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ID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  <m:r>
                      <a:rPr lang="en-ID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ID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 </m:t>
                    </m:r>
                    <m:sSup>
                      <m:sSupPr>
                        <m:ctrlPr>
                          <a:rPr lang="en-ID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ID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e>
                      <m:sup>
                        <m:r>
                          <a:rPr lang="en-ID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ID" b="0" dirty="0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ID" dirty="0"/>
              </a:p>
              <a:p>
                <a:pPr marL="0" indent="0">
                  <a:buNone/>
                </a:pPr>
                <a:r>
                  <a:rPr lang="en-ID" dirty="0" err="1"/>
                  <a:t>Maka</a:t>
                </a:r>
                <a:r>
                  <a:rPr lang="en-ID" dirty="0"/>
                  <a:t> </a:t>
                </a:r>
                <a:r>
                  <a:rPr lang="en-ID" dirty="0" err="1"/>
                  <a:t>proposisi</a:t>
                </a:r>
                <a:r>
                  <a:rPr lang="en-ID" dirty="0"/>
                  <a:t> </a:t>
                </a:r>
                <a:r>
                  <a:rPr lang="en-ID" dirty="0" err="1"/>
                  <a:t>untuk</a:t>
                </a:r>
                <a:r>
                  <a:rPr lang="en-ID" dirty="0"/>
                  <a:t> :</a:t>
                </a:r>
              </a:p>
              <a:p>
                <a:r>
                  <a:rPr lang="en-US" dirty="0"/>
                  <a:t>p </a:t>
                </a:r>
                <a:r>
                  <a:rPr lang="en-US" b="1" i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Symbol" pitchFamily="18" charset="2"/>
                  </a:rPr>
                  <a:t></a:t>
                </a:r>
                <a:r>
                  <a:rPr lang="en-US" dirty="0">
                    <a:solidFill>
                      <a:schemeClr val="tx1"/>
                    </a:solidFill>
                    <a:latin typeface="Verdana" pitchFamily="34" charset="0"/>
                    <a:sym typeface="Symbol" pitchFamily="18" charset="2"/>
                  </a:rPr>
                  <a:t>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 </m:t>
                    </m:r>
                  </m:oMath>
                </a14:m>
                <a:r>
                  <a:rPr lang="en-US" dirty="0"/>
                  <a:t>q : </a:t>
                </a:r>
                <a:r>
                  <a:rPr lang="en-US" dirty="0" err="1"/>
                  <a:t>Matahari</a:t>
                </a:r>
                <a:r>
                  <a:rPr lang="en-US" dirty="0"/>
                  <a:t> </a:t>
                </a:r>
                <a:r>
                  <a:rPr lang="en-US" dirty="0" err="1"/>
                  <a:t>terbit</a:t>
                </a:r>
                <a:r>
                  <a:rPr lang="en-US" dirty="0"/>
                  <a:t> </a:t>
                </a:r>
                <a:r>
                  <a:rPr lang="en-US" dirty="0" err="1"/>
                  <a:t>dari</a:t>
                </a:r>
                <a:r>
                  <a:rPr lang="en-US" dirty="0"/>
                  <a:t> </a:t>
                </a:r>
                <a:r>
                  <a:rPr lang="en-US" dirty="0" err="1"/>
                  <a:t>timur</a:t>
                </a:r>
                <a:r>
                  <a:rPr lang="en-US" dirty="0"/>
                  <a:t> </a:t>
                </a:r>
                <a:r>
                  <a:rPr lang="en-US" dirty="0" err="1"/>
                  <a:t>dan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ID" b="0" i="1" smtClean="0">
                        <a:latin typeface="Cambria Math" panose="02040503050406030204" pitchFamily="18" charset="0"/>
                      </a:rPr>
                      <m:t>2 </m:t>
                    </m:r>
                    <m:r>
                      <a:rPr lang="en-ID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ID" b="0" i="1" smtClean="0">
                        <a:latin typeface="Cambria Math" panose="02040503050406030204" pitchFamily="18" charset="0"/>
                      </a:rPr>
                      <m:t> 3 </m:t>
                    </m:r>
                    <m:r>
                      <a:rPr lang="en-ID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 </m:t>
                    </m:r>
                    <m:sSup>
                      <m:sSupPr>
                        <m:ctrlPr>
                          <a:rPr lang="en-ID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ID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e>
                      <m:sup>
                        <m:r>
                          <a:rPr lang="en-ID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ID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 	</a:t>
                </a:r>
              </a:p>
              <a:p>
                <a:pPr marL="0" indent="0">
                  <a:buNone/>
                </a:pPr>
                <a:r>
                  <a:rPr lang="en-US" dirty="0"/>
                  <a:t>   </a:t>
                </a:r>
                <a:r>
                  <a:rPr lang="en-US" dirty="0" err="1"/>
                  <a:t>Karena</a:t>
                </a:r>
                <a:r>
                  <a:rPr lang="en-US" dirty="0"/>
                  <a:t> </a:t>
                </a:r>
                <a:r>
                  <a:rPr lang="en-US" dirty="0" err="1"/>
                  <a:t>nilai</a:t>
                </a:r>
                <a:r>
                  <a:rPr lang="en-US" dirty="0"/>
                  <a:t> </a:t>
                </a:r>
                <a:r>
                  <a:rPr lang="en-US" dirty="0" err="1"/>
                  <a:t>kebenaran</a:t>
                </a:r>
                <a:r>
                  <a:rPr lang="en-US" dirty="0"/>
                  <a:t> </a:t>
                </a:r>
                <a:r>
                  <a:rPr lang="en-US" dirty="0" err="1"/>
                  <a:t>dari</a:t>
                </a:r>
                <a:r>
                  <a:rPr lang="en-US" dirty="0"/>
                  <a:t> </a:t>
                </a:r>
                <a:r>
                  <a:rPr lang="en-US" dirty="0" err="1"/>
                  <a:t>Matahari</a:t>
                </a:r>
                <a:r>
                  <a:rPr lang="en-US" dirty="0"/>
                  <a:t> </a:t>
                </a:r>
                <a:r>
                  <a:rPr lang="en-US" dirty="0" err="1"/>
                  <a:t>terbit</a:t>
                </a:r>
                <a:r>
                  <a:rPr lang="en-US" dirty="0"/>
                  <a:t> </a:t>
                </a:r>
                <a:r>
                  <a:rPr lang="en-US" dirty="0" err="1"/>
                  <a:t>dari</a:t>
                </a:r>
                <a:r>
                  <a:rPr lang="en-US" dirty="0"/>
                  <a:t> </a:t>
                </a:r>
                <a:r>
                  <a:rPr lang="en-US" dirty="0" err="1"/>
                  <a:t>timur</a:t>
                </a:r>
                <a:r>
                  <a:rPr lang="en-US" dirty="0"/>
                  <a:t>  </a:t>
                </a:r>
                <a:r>
                  <a:rPr lang="en-US" dirty="0" err="1"/>
                  <a:t>adalah</a:t>
                </a:r>
                <a:r>
                  <a:rPr lang="en-US" dirty="0"/>
                  <a:t> </a:t>
                </a:r>
                <a:r>
                  <a:rPr lang="en-US" b="1" dirty="0" err="1"/>
                  <a:t>benar</a:t>
                </a:r>
                <a:r>
                  <a:rPr lang="en-US" b="1" dirty="0"/>
                  <a:t> </a:t>
                </a:r>
                <a:r>
                  <a:rPr lang="en-US" dirty="0" err="1"/>
                  <a:t>dan</a:t>
                </a:r>
                <a:r>
                  <a:rPr lang="en-US" dirty="0"/>
                  <a:t> </a:t>
                </a:r>
                <a:r>
                  <a:rPr lang="en-US" dirty="0" err="1"/>
                  <a:t>nilai</a:t>
                </a:r>
                <a:r>
                  <a:rPr lang="en-US" dirty="0"/>
                  <a:t>    </a:t>
                </a:r>
              </a:p>
              <a:p>
                <a:pPr marL="0" indent="0">
                  <a:buNone/>
                </a:pPr>
                <a:r>
                  <a:rPr lang="en-US" dirty="0"/>
                  <a:t>   </a:t>
                </a:r>
                <a:r>
                  <a:rPr lang="en-US" dirty="0" err="1"/>
                  <a:t>kebenaran</a:t>
                </a:r>
                <a:r>
                  <a:rPr lang="en-US" dirty="0"/>
                  <a:t> </a:t>
                </a:r>
                <a:r>
                  <a:rPr lang="en-US" dirty="0" err="1"/>
                  <a:t>dari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ID" b="0" i="1" smtClean="0">
                        <a:latin typeface="Cambria Math" panose="02040503050406030204" pitchFamily="18" charset="0"/>
                      </a:rPr>
                      <m:t>2 </m:t>
                    </m:r>
                    <m:r>
                      <a:rPr lang="en-ID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ID" b="0" i="1" smtClean="0">
                        <a:latin typeface="Cambria Math" panose="02040503050406030204" pitchFamily="18" charset="0"/>
                      </a:rPr>
                      <m:t> 3 </m:t>
                    </m:r>
                    <m:r>
                      <a:rPr lang="en-ID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 </m:t>
                    </m:r>
                    <m:sSup>
                      <m:sSupPr>
                        <m:ctrlPr>
                          <a:rPr lang="en-ID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ID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e>
                      <m:sup>
                        <m:r>
                          <a:rPr lang="en-ID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/>
                  <a:t> adalah </a:t>
                </a:r>
                <a:r>
                  <a:rPr lang="en-US" b="1" dirty="0" err="1"/>
                  <a:t>salah</a:t>
                </a:r>
                <a:r>
                  <a:rPr lang="en-US" dirty="0"/>
                  <a:t>, </a:t>
                </a:r>
                <a:r>
                  <a:rPr lang="en-US" dirty="0" err="1"/>
                  <a:t>maka</a:t>
                </a:r>
                <a:r>
                  <a:rPr lang="en-US" dirty="0"/>
                  <a:t> </a:t>
                </a:r>
                <a:r>
                  <a:rPr lang="en-US" dirty="0" err="1"/>
                  <a:t>nilai</a:t>
                </a:r>
                <a:r>
                  <a:rPr lang="en-US" dirty="0"/>
                  <a:t> </a:t>
                </a:r>
                <a:r>
                  <a:rPr lang="en-US" dirty="0" err="1"/>
                  <a:t>kebenaran</a:t>
                </a:r>
                <a:r>
                  <a:rPr lang="en-US" dirty="0"/>
                  <a:t> </a:t>
                </a:r>
                <a:r>
                  <a:rPr lang="en-US" dirty="0" err="1"/>
                  <a:t>dari</a:t>
                </a:r>
                <a:r>
                  <a:rPr lang="en-US" dirty="0"/>
                  <a:t> p </a:t>
                </a:r>
                <a:r>
                  <a:rPr lang="en-US" dirty="0">
                    <a:solidFill>
                      <a:schemeClr val="tx1"/>
                    </a:solidFill>
                    <a:latin typeface="Verdana" pitchFamily="34" charset="0"/>
                    <a:sym typeface="Symbol" pitchFamily="18" charset="2"/>
                  </a:rPr>
                  <a:t>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 </m:t>
                    </m:r>
                  </m:oMath>
                </a14:m>
                <a:r>
                  <a:rPr lang="en-US" dirty="0"/>
                  <a:t>q </a:t>
                </a:r>
                <a:r>
                  <a:rPr lang="en-US" dirty="0" err="1"/>
                  <a:t>adalah</a:t>
                </a:r>
                <a:endParaRPr lang="en-US" b="1" dirty="0"/>
              </a:p>
              <a:p>
                <a:pPr marL="0" indent="0">
                  <a:buNone/>
                </a:pPr>
                <a:r>
                  <a:rPr lang="en-US" b="1" dirty="0"/>
                  <a:t>   </a:t>
                </a:r>
                <a:r>
                  <a:rPr lang="en-US" b="1" dirty="0" err="1"/>
                  <a:t>benar</a:t>
                </a:r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 </m:t>
                    </m:r>
                  </m:oMath>
                </a14:m>
                <a:r>
                  <a:rPr lang="nl-NL" dirty="0"/>
                  <a:t>r </a:t>
                </a:r>
                <a:r>
                  <a:rPr lang="en-US" b="1" i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Symbol" pitchFamily="18" charset="2"/>
                  </a:rPr>
                  <a:t>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 </m:t>
                    </m:r>
                  </m:oMath>
                </a14:m>
                <a:r>
                  <a:rPr lang="nl-NL" dirty="0"/>
                  <a:t>s : Kucing bukan reptil dan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ID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ID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  <m:r>
                      <a:rPr lang="en-ID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ID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 </m:t>
                    </m:r>
                    <m:sSup>
                      <m:sSupPr>
                        <m:ctrlPr>
                          <a:rPr lang="en-ID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ID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e>
                      <m:sup>
                        <m:r>
                          <a:rPr lang="en-ID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sv-SE" dirty="0"/>
              </a:p>
              <a:p>
                <a:pPr marL="0" indent="0">
                  <a:buNone/>
                </a:pPr>
                <a:r>
                  <a:rPr lang="sv-SE" dirty="0"/>
                  <a:t>  Karena nilai kebenaran dari ”Kucing bukan reptil” adalah </a:t>
                </a:r>
                <a:r>
                  <a:rPr lang="sv-SE" b="1" dirty="0"/>
                  <a:t>benar </a:t>
                </a:r>
                <a:r>
                  <a:rPr lang="sv-SE" dirty="0"/>
                  <a:t>dan nilai </a:t>
                </a:r>
                <a:r>
                  <a:rPr lang="en-US" dirty="0" err="1"/>
                  <a:t>kebenaran</a:t>
                </a:r>
                <a:r>
                  <a:rPr lang="en-US" dirty="0"/>
                  <a:t> </a:t>
                </a:r>
                <a:r>
                  <a:rPr lang="en-US" dirty="0" err="1"/>
                  <a:t>dari</a:t>
                </a:r>
                <a:r>
                  <a:rPr lang="en-US" dirty="0"/>
                  <a:t> </a:t>
                </a:r>
              </a:p>
              <a:p>
                <a:pPr marL="0" indent="0">
                  <a:buNone/>
                </a:pPr>
                <a:r>
                  <a:rPr lang="en-US" dirty="0"/>
                  <a:t>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ID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ID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  <m:r>
                      <a:rPr lang="en-ID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ID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 </m:t>
                    </m:r>
                    <m:sSup>
                      <m:sSupPr>
                        <m:ctrlPr>
                          <a:rPr lang="en-ID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ID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e>
                      <m:sup>
                        <m:r>
                          <a:rPr lang="en-ID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/>
                  <a:t> adalah </a:t>
                </a:r>
                <a:r>
                  <a:rPr lang="en-US" b="1" dirty="0" err="1"/>
                  <a:t>benar</a:t>
                </a:r>
                <a:r>
                  <a:rPr lang="en-US" dirty="0"/>
                  <a:t>, </a:t>
                </a:r>
                <a:r>
                  <a:rPr lang="en-US" dirty="0" err="1"/>
                  <a:t>maka</a:t>
                </a:r>
                <a:r>
                  <a:rPr lang="en-US" dirty="0"/>
                  <a:t> </a:t>
                </a:r>
                <a:r>
                  <a:rPr lang="en-US" dirty="0" err="1"/>
                  <a:t>nilai</a:t>
                </a:r>
                <a:r>
                  <a:rPr lang="en-US" dirty="0"/>
                  <a:t> </a:t>
                </a:r>
                <a:r>
                  <a:rPr lang="en-US" dirty="0" err="1"/>
                  <a:t>kebenaran</a:t>
                </a:r>
                <a:r>
                  <a:rPr lang="en-US" dirty="0"/>
                  <a:t> </a:t>
                </a:r>
                <a:r>
                  <a:rPr lang="en-US" dirty="0" err="1"/>
                  <a:t>dari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 </m:t>
                    </m:r>
                  </m:oMath>
                </a14:m>
                <a:r>
                  <a:rPr lang="nl-NL" dirty="0"/>
                  <a:t>r </a:t>
                </a:r>
                <a:r>
                  <a:rPr lang="en-US" dirty="0">
                    <a:solidFill>
                      <a:schemeClr val="tx1"/>
                    </a:solidFill>
                    <a:latin typeface="Verdana" pitchFamily="34" charset="0"/>
                    <a:sym typeface="Symbol" pitchFamily="18" charset="2"/>
                  </a:rPr>
                  <a:t></a:t>
                </a:r>
                <a:r>
                  <a:rPr lang="nl-NL" dirty="0"/>
                  <a:t>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 </m:t>
                    </m:r>
                  </m:oMath>
                </a14:m>
                <a:r>
                  <a:rPr lang="nl-NL" dirty="0"/>
                  <a:t>s  </a:t>
                </a:r>
                <a:r>
                  <a:rPr lang="en-US" dirty="0" err="1"/>
                  <a:t>adalah</a:t>
                </a:r>
                <a:r>
                  <a:rPr lang="en-US" dirty="0"/>
                  <a:t> </a:t>
                </a:r>
                <a:r>
                  <a:rPr lang="en-US" b="1" dirty="0" err="1"/>
                  <a:t>benar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754" t="-2801"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410933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 err="1"/>
              <a:t>Exclusif</a:t>
            </a:r>
            <a:r>
              <a:rPr lang="en-ID" dirty="0"/>
              <a:t> 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Apabila</a:t>
            </a:r>
            <a:r>
              <a:rPr lang="en-US" dirty="0"/>
              <a:t> p </a:t>
            </a:r>
            <a:r>
              <a:rPr lang="en-US" dirty="0" err="1"/>
              <a:t>dan</a:t>
            </a:r>
            <a:r>
              <a:rPr lang="en-US" dirty="0"/>
              <a:t> q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proposisi</a:t>
            </a:r>
            <a:r>
              <a:rPr lang="en-US" dirty="0"/>
              <a:t>, </a:t>
            </a:r>
            <a:r>
              <a:rPr lang="en-US" dirty="0" err="1"/>
              <a:t>maka</a:t>
            </a:r>
            <a:r>
              <a:rPr lang="en-US" dirty="0"/>
              <a:t> p </a:t>
            </a:r>
            <a:r>
              <a:rPr lang="en-US" b="1" i="0" dirty="0">
                <a:solidFill>
                  <a:schemeClr val="tx1"/>
                </a:solidFill>
                <a:latin typeface="Verdana" pitchFamily="34" charset="0"/>
                <a:sym typeface="Symbol" pitchFamily="18" charset="2"/>
              </a:rPr>
              <a:t></a:t>
            </a:r>
            <a:r>
              <a:rPr lang="en-US" dirty="0"/>
              <a:t> q </a:t>
            </a:r>
            <a:r>
              <a:rPr lang="en-US" dirty="0" err="1"/>
              <a:t>juga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proposisi</a:t>
            </a:r>
            <a:r>
              <a:rPr lang="en-US" dirty="0"/>
              <a:t> yang </a:t>
            </a:r>
            <a:r>
              <a:rPr lang="en-US" dirty="0" err="1"/>
              <a:t>dinamakan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disjungsi</a:t>
            </a:r>
            <a:r>
              <a:rPr lang="en-US" dirty="0"/>
              <a:t> </a:t>
            </a:r>
            <a:r>
              <a:rPr lang="en-US" dirty="0" err="1"/>
              <a:t>eksklusif</a:t>
            </a:r>
            <a:r>
              <a:rPr lang="en-US" dirty="0"/>
              <a:t>/ exclusive or (</a:t>
            </a:r>
            <a:r>
              <a:rPr lang="en-US" dirty="0" err="1"/>
              <a:t>xor</a:t>
            </a:r>
            <a:r>
              <a:rPr lang="en-US" dirty="0"/>
              <a:t> ) </a:t>
            </a:r>
            <a:r>
              <a:rPr lang="en-US" dirty="0" err="1"/>
              <a:t>dari</a:t>
            </a:r>
            <a:r>
              <a:rPr lang="en-US" dirty="0"/>
              <a:t> p </a:t>
            </a:r>
            <a:r>
              <a:rPr lang="en-US" dirty="0" err="1"/>
              <a:t>dan</a:t>
            </a:r>
            <a:r>
              <a:rPr lang="en-US" dirty="0"/>
              <a:t> q.</a:t>
            </a:r>
          </a:p>
          <a:p>
            <a:r>
              <a:rPr lang="es-ES" dirty="0"/>
              <a:t>p </a:t>
            </a:r>
            <a:r>
              <a:rPr lang="en-US" b="1" i="0" dirty="0">
                <a:solidFill>
                  <a:schemeClr val="tx1"/>
                </a:solidFill>
                <a:latin typeface="Verdana" pitchFamily="34" charset="0"/>
                <a:sym typeface="Symbol" pitchFamily="18" charset="2"/>
              </a:rPr>
              <a:t></a:t>
            </a:r>
            <a:r>
              <a:rPr lang="es-ES" dirty="0"/>
              <a:t> q </a:t>
            </a:r>
            <a:r>
              <a:rPr lang="es-ES" dirty="0" err="1"/>
              <a:t>dibaca</a:t>
            </a:r>
            <a:r>
              <a:rPr lang="es-ES" dirty="0"/>
              <a:t> p </a:t>
            </a:r>
            <a:r>
              <a:rPr lang="es-ES" b="1" dirty="0" err="1"/>
              <a:t>xor</a:t>
            </a:r>
            <a:r>
              <a:rPr lang="es-ES" b="1" dirty="0"/>
              <a:t> </a:t>
            </a:r>
            <a:r>
              <a:rPr lang="es-ES" dirty="0"/>
              <a:t>q</a:t>
            </a:r>
          </a:p>
          <a:p>
            <a:r>
              <a:rPr lang="en-US" i="1" dirty="0"/>
              <a:t>p </a:t>
            </a:r>
            <a:r>
              <a:rPr lang="en-US" b="1" i="1" dirty="0">
                <a:solidFill>
                  <a:schemeClr val="tx1"/>
                </a:solidFill>
                <a:latin typeface="Verdana" pitchFamily="34" charset="0"/>
                <a:sym typeface="Symbol" pitchFamily="18" charset="2"/>
              </a:rPr>
              <a:t></a:t>
            </a:r>
            <a:r>
              <a:rPr lang="en-US" i="1" dirty="0"/>
              <a:t> q </a:t>
            </a:r>
            <a:r>
              <a:rPr lang="en-US" i="1" dirty="0" err="1"/>
              <a:t>bernilai</a:t>
            </a:r>
            <a:r>
              <a:rPr lang="en-US" i="1" dirty="0"/>
              <a:t> </a:t>
            </a:r>
            <a:r>
              <a:rPr lang="en-US" i="1" dirty="0" err="1"/>
              <a:t>benar</a:t>
            </a:r>
            <a:r>
              <a:rPr lang="en-US" i="1" dirty="0"/>
              <a:t> (T)</a:t>
            </a:r>
            <a:r>
              <a:rPr lang="en-US" dirty="0"/>
              <a:t> </a:t>
            </a:r>
            <a:r>
              <a:rPr lang="en-US" b="1" dirty="0" err="1"/>
              <a:t>tepat</a:t>
            </a:r>
            <a:r>
              <a:rPr lang="en-US" b="1" dirty="0"/>
              <a:t> </a:t>
            </a:r>
            <a:r>
              <a:rPr lang="en-US" b="1" dirty="0" err="1"/>
              <a:t>ketika</a:t>
            </a:r>
            <a:r>
              <a:rPr lang="en-US" b="1" dirty="0"/>
              <a:t> </a:t>
            </a:r>
            <a:r>
              <a:rPr lang="en-US" i="1" dirty="0"/>
              <a:t>p </a:t>
            </a:r>
            <a:r>
              <a:rPr lang="en-US" i="1" dirty="0" err="1"/>
              <a:t>dan</a:t>
            </a:r>
            <a:r>
              <a:rPr lang="en-US" i="1" dirty="0"/>
              <a:t> q </a:t>
            </a:r>
            <a:r>
              <a:rPr lang="en-US" i="1" dirty="0" err="1"/>
              <a:t>memiliki</a:t>
            </a:r>
            <a:r>
              <a:rPr lang="en-US" i="1" dirty="0"/>
              <a:t> </a:t>
            </a:r>
            <a:r>
              <a:rPr lang="en-US" i="1" dirty="0" err="1"/>
              <a:t>nilai</a:t>
            </a:r>
            <a:r>
              <a:rPr lang="en-US" i="1" dirty="0"/>
              <a:t> </a:t>
            </a:r>
            <a:r>
              <a:rPr lang="en-US" i="1" dirty="0" err="1"/>
              <a:t>kebenaran</a:t>
            </a:r>
            <a:r>
              <a:rPr lang="en-US" i="1" dirty="0"/>
              <a:t> yang </a:t>
            </a:r>
            <a:r>
              <a:rPr lang="en-US" i="1" dirty="0" err="1"/>
              <a:t>berbeda</a:t>
            </a:r>
            <a:endParaRPr lang="en-US" i="1" dirty="0"/>
          </a:p>
          <a:p>
            <a:r>
              <a:rPr lang="en-US" dirty="0" err="1"/>
              <a:t>Tabel</a:t>
            </a:r>
            <a:r>
              <a:rPr lang="en-US" dirty="0"/>
              <a:t> </a:t>
            </a:r>
            <a:r>
              <a:rPr lang="en-US" dirty="0" err="1"/>
              <a:t>kebenaran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xor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2684" y="4521708"/>
            <a:ext cx="2525268" cy="1919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2854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err="1"/>
              <a:t>Diberikan</a:t>
            </a:r>
            <a:r>
              <a:rPr lang="en-US" dirty="0"/>
              <a:t> </a:t>
            </a:r>
            <a:r>
              <a:rPr lang="en-US" dirty="0" err="1"/>
              <a:t>proposisi-proposisi</a:t>
            </a:r>
            <a:r>
              <a:rPr lang="en-US" dirty="0"/>
              <a:t> </a:t>
            </a:r>
            <a:r>
              <a:rPr lang="en-US" dirty="0" err="1"/>
              <a:t>berikut</a:t>
            </a:r>
            <a:r>
              <a:rPr lang="en-US" dirty="0"/>
              <a:t>:</a:t>
            </a:r>
          </a:p>
          <a:p>
            <a:r>
              <a:rPr lang="en-US" dirty="0"/>
              <a:t>p : Alex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mahasiswa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Komputer</a:t>
            </a:r>
            <a:r>
              <a:rPr lang="en-US" dirty="0"/>
              <a:t>  </a:t>
            </a:r>
          </a:p>
          <a:p>
            <a:pPr marL="0" indent="0">
              <a:buNone/>
            </a:pPr>
            <a:r>
              <a:rPr lang="en-US" dirty="0"/>
              <a:t>   q : Alex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mahasiswa</a:t>
            </a:r>
            <a:r>
              <a:rPr lang="en-US" dirty="0"/>
              <a:t> FTIK</a:t>
            </a:r>
          </a:p>
          <a:p>
            <a:pPr marL="0" indent="0">
              <a:buNone/>
            </a:pPr>
            <a:endParaRPr lang="en-ID" dirty="0"/>
          </a:p>
          <a:p>
            <a:pPr marL="0" indent="0">
              <a:buNone/>
            </a:pPr>
            <a:r>
              <a:rPr lang="en-ID" dirty="0" err="1"/>
              <a:t>Maka</a:t>
            </a:r>
            <a:r>
              <a:rPr lang="en-ID" dirty="0"/>
              <a:t> </a:t>
            </a:r>
            <a:r>
              <a:rPr lang="en-ID" dirty="0" err="1"/>
              <a:t>proposisi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</a:p>
          <a:p>
            <a:r>
              <a:rPr lang="en-US" dirty="0"/>
              <a:t>p </a:t>
            </a:r>
            <a:r>
              <a:rPr lang="en-US" b="1" i="0" dirty="0">
                <a:solidFill>
                  <a:schemeClr val="tx1"/>
                </a:solidFill>
                <a:latin typeface="Verdana" pitchFamily="34" charset="0"/>
                <a:sym typeface="Symbol" pitchFamily="18" charset="2"/>
              </a:rPr>
              <a:t></a:t>
            </a:r>
            <a:r>
              <a:rPr lang="en-US" dirty="0"/>
              <a:t> q : “Alex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mahasiswa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Komputer</a:t>
            </a:r>
            <a:r>
              <a:rPr lang="en-US" dirty="0"/>
              <a:t> </a:t>
            </a:r>
            <a:r>
              <a:rPr lang="en-US" b="1" dirty="0" err="1"/>
              <a:t>tetapi</a:t>
            </a:r>
            <a:r>
              <a:rPr lang="en-US" b="1" dirty="0"/>
              <a:t> </a:t>
            </a:r>
            <a:r>
              <a:rPr lang="en-US" b="1" dirty="0" err="1"/>
              <a:t>bukan</a:t>
            </a:r>
            <a:r>
              <a:rPr lang="en-US" b="1" dirty="0"/>
              <a:t> </a:t>
            </a:r>
            <a:r>
              <a:rPr lang="en-US" dirty="0" err="1"/>
              <a:t>mahasiswa</a:t>
            </a:r>
            <a:r>
              <a:rPr lang="en-US" dirty="0"/>
              <a:t> FTIK” </a:t>
            </a:r>
            <a:r>
              <a:rPr lang="en-US" dirty="0" err="1"/>
              <a:t>atau</a:t>
            </a:r>
            <a:r>
              <a:rPr lang="en-US" dirty="0"/>
              <a:t> “Alex </a:t>
            </a:r>
            <a:r>
              <a:rPr lang="en-US" b="1" dirty="0" err="1"/>
              <a:t>bukan</a:t>
            </a:r>
            <a:r>
              <a:rPr lang="en-US" b="1" dirty="0"/>
              <a:t> </a:t>
            </a:r>
            <a:r>
              <a:rPr lang="en-US" dirty="0" err="1"/>
              <a:t>mahasiswa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Komputer</a:t>
            </a:r>
            <a:r>
              <a:rPr lang="en-US" dirty="0"/>
              <a:t> </a:t>
            </a:r>
            <a:r>
              <a:rPr lang="en-US" b="1" dirty="0" err="1"/>
              <a:t>tetapi</a:t>
            </a:r>
            <a:r>
              <a:rPr lang="en-US" dirty="0"/>
              <a:t> </a:t>
            </a:r>
            <a:r>
              <a:rPr lang="en-US" dirty="0" err="1"/>
              <a:t>mahasiswa</a:t>
            </a:r>
            <a:r>
              <a:rPr lang="en-US" dirty="0"/>
              <a:t> FTIK”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juga</a:t>
            </a:r>
            <a:r>
              <a:rPr lang="en-US" dirty="0"/>
              <a:t> “Alex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mahasiswa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Komputer</a:t>
            </a:r>
            <a:r>
              <a:rPr lang="en-US" dirty="0"/>
              <a:t> </a:t>
            </a:r>
            <a:r>
              <a:rPr lang="en-US" b="1" dirty="0" err="1"/>
              <a:t>atau</a:t>
            </a:r>
            <a:r>
              <a:rPr lang="en-US" dirty="0"/>
              <a:t> </a:t>
            </a:r>
            <a:r>
              <a:rPr lang="en-US" dirty="0" err="1"/>
              <a:t>mahasiswa</a:t>
            </a:r>
            <a:r>
              <a:rPr lang="en-US" dirty="0"/>
              <a:t> FTIK, </a:t>
            </a:r>
            <a:r>
              <a:rPr lang="en-US" b="1" dirty="0" err="1"/>
              <a:t>tetapi</a:t>
            </a:r>
            <a:r>
              <a:rPr lang="en-US" b="1" dirty="0"/>
              <a:t> </a:t>
            </a:r>
            <a:r>
              <a:rPr lang="en-US" b="1" dirty="0" err="1"/>
              <a:t>tidak</a:t>
            </a:r>
            <a:r>
              <a:rPr lang="en-US" b="1" dirty="0"/>
              <a:t> </a:t>
            </a:r>
            <a:r>
              <a:rPr lang="en-US" b="1" dirty="0" err="1"/>
              <a:t>keduanya</a:t>
            </a:r>
            <a:r>
              <a:rPr lang="en-US" dirty="0"/>
              <a:t>”</a:t>
            </a:r>
            <a:endParaRPr lang="en-ID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02018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 err="1"/>
              <a:t>Implikasi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Apabila</a:t>
            </a:r>
            <a:r>
              <a:rPr lang="en-US" dirty="0"/>
              <a:t> p </a:t>
            </a:r>
            <a:r>
              <a:rPr lang="en-US" dirty="0" err="1"/>
              <a:t>dan</a:t>
            </a:r>
            <a:r>
              <a:rPr lang="en-US" dirty="0"/>
              <a:t> q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proposisi</a:t>
            </a:r>
            <a:r>
              <a:rPr lang="en-US" dirty="0"/>
              <a:t>, </a:t>
            </a:r>
            <a:r>
              <a:rPr lang="en-US" dirty="0" err="1"/>
              <a:t>maka</a:t>
            </a:r>
            <a:r>
              <a:rPr lang="en-US" dirty="0"/>
              <a:t> p </a:t>
            </a:r>
            <a:r>
              <a:rPr lang="en-ID" dirty="0">
                <a:sym typeface="Wingdings" panose="05000000000000000000" pitchFamily="2" charset="2"/>
              </a:rPr>
              <a:t></a:t>
            </a:r>
            <a:r>
              <a:rPr lang="en-US" dirty="0"/>
              <a:t> q </a:t>
            </a:r>
            <a:r>
              <a:rPr lang="en-US" dirty="0" err="1"/>
              <a:t>juga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proposisi</a:t>
            </a:r>
            <a:r>
              <a:rPr lang="en-US" dirty="0"/>
              <a:t> yang </a:t>
            </a:r>
            <a:r>
              <a:rPr lang="en-US" dirty="0" err="1"/>
              <a:t>dinamakan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implikasi</a:t>
            </a:r>
            <a:r>
              <a:rPr lang="en-US" dirty="0"/>
              <a:t> </a:t>
            </a:r>
            <a:r>
              <a:rPr lang="en-US" dirty="0" err="1"/>
              <a:t>jika</a:t>
            </a:r>
            <a:r>
              <a:rPr lang="en-US" dirty="0"/>
              <a:t> p, </a:t>
            </a:r>
            <a:r>
              <a:rPr lang="en-US" dirty="0" err="1"/>
              <a:t>maka</a:t>
            </a:r>
            <a:r>
              <a:rPr lang="en-US" dirty="0"/>
              <a:t> q. Di </a:t>
            </a:r>
            <a:r>
              <a:rPr lang="en-US" dirty="0" err="1"/>
              <a:t>sini</a:t>
            </a:r>
            <a:r>
              <a:rPr lang="en-US" dirty="0"/>
              <a:t>, p </a:t>
            </a:r>
            <a:r>
              <a:rPr lang="en-US" dirty="0" err="1"/>
              <a:t>disebut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hipotesis</a:t>
            </a:r>
            <a:r>
              <a:rPr lang="en-US" dirty="0"/>
              <a:t>/ </a:t>
            </a:r>
            <a:r>
              <a:rPr lang="en-US" dirty="0" err="1"/>
              <a:t>anteseden</a:t>
            </a:r>
            <a:r>
              <a:rPr lang="en-US" dirty="0"/>
              <a:t>/ </a:t>
            </a:r>
            <a:r>
              <a:rPr lang="en-US" dirty="0" err="1"/>
              <a:t>premis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q </a:t>
            </a:r>
            <a:r>
              <a:rPr lang="en-US" dirty="0" err="1"/>
              <a:t>disebut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konklusi</a:t>
            </a:r>
            <a:r>
              <a:rPr lang="en-US" dirty="0"/>
              <a:t>/ </a:t>
            </a:r>
            <a:r>
              <a:rPr lang="en-US" dirty="0" err="1"/>
              <a:t>konsekuensi</a:t>
            </a:r>
            <a:r>
              <a:rPr lang="en-US" dirty="0"/>
              <a:t>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274" y="3633597"/>
            <a:ext cx="9281542" cy="2132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756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 </a:t>
            </a:r>
            <a:r>
              <a:rPr lang="en-ID" dirty="0">
                <a:sym typeface="Wingdings" panose="05000000000000000000" pitchFamily="2" charset="2"/>
              </a:rPr>
              <a:t></a:t>
            </a:r>
            <a:r>
              <a:rPr lang="en-US" dirty="0"/>
              <a:t> q </a:t>
            </a:r>
            <a:r>
              <a:rPr lang="en-US" dirty="0" err="1"/>
              <a:t>bernilai</a:t>
            </a:r>
            <a:r>
              <a:rPr lang="en-US" dirty="0"/>
              <a:t> </a:t>
            </a:r>
            <a:r>
              <a:rPr lang="en-US" dirty="0" err="1"/>
              <a:t>salah</a:t>
            </a:r>
            <a:r>
              <a:rPr lang="en-US" dirty="0"/>
              <a:t> (F) </a:t>
            </a:r>
            <a:r>
              <a:rPr lang="en-US" dirty="0" err="1"/>
              <a:t>apabila</a:t>
            </a:r>
            <a:r>
              <a:rPr lang="en-US" dirty="0"/>
              <a:t> p </a:t>
            </a:r>
            <a:r>
              <a:rPr lang="en-US" b="1" dirty="0" err="1"/>
              <a:t>benar</a:t>
            </a:r>
            <a:r>
              <a:rPr lang="en-US" dirty="0"/>
              <a:t> </a:t>
            </a:r>
            <a:r>
              <a:rPr lang="en-US" dirty="0" err="1"/>
              <a:t>tetapi</a:t>
            </a:r>
            <a:r>
              <a:rPr lang="en-US" b="1" dirty="0"/>
              <a:t> </a:t>
            </a:r>
            <a:r>
              <a:rPr lang="en-US" dirty="0"/>
              <a:t>q </a:t>
            </a:r>
            <a:r>
              <a:rPr lang="en-US" b="1" dirty="0" err="1"/>
              <a:t>salah</a:t>
            </a:r>
            <a:r>
              <a:rPr lang="en-US" dirty="0"/>
              <a:t>, </a:t>
            </a:r>
          </a:p>
          <a:p>
            <a:pPr marL="0" indent="0">
              <a:buNone/>
            </a:pPr>
            <a:r>
              <a:rPr lang="en-US" dirty="0"/>
              <a:t>   </a:t>
            </a:r>
            <a:r>
              <a:rPr lang="en-US" b="1" dirty="0" err="1"/>
              <a:t>selain</a:t>
            </a:r>
            <a:r>
              <a:rPr lang="en-US" b="1" dirty="0"/>
              <a:t> </a:t>
            </a:r>
            <a:r>
              <a:rPr lang="en-US" b="1" dirty="0" err="1"/>
              <a:t>itu</a:t>
            </a:r>
            <a:r>
              <a:rPr lang="en-US" b="1" dirty="0"/>
              <a:t> </a:t>
            </a:r>
            <a:r>
              <a:rPr lang="en-US" dirty="0"/>
              <a:t>p </a:t>
            </a:r>
            <a:r>
              <a:rPr lang="en-ID" dirty="0">
                <a:sym typeface="Wingdings" panose="05000000000000000000" pitchFamily="2" charset="2"/>
              </a:rPr>
              <a:t></a:t>
            </a:r>
            <a:r>
              <a:rPr lang="en-US" dirty="0"/>
              <a:t> q </a:t>
            </a:r>
            <a:r>
              <a:rPr lang="en-US" dirty="0" err="1"/>
              <a:t>bernilai</a:t>
            </a:r>
            <a:r>
              <a:rPr lang="en-US" dirty="0"/>
              <a:t> </a:t>
            </a:r>
            <a:r>
              <a:rPr lang="en-US" dirty="0" err="1"/>
              <a:t>benar</a:t>
            </a:r>
            <a:endParaRPr lang="en-US" dirty="0"/>
          </a:p>
          <a:p>
            <a:r>
              <a:rPr lang="en-US" dirty="0" err="1"/>
              <a:t>Tabel</a:t>
            </a:r>
            <a:r>
              <a:rPr lang="en-US" dirty="0"/>
              <a:t> </a:t>
            </a:r>
            <a:r>
              <a:rPr lang="en-US" dirty="0" err="1"/>
              <a:t>kebenaran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implikasi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7199" y="3481197"/>
            <a:ext cx="2783777" cy="1990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6444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i-FI" dirty="0"/>
              <a:t>p : ”nilai ujian Logika Matematika saya selalu 100”</a:t>
            </a:r>
          </a:p>
          <a:p>
            <a:r>
              <a:rPr lang="en-US" dirty="0"/>
              <a:t>q : “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akhir</a:t>
            </a:r>
            <a:r>
              <a:rPr lang="en-US" dirty="0"/>
              <a:t> </a:t>
            </a:r>
            <a:r>
              <a:rPr lang="en-US" dirty="0" err="1"/>
              <a:t>Logika</a:t>
            </a:r>
            <a:r>
              <a:rPr lang="en-US" dirty="0"/>
              <a:t> </a:t>
            </a:r>
            <a:r>
              <a:rPr lang="en-US" dirty="0" err="1"/>
              <a:t>Matematika</a:t>
            </a:r>
            <a:r>
              <a:rPr lang="en-US" dirty="0"/>
              <a:t> </a:t>
            </a:r>
            <a:r>
              <a:rPr lang="en-US" dirty="0" err="1"/>
              <a:t>saya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A”</a:t>
            </a:r>
          </a:p>
          <a:p>
            <a:r>
              <a:rPr lang="en-US" dirty="0"/>
              <a:t>p </a:t>
            </a:r>
            <a:r>
              <a:rPr lang="en-ID" dirty="0">
                <a:sym typeface="Wingdings" panose="05000000000000000000" pitchFamily="2" charset="2"/>
              </a:rPr>
              <a:t></a:t>
            </a:r>
            <a:r>
              <a:rPr lang="en-US" dirty="0"/>
              <a:t> q: “</a:t>
            </a:r>
            <a:r>
              <a:rPr lang="en-US" dirty="0" err="1"/>
              <a:t>apabila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ujian</a:t>
            </a:r>
            <a:r>
              <a:rPr lang="en-US" dirty="0"/>
              <a:t> </a:t>
            </a:r>
            <a:r>
              <a:rPr lang="en-US" dirty="0" err="1"/>
              <a:t>Logika</a:t>
            </a:r>
            <a:r>
              <a:rPr lang="en-US" dirty="0"/>
              <a:t> </a:t>
            </a:r>
            <a:r>
              <a:rPr lang="en-US" dirty="0" err="1"/>
              <a:t>Matematika</a:t>
            </a:r>
            <a:r>
              <a:rPr lang="en-US" dirty="0"/>
              <a:t> </a:t>
            </a:r>
            <a:r>
              <a:rPr lang="en-US" dirty="0" err="1"/>
              <a:t>saya</a:t>
            </a:r>
            <a:r>
              <a:rPr lang="en-US" dirty="0"/>
              <a:t> </a:t>
            </a:r>
            <a:r>
              <a:rPr lang="en-US" dirty="0" err="1"/>
              <a:t>selalu</a:t>
            </a:r>
            <a:r>
              <a:rPr lang="en-US" dirty="0"/>
              <a:t> 100,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akhir</a:t>
            </a:r>
            <a:r>
              <a:rPr lang="en-US" dirty="0"/>
              <a:t> </a:t>
            </a:r>
            <a:r>
              <a:rPr lang="en-US" dirty="0" err="1"/>
              <a:t>Logika</a:t>
            </a:r>
            <a:r>
              <a:rPr lang="en-US" dirty="0"/>
              <a:t> </a:t>
            </a:r>
            <a:r>
              <a:rPr lang="en-US" dirty="0" err="1"/>
              <a:t>Matematika</a:t>
            </a:r>
            <a:r>
              <a:rPr lang="en-US" dirty="0"/>
              <a:t> </a:t>
            </a:r>
            <a:r>
              <a:rPr lang="en-US" dirty="0" err="1"/>
              <a:t>saya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A”</a:t>
            </a:r>
          </a:p>
          <a:p>
            <a:r>
              <a:rPr lang="en-US" dirty="0"/>
              <a:t>p </a:t>
            </a:r>
            <a:r>
              <a:rPr lang="en-ID" dirty="0">
                <a:sym typeface="Wingdings" panose="05000000000000000000" pitchFamily="2" charset="2"/>
              </a:rPr>
              <a:t></a:t>
            </a:r>
            <a:r>
              <a:rPr lang="en-US" dirty="0"/>
              <a:t> q </a:t>
            </a:r>
            <a:r>
              <a:rPr lang="en-US" dirty="0" err="1"/>
              <a:t>bernilai</a:t>
            </a:r>
            <a:r>
              <a:rPr lang="en-US" dirty="0"/>
              <a:t> </a:t>
            </a:r>
            <a:r>
              <a:rPr lang="en-US" b="1" dirty="0" err="1"/>
              <a:t>salah</a:t>
            </a:r>
            <a:r>
              <a:rPr lang="en-US" dirty="0"/>
              <a:t> (F) </a:t>
            </a:r>
            <a:r>
              <a:rPr lang="en-US" dirty="0" err="1"/>
              <a:t>ketika</a:t>
            </a:r>
            <a:r>
              <a:rPr lang="en-US" dirty="0"/>
              <a:t> “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ujian</a:t>
            </a:r>
            <a:r>
              <a:rPr lang="en-US" dirty="0"/>
              <a:t> </a:t>
            </a:r>
            <a:r>
              <a:rPr lang="en-US" dirty="0" err="1"/>
              <a:t>Logika</a:t>
            </a:r>
            <a:r>
              <a:rPr lang="en-US" dirty="0"/>
              <a:t> </a:t>
            </a:r>
            <a:r>
              <a:rPr lang="en-US" dirty="0" err="1"/>
              <a:t>Matematika</a:t>
            </a:r>
            <a:r>
              <a:rPr lang="en-US" dirty="0"/>
              <a:t> </a:t>
            </a:r>
            <a:r>
              <a:rPr lang="en-US" dirty="0" err="1"/>
              <a:t>saya</a:t>
            </a:r>
            <a:r>
              <a:rPr lang="en-US" dirty="0"/>
              <a:t> </a:t>
            </a:r>
            <a:r>
              <a:rPr lang="en-US" dirty="0" err="1"/>
              <a:t>selalu</a:t>
            </a:r>
            <a:r>
              <a:rPr lang="en-US" dirty="0"/>
              <a:t> 100, </a:t>
            </a:r>
            <a:r>
              <a:rPr lang="en-US" dirty="0" err="1"/>
              <a:t>tetapi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akhir</a:t>
            </a:r>
            <a:r>
              <a:rPr lang="en-US" dirty="0"/>
              <a:t> </a:t>
            </a:r>
            <a:r>
              <a:rPr lang="en-US" dirty="0" err="1"/>
              <a:t>Logika</a:t>
            </a:r>
            <a:r>
              <a:rPr lang="en-US" dirty="0"/>
              <a:t> </a:t>
            </a:r>
            <a:r>
              <a:rPr lang="en-US" dirty="0" err="1"/>
              <a:t>Matematika</a:t>
            </a:r>
            <a:r>
              <a:rPr lang="en-US" dirty="0"/>
              <a:t> </a:t>
            </a:r>
            <a:r>
              <a:rPr lang="en-US" dirty="0" err="1"/>
              <a:t>saya</a:t>
            </a:r>
            <a:r>
              <a:rPr lang="en-US" dirty="0"/>
              <a:t> </a:t>
            </a:r>
            <a:r>
              <a:rPr lang="en-US" dirty="0" err="1"/>
              <a:t>bukan</a:t>
            </a:r>
            <a:r>
              <a:rPr lang="en-US" dirty="0"/>
              <a:t> A”</a:t>
            </a:r>
          </a:p>
          <a:p>
            <a:r>
              <a:rPr lang="en-US" dirty="0"/>
              <a:t>p </a:t>
            </a:r>
            <a:r>
              <a:rPr lang="en-ID" dirty="0">
                <a:sym typeface="Wingdings" panose="05000000000000000000" pitchFamily="2" charset="2"/>
              </a:rPr>
              <a:t></a:t>
            </a:r>
            <a:r>
              <a:rPr lang="en-US" dirty="0"/>
              <a:t> q </a:t>
            </a:r>
            <a:r>
              <a:rPr lang="en-US" dirty="0" err="1"/>
              <a:t>tetap</a:t>
            </a:r>
            <a:r>
              <a:rPr lang="en-US" dirty="0"/>
              <a:t> </a:t>
            </a:r>
            <a:r>
              <a:rPr lang="en-US" dirty="0" err="1"/>
              <a:t>bernilai</a:t>
            </a:r>
            <a:r>
              <a:rPr lang="en-US" dirty="0"/>
              <a:t> </a:t>
            </a:r>
            <a:r>
              <a:rPr lang="en-US" b="1" dirty="0" err="1"/>
              <a:t>benar</a:t>
            </a:r>
            <a:r>
              <a:rPr lang="en-US" dirty="0"/>
              <a:t> (T) </a:t>
            </a:r>
            <a:r>
              <a:rPr lang="en-US" dirty="0" err="1"/>
              <a:t>ketika</a:t>
            </a:r>
            <a:r>
              <a:rPr lang="en-US" dirty="0"/>
              <a:t>:</a:t>
            </a:r>
          </a:p>
          <a:p>
            <a:pPr lvl="1"/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ujian</a:t>
            </a:r>
            <a:r>
              <a:rPr lang="en-US" dirty="0"/>
              <a:t> </a:t>
            </a:r>
            <a:r>
              <a:rPr lang="en-US" dirty="0" err="1"/>
              <a:t>Logika</a:t>
            </a:r>
            <a:r>
              <a:rPr lang="en-US" dirty="0"/>
              <a:t> </a:t>
            </a:r>
            <a:r>
              <a:rPr lang="en-US" dirty="0" err="1"/>
              <a:t>Matematika</a:t>
            </a:r>
            <a:r>
              <a:rPr lang="en-US" dirty="0"/>
              <a:t> </a:t>
            </a:r>
            <a:r>
              <a:rPr lang="en-US" dirty="0" err="1"/>
              <a:t>saya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selalu</a:t>
            </a:r>
            <a:r>
              <a:rPr lang="en-US" dirty="0"/>
              <a:t> 100</a:t>
            </a:r>
          </a:p>
          <a:p>
            <a:pPr lvl="1"/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akhir</a:t>
            </a:r>
            <a:r>
              <a:rPr lang="en-US" dirty="0"/>
              <a:t> </a:t>
            </a:r>
            <a:r>
              <a:rPr lang="en-US" dirty="0" err="1"/>
              <a:t>Logika</a:t>
            </a:r>
            <a:r>
              <a:rPr lang="en-US" dirty="0"/>
              <a:t> </a:t>
            </a:r>
            <a:r>
              <a:rPr lang="en-US" dirty="0" err="1"/>
              <a:t>Matematika</a:t>
            </a:r>
            <a:r>
              <a:rPr lang="en-US" dirty="0"/>
              <a:t> </a:t>
            </a:r>
            <a:r>
              <a:rPr lang="en-US" dirty="0" err="1"/>
              <a:t>saya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A.</a:t>
            </a:r>
          </a:p>
        </p:txBody>
      </p:sp>
    </p:spTree>
    <p:extLst>
      <p:ext uri="{BB962C8B-B14F-4D97-AF65-F5344CB8AC3E}">
        <p14:creationId xmlns:p14="http://schemas.microsoft.com/office/powerpoint/2010/main" val="2719204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 err="1"/>
              <a:t>Kontraposisi</a:t>
            </a:r>
            <a:r>
              <a:rPr lang="en-ID" dirty="0"/>
              <a:t>, </a:t>
            </a:r>
            <a:r>
              <a:rPr lang="en-ID" dirty="0" err="1"/>
              <a:t>konvers</a:t>
            </a:r>
            <a:r>
              <a:rPr lang="en-ID" dirty="0"/>
              <a:t>, </a:t>
            </a:r>
            <a:r>
              <a:rPr lang="en-ID" dirty="0" err="1"/>
              <a:t>dan</a:t>
            </a:r>
            <a:r>
              <a:rPr lang="en-ID" dirty="0"/>
              <a:t> invers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fi-FI" dirty="0"/>
                  <a:t>Diberikan suatu implikasi p </a:t>
                </a:r>
                <a:r>
                  <a:rPr lang="fi-FI" dirty="0">
                    <a:sym typeface="Wingdings" panose="05000000000000000000" pitchFamily="2" charset="2"/>
                  </a:rPr>
                  <a:t></a:t>
                </a:r>
                <a:r>
                  <a:rPr lang="fi-FI" dirty="0"/>
                  <a:t> q, maka</a:t>
                </a:r>
              </a:p>
              <a:p>
                <a:r>
                  <a:rPr lang="en-US" dirty="0" err="1"/>
                  <a:t>kontrapositif</a:t>
                </a:r>
                <a:r>
                  <a:rPr lang="en-US" dirty="0"/>
                  <a:t> (</a:t>
                </a:r>
                <a:r>
                  <a:rPr lang="en-US" dirty="0" err="1"/>
                  <a:t>atau</a:t>
                </a:r>
                <a:r>
                  <a:rPr lang="en-US" dirty="0"/>
                  <a:t> </a:t>
                </a:r>
                <a:r>
                  <a:rPr lang="en-US" dirty="0" err="1"/>
                  <a:t>kontraposisi</a:t>
                </a:r>
                <a:r>
                  <a:rPr lang="en-US" dirty="0"/>
                  <a:t>) </a:t>
                </a:r>
                <a:r>
                  <a:rPr lang="en-US" dirty="0" err="1"/>
                  <a:t>dari</a:t>
                </a:r>
                <a:r>
                  <a:rPr lang="en-US" dirty="0"/>
                  <a:t> p </a:t>
                </a:r>
                <a:r>
                  <a:rPr lang="en-US" dirty="0">
                    <a:sym typeface="Wingdings" panose="05000000000000000000" pitchFamily="2" charset="2"/>
                  </a:rPr>
                  <a:t></a:t>
                </a:r>
                <a:r>
                  <a:rPr lang="en-US" dirty="0"/>
                  <a:t> q </a:t>
                </a:r>
                <a:r>
                  <a:rPr lang="en-US" dirty="0" err="1"/>
                  <a:t>adalah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 </m:t>
                    </m:r>
                  </m:oMath>
                </a14:m>
                <a:r>
                  <a:rPr lang="en-US" dirty="0"/>
                  <a:t>q </a:t>
                </a:r>
                <a:r>
                  <a:rPr lang="en-US" dirty="0">
                    <a:sym typeface="Wingdings" panose="05000000000000000000" pitchFamily="2" charset="2"/>
                  </a:rPr>
                  <a:t>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 </m:t>
                    </m:r>
                  </m:oMath>
                </a14:m>
                <a:r>
                  <a:rPr lang="en-US" dirty="0"/>
                  <a:t>p</a:t>
                </a:r>
              </a:p>
              <a:p>
                <a:r>
                  <a:rPr lang="en-US" dirty="0" err="1"/>
                  <a:t>konvers</a:t>
                </a:r>
                <a:r>
                  <a:rPr lang="en-US" dirty="0"/>
                  <a:t> </a:t>
                </a:r>
                <a:r>
                  <a:rPr lang="en-US" dirty="0" err="1"/>
                  <a:t>dari</a:t>
                </a:r>
                <a:r>
                  <a:rPr lang="en-US" dirty="0"/>
                  <a:t> p </a:t>
                </a:r>
                <a:r>
                  <a:rPr lang="en-US" dirty="0">
                    <a:sym typeface="Wingdings" panose="05000000000000000000" pitchFamily="2" charset="2"/>
                  </a:rPr>
                  <a:t></a:t>
                </a:r>
                <a:r>
                  <a:rPr lang="en-US" dirty="0"/>
                  <a:t> q </a:t>
                </a:r>
                <a:r>
                  <a:rPr lang="en-US" dirty="0" err="1"/>
                  <a:t>adalah</a:t>
                </a:r>
                <a:r>
                  <a:rPr lang="en-US" dirty="0"/>
                  <a:t> q </a:t>
                </a:r>
                <a:r>
                  <a:rPr lang="en-US" dirty="0">
                    <a:sym typeface="Wingdings" panose="05000000000000000000" pitchFamily="2" charset="2"/>
                  </a:rPr>
                  <a:t></a:t>
                </a:r>
                <a:r>
                  <a:rPr lang="en-US" dirty="0"/>
                  <a:t> p</a:t>
                </a:r>
              </a:p>
              <a:p>
                <a:r>
                  <a:rPr lang="fr-FR" dirty="0" err="1"/>
                  <a:t>invers</a:t>
                </a:r>
                <a:r>
                  <a:rPr lang="fr-FR" dirty="0"/>
                  <a:t> dari p </a:t>
                </a:r>
                <a:r>
                  <a:rPr lang="fr-FR" dirty="0">
                    <a:sym typeface="Wingdings" panose="05000000000000000000" pitchFamily="2" charset="2"/>
                  </a:rPr>
                  <a:t></a:t>
                </a:r>
                <a:r>
                  <a:rPr lang="fr-FR" dirty="0"/>
                  <a:t> q </a:t>
                </a:r>
                <a:r>
                  <a:rPr lang="fr-FR" dirty="0" err="1"/>
                  <a:t>adalah</a:t>
                </a:r>
                <a:r>
                  <a:rPr lang="fr-FR" dirty="0"/>
                  <a:t>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 </m:t>
                    </m:r>
                  </m:oMath>
                </a14:m>
                <a:r>
                  <a:rPr lang="fr-FR" dirty="0"/>
                  <a:t>p </a:t>
                </a:r>
                <a:r>
                  <a:rPr lang="fr-FR" dirty="0">
                    <a:sym typeface="Wingdings" panose="05000000000000000000" pitchFamily="2" charset="2"/>
                  </a:rPr>
                  <a:t></a:t>
                </a:r>
                <a:r>
                  <a:rPr lang="fr-FR" dirty="0"/>
                  <a:t>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 </m:t>
                    </m:r>
                  </m:oMath>
                </a14:m>
                <a:r>
                  <a:rPr lang="fr-FR" dirty="0"/>
                  <a:t>q</a:t>
                </a:r>
              </a:p>
              <a:p>
                <a:pPr marL="0" indent="0">
                  <a:buNone/>
                </a:pPr>
                <a:r>
                  <a:rPr lang="en-US" dirty="0" err="1"/>
                  <a:t>Tabel</a:t>
                </a:r>
                <a:r>
                  <a:rPr lang="en-US" dirty="0"/>
                  <a:t> </a:t>
                </a:r>
                <a:r>
                  <a:rPr lang="en-US" dirty="0" err="1"/>
                  <a:t>kebenaran</a:t>
                </a:r>
                <a:r>
                  <a:rPr lang="en-US" dirty="0"/>
                  <a:t> </a:t>
                </a:r>
                <a:r>
                  <a:rPr lang="en-US" dirty="0" err="1"/>
                  <a:t>untuk</a:t>
                </a:r>
                <a:r>
                  <a:rPr lang="en-US" dirty="0"/>
                  <a:t> </a:t>
                </a:r>
                <a:r>
                  <a:rPr lang="en-US" dirty="0" err="1"/>
                  <a:t>kontrapositif</a:t>
                </a:r>
                <a:r>
                  <a:rPr lang="en-US" dirty="0"/>
                  <a:t>, </a:t>
                </a:r>
                <a:r>
                  <a:rPr lang="en-US" dirty="0" err="1"/>
                  <a:t>konvers</a:t>
                </a:r>
                <a:r>
                  <a:rPr lang="en-US" dirty="0"/>
                  <a:t>, </a:t>
                </a:r>
                <a:r>
                  <a:rPr lang="en-US" dirty="0" err="1"/>
                  <a:t>dan</a:t>
                </a:r>
                <a:r>
                  <a:rPr lang="en-US" dirty="0"/>
                  <a:t> invers : 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217" t="-26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1083" y="4376738"/>
            <a:ext cx="7710869" cy="1800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2311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 err="1"/>
              <a:t>Biimplikasi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Apabila</a:t>
            </a:r>
            <a:r>
              <a:rPr lang="en-US" dirty="0"/>
              <a:t> p </a:t>
            </a:r>
            <a:r>
              <a:rPr lang="en-US" dirty="0" err="1"/>
              <a:t>dan</a:t>
            </a:r>
            <a:r>
              <a:rPr lang="en-US" dirty="0"/>
              <a:t> q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proposisi</a:t>
            </a:r>
            <a:r>
              <a:rPr lang="en-US" dirty="0"/>
              <a:t>, </a:t>
            </a:r>
            <a:r>
              <a:rPr lang="en-US" dirty="0" err="1"/>
              <a:t>maka</a:t>
            </a:r>
            <a:r>
              <a:rPr lang="en-US" dirty="0"/>
              <a:t> p </a:t>
            </a:r>
            <a:r>
              <a:rPr lang="en-US" i="0" dirty="0">
                <a:sym typeface="Symbol" pitchFamily="18" charset="2"/>
              </a:rPr>
              <a:t></a:t>
            </a:r>
            <a:r>
              <a:rPr lang="en-US" dirty="0"/>
              <a:t> q </a:t>
            </a:r>
            <a:r>
              <a:rPr lang="en-US" dirty="0" err="1"/>
              <a:t>juga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proposisi</a:t>
            </a:r>
            <a:r>
              <a:rPr lang="en-US" dirty="0"/>
              <a:t> yang </a:t>
            </a:r>
            <a:r>
              <a:rPr lang="en-US" dirty="0" err="1"/>
              <a:t>dinamakan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biimplikasi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bikondisional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p </a:t>
            </a:r>
            <a:r>
              <a:rPr lang="en-US" dirty="0" err="1"/>
              <a:t>dan</a:t>
            </a:r>
            <a:r>
              <a:rPr lang="en-US" dirty="0"/>
              <a:t> q.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9086" y="3330702"/>
            <a:ext cx="9550146" cy="2070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34615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 </a:t>
            </a:r>
            <a:r>
              <a:rPr lang="en-US" i="0" dirty="0">
                <a:sym typeface="Symbol" pitchFamily="18" charset="2"/>
              </a:rPr>
              <a:t></a:t>
            </a:r>
            <a:r>
              <a:rPr lang="en-US" dirty="0"/>
              <a:t> q </a:t>
            </a:r>
            <a:r>
              <a:rPr lang="en-US" dirty="0" err="1"/>
              <a:t>bernilai</a:t>
            </a:r>
            <a:r>
              <a:rPr lang="en-US" dirty="0"/>
              <a:t> </a:t>
            </a:r>
            <a:r>
              <a:rPr lang="en-US" b="1" dirty="0" err="1"/>
              <a:t>benar</a:t>
            </a:r>
            <a:r>
              <a:rPr lang="en-US" dirty="0"/>
              <a:t> (T) </a:t>
            </a:r>
            <a:r>
              <a:rPr lang="en-US" dirty="0" err="1"/>
              <a:t>tepat</a:t>
            </a:r>
            <a:r>
              <a:rPr lang="en-US" dirty="0"/>
              <a:t> </a:t>
            </a:r>
            <a:r>
              <a:rPr lang="en-US" dirty="0" err="1"/>
              <a:t>ketika</a:t>
            </a:r>
            <a:r>
              <a:rPr lang="en-US" dirty="0"/>
              <a:t> p </a:t>
            </a:r>
            <a:r>
              <a:rPr lang="en-US" dirty="0" err="1"/>
              <a:t>dan</a:t>
            </a:r>
            <a:r>
              <a:rPr lang="en-US" dirty="0"/>
              <a:t> q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kebenaran</a:t>
            </a:r>
            <a:r>
              <a:rPr lang="en-US" dirty="0"/>
              <a:t> yang </a:t>
            </a:r>
            <a:r>
              <a:rPr lang="en-US" dirty="0" err="1"/>
              <a:t>sama</a:t>
            </a:r>
            <a:endParaRPr lang="en-US" dirty="0"/>
          </a:p>
          <a:p>
            <a:r>
              <a:rPr lang="en-US" dirty="0"/>
              <a:t>p </a:t>
            </a:r>
            <a:r>
              <a:rPr lang="en-US" i="0" dirty="0">
                <a:sym typeface="Symbol" pitchFamily="18" charset="2"/>
              </a:rPr>
              <a:t></a:t>
            </a:r>
            <a:r>
              <a:rPr lang="en-US" dirty="0"/>
              <a:t> q </a:t>
            </a:r>
            <a:r>
              <a:rPr lang="en-US" dirty="0" err="1"/>
              <a:t>bernilai</a:t>
            </a:r>
            <a:r>
              <a:rPr lang="en-US" dirty="0"/>
              <a:t> </a:t>
            </a:r>
            <a:r>
              <a:rPr lang="en-US" b="1" dirty="0" err="1"/>
              <a:t>benar</a:t>
            </a:r>
            <a:r>
              <a:rPr lang="en-US" dirty="0"/>
              <a:t> (T) </a:t>
            </a:r>
            <a:r>
              <a:rPr lang="en-US" dirty="0" err="1"/>
              <a:t>tepat</a:t>
            </a:r>
            <a:r>
              <a:rPr lang="en-US" dirty="0"/>
              <a:t> </a:t>
            </a:r>
            <a:r>
              <a:rPr lang="en-US" dirty="0" err="1"/>
              <a:t>ketika</a:t>
            </a:r>
            <a:r>
              <a:rPr lang="en-US" dirty="0"/>
              <a:t> p </a:t>
            </a:r>
            <a:r>
              <a:rPr lang="en-US" dirty="0">
                <a:sym typeface="Wingdings" panose="05000000000000000000" pitchFamily="2" charset="2"/>
              </a:rPr>
              <a:t></a:t>
            </a:r>
            <a:r>
              <a:rPr lang="en-US" dirty="0"/>
              <a:t> q </a:t>
            </a:r>
            <a:r>
              <a:rPr lang="en-US" dirty="0" err="1"/>
              <a:t>dan</a:t>
            </a:r>
            <a:r>
              <a:rPr lang="en-US" dirty="0"/>
              <a:t> q </a:t>
            </a:r>
            <a:r>
              <a:rPr lang="en-US" dirty="0">
                <a:sym typeface="Wingdings" panose="05000000000000000000" pitchFamily="2" charset="2"/>
              </a:rPr>
              <a:t></a:t>
            </a:r>
            <a:r>
              <a:rPr lang="en-US" dirty="0"/>
              <a:t> p </a:t>
            </a:r>
            <a:r>
              <a:rPr lang="en-US" dirty="0" err="1"/>
              <a:t>kedua-duanya</a:t>
            </a:r>
            <a:r>
              <a:rPr lang="en-US" dirty="0"/>
              <a:t> </a:t>
            </a:r>
            <a:r>
              <a:rPr lang="en-US" dirty="0" err="1"/>
              <a:t>bernilai</a:t>
            </a:r>
            <a:r>
              <a:rPr lang="en-US" dirty="0"/>
              <a:t> </a:t>
            </a:r>
            <a:r>
              <a:rPr lang="en-US" b="1" dirty="0" err="1"/>
              <a:t>benar</a:t>
            </a:r>
            <a:r>
              <a:rPr lang="en-US" b="1" dirty="0"/>
              <a:t> </a:t>
            </a:r>
            <a:r>
              <a:rPr lang="en-US" dirty="0"/>
              <a:t>(T)</a:t>
            </a:r>
          </a:p>
          <a:p>
            <a:r>
              <a:rPr lang="en-US" dirty="0" err="1"/>
              <a:t>Tabel</a:t>
            </a:r>
            <a:r>
              <a:rPr lang="en-US" dirty="0"/>
              <a:t> </a:t>
            </a:r>
            <a:r>
              <a:rPr lang="en-US" dirty="0" err="1"/>
              <a:t>kebenaran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biimplikasi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6860" y="3725444"/>
            <a:ext cx="2921508" cy="2052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19356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060704"/>
            <a:ext cx="10515600" cy="5116259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 err="1"/>
              <a:t>Tinjau</a:t>
            </a:r>
            <a:r>
              <a:rPr lang="en-US" dirty="0"/>
              <a:t> </a:t>
            </a:r>
            <a:r>
              <a:rPr lang="en-US" dirty="0" err="1"/>
              <a:t>proposisi-proposisi</a:t>
            </a:r>
            <a:r>
              <a:rPr lang="en-US" dirty="0"/>
              <a:t> </a:t>
            </a:r>
            <a:r>
              <a:rPr lang="en-US" dirty="0" err="1"/>
              <a:t>berikut</a:t>
            </a:r>
            <a:r>
              <a:rPr lang="en-US" dirty="0"/>
              <a:t>:</a:t>
            </a:r>
          </a:p>
          <a:p>
            <a:r>
              <a:rPr lang="en-US" dirty="0"/>
              <a:t>p : “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akhir</a:t>
            </a:r>
            <a:r>
              <a:rPr lang="en-US" dirty="0"/>
              <a:t> </a:t>
            </a:r>
            <a:r>
              <a:rPr lang="en-US" dirty="0" err="1"/>
              <a:t>Logika</a:t>
            </a:r>
            <a:r>
              <a:rPr lang="en-US" dirty="0"/>
              <a:t> </a:t>
            </a:r>
            <a:r>
              <a:rPr lang="en-US" dirty="0" err="1"/>
              <a:t>Matematika</a:t>
            </a:r>
            <a:r>
              <a:rPr lang="en-US" dirty="0"/>
              <a:t> </a:t>
            </a:r>
            <a:r>
              <a:rPr lang="en-US" dirty="0" err="1"/>
              <a:t>saya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kurang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50”</a:t>
            </a:r>
          </a:p>
          <a:p>
            <a:r>
              <a:rPr lang="fi-FI" dirty="0"/>
              <a:t>q : ”saya lulus dari kuliah Logika Matematika”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p </a:t>
            </a:r>
            <a:r>
              <a:rPr lang="en-US" i="0" dirty="0">
                <a:sym typeface="Symbol" pitchFamily="18" charset="2"/>
              </a:rPr>
              <a:t>  </a:t>
            </a:r>
            <a:r>
              <a:rPr lang="en-US" dirty="0"/>
              <a:t>q : “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akhir</a:t>
            </a:r>
            <a:r>
              <a:rPr lang="en-US" dirty="0"/>
              <a:t> </a:t>
            </a:r>
            <a:r>
              <a:rPr lang="en-US" dirty="0" err="1"/>
              <a:t>Logika</a:t>
            </a:r>
            <a:r>
              <a:rPr lang="en-US" dirty="0"/>
              <a:t> </a:t>
            </a:r>
            <a:r>
              <a:rPr lang="en-US" dirty="0" err="1"/>
              <a:t>Matematika</a:t>
            </a:r>
            <a:r>
              <a:rPr lang="en-US" dirty="0"/>
              <a:t> </a:t>
            </a:r>
            <a:r>
              <a:rPr lang="en-US" dirty="0" err="1"/>
              <a:t>saya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kurang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50 </a:t>
            </a:r>
            <a:r>
              <a:rPr lang="en-US" b="1" dirty="0" err="1"/>
              <a:t>jika</a:t>
            </a:r>
            <a:r>
              <a:rPr lang="en-US" b="1" dirty="0"/>
              <a:t> </a:t>
            </a:r>
            <a:r>
              <a:rPr lang="en-US" b="1" dirty="0" err="1"/>
              <a:t>dan</a:t>
            </a:r>
            <a:r>
              <a:rPr lang="en-US" b="1" dirty="0"/>
              <a:t> </a:t>
            </a:r>
            <a:r>
              <a:rPr lang="en-US" b="1" dirty="0" err="1"/>
              <a:t>hanya</a:t>
            </a:r>
            <a:r>
              <a:rPr lang="en-US" b="1" dirty="0"/>
              <a:t> </a:t>
            </a:r>
            <a:r>
              <a:rPr lang="fi-FI" b="1" dirty="0"/>
              <a:t>jika </a:t>
            </a:r>
            <a:r>
              <a:rPr lang="fi-FI" dirty="0"/>
              <a:t>saya lulus dari kuliah Logika Matematika”</a:t>
            </a:r>
          </a:p>
          <a:p>
            <a:r>
              <a:rPr lang="de-DE" dirty="0"/>
              <a:t>p </a:t>
            </a:r>
            <a:r>
              <a:rPr lang="en-US" i="0" dirty="0">
                <a:sym typeface="Symbol" pitchFamily="18" charset="2"/>
              </a:rPr>
              <a:t> </a:t>
            </a:r>
            <a:r>
              <a:rPr lang="de-DE" dirty="0"/>
              <a:t>q bernilai </a:t>
            </a:r>
            <a:r>
              <a:rPr lang="de-DE" b="1" dirty="0"/>
              <a:t>benar</a:t>
            </a:r>
            <a:r>
              <a:rPr lang="de-DE" dirty="0"/>
              <a:t> (T) ketika </a:t>
            </a:r>
          </a:p>
          <a:p>
            <a:pPr lvl="1"/>
            <a:r>
              <a:rPr lang="en-US" dirty="0"/>
              <a:t>“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akhir</a:t>
            </a:r>
            <a:r>
              <a:rPr lang="en-US" dirty="0"/>
              <a:t> </a:t>
            </a:r>
            <a:r>
              <a:rPr lang="en-US" dirty="0" err="1"/>
              <a:t>Logika</a:t>
            </a:r>
            <a:r>
              <a:rPr lang="en-US" dirty="0"/>
              <a:t> </a:t>
            </a:r>
            <a:r>
              <a:rPr lang="en-US" dirty="0" err="1"/>
              <a:t>Matematika</a:t>
            </a:r>
            <a:r>
              <a:rPr lang="en-US" dirty="0"/>
              <a:t> </a:t>
            </a:r>
            <a:r>
              <a:rPr lang="en-US" dirty="0" err="1"/>
              <a:t>saya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kurang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50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saya</a:t>
            </a:r>
            <a:r>
              <a:rPr lang="en-US" dirty="0"/>
              <a:t> lulus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kuliah</a:t>
            </a:r>
            <a:r>
              <a:rPr lang="en-US" dirty="0"/>
              <a:t> </a:t>
            </a:r>
            <a:r>
              <a:rPr lang="en-US" dirty="0" err="1"/>
              <a:t>Logika</a:t>
            </a:r>
            <a:r>
              <a:rPr lang="en-US" dirty="0"/>
              <a:t> </a:t>
            </a:r>
            <a:r>
              <a:rPr lang="en-US" dirty="0" err="1"/>
              <a:t>Matematika</a:t>
            </a:r>
            <a:r>
              <a:rPr lang="en-US" dirty="0"/>
              <a:t>” </a:t>
            </a:r>
            <a:r>
              <a:rPr lang="en-US" dirty="0" err="1"/>
              <a:t>atau</a:t>
            </a:r>
            <a:endParaRPr lang="en-US" dirty="0"/>
          </a:p>
          <a:p>
            <a:pPr lvl="1"/>
            <a:r>
              <a:rPr lang="en-US" dirty="0"/>
              <a:t>“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akhir</a:t>
            </a:r>
            <a:r>
              <a:rPr lang="en-US" dirty="0"/>
              <a:t> </a:t>
            </a:r>
            <a:r>
              <a:rPr lang="en-US" dirty="0" err="1"/>
              <a:t>Logika</a:t>
            </a:r>
            <a:r>
              <a:rPr lang="en-US" dirty="0"/>
              <a:t> </a:t>
            </a:r>
            <a:r>
              <a:rPr lang="en-US" dirty="0" err="1"/>
              <a:t>Matematika</a:t>
            </a:r>
            <a:r>
              <a:rPr lang="en-US" dirty="0"/>
              <a:t> </a:t>
            </a:r>
            <a:r>
              <a:rPr lang="en-US" dirty="0" err="1"/>
              <a:t>saya</a:t>
            </a:r>
            <a:r>
              <a:rPr lang="en-US" dirty="0"/>
              <a:t> </a:t>
            </a:r>
            <a:r>
              <a:rPr lang="en-US" b="1" dirty="0" err="1"/>
              <a:t>kurang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50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saya</a:t>
            </a:r>
            <a:r>
              <a:rPr lang="en-US" dirty="0"/>
              <a:t> </a:t>
            </a:r>
            <a:r>
              <a:rPr lang="en-US" b="1" dirty="0" err="1"/>
              <a:t>tidak</a:t>
            </a:r>
            <a:r>
              <a:rPr lang="en-US" b="1" dirty="0"/>
              <a:t> </a:t>
            </a:r>
            <a:r>
              <a:rPr lang="en-US" dirty="0"/>
              <a:t>lulus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kuliah</a:t>
            </a:r>
            <a:r>
              <a:rPr lang="en-US" dirty="0"/>
              <a:t> </a:t>
            </a:r>
            <a:r>
              <a:rPr lang="en-US" dirty="0" err="1"/>
              <a:t>Logika</a:t>
            </a:r>
            <a:r>
              <a:rPr lang="en-US" dirty="0"/>
              <a:t> </a:t>
            </a:r>
            <a:r>
              <a:rPr lang="en-US" dirty="0" err="1"/>
              <a:t>Matematika</a:t>
            </a:r>
            <a:r>
              <a:rPr lang="en-US" dirty="0"/>
              <a:t>”</a:t>
            </a:r>
          </a:p>
          <a:p>
            <a:r>
              <a:rPr lang="fi-FI" dirty="0"/>
              <a:t>p </a:t>
            </a:r>
            <a:r>
              <a:rPr lang="en-US" i="0" dirty="0">
                <a:sym typeface="Symbol" pitchFamily="18" charset="2"/>
              </a:rPr>
              <a:t></a:t>
            </a:r>
            <a:r>
              <a:rPr lang="fi-FI" dirty="0"/>
              <a:t> q bernilai salah (F) ketika</a:t>
            </a:r>
          </a:p>
          <a:p>
            <a:pPr lvl="1"/>
            <a:r>
              <a:rPr lang="en-US" dirty="0"/>
              <a:t>“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akhir</a:t>
            </a:r>
            <a:r>
              <a:rPr lang="en-US" dirty="0"/>
              <a:t> </a:t>
            </a:r>
            <a:r>
              <a:rPr lang="en-US" dirty="0" err="1"/>
              <a:t>Logika</a:t>
            </a:r>
            <a:r>
              <a:rPr lang="en-US" dirty="0"/>
              <a:t> </a:t>
            </a:r>
            <a:r>
              <a:rPr lang="en-US" dirty="0" err="1"/>
              <a:t>Matematika</a:t>
            </a:r>
            <a:r>
              <a:rPr lang="en-US" dirty="0"/>
              <a:t> </a:t>
            </a:r>
            <a:r>
              <a:rPr lang="en-US" dirty="0" err="1"/>
              <a:t>saya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kurang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50, </a:t>
            </a:r>
            <a:r>
              <a:rPr lang="en-US" dirty="0" err="1"/>
              <a:t>tetapi</a:t>
            </a:r>
            <a:r>
              <a:rPr lang="en-US" dirty="0"/>
              <a:t> </a:t>
            </a:r>
            <a:r>
              <a:rPr lang="en-US" dirty="0" err="1"/>
              <a:t>saya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fi-FI" dirty="0"/>
              <a:t>lulus dari kuliah Logika Matematika” atau</a:t>
            </a:r>
          </a:p>
          <a:p>
            <a:pPr lvl="1"/>
            <a:r>
              <a:rPr lang="en-US" dirty="0"/>
              <a:t>“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akhir</a:t>
            </a:r>
            <a:r>
              <a:rPr lang="en-US" dirty="0"/>
              <a:t> </a:t>
            </a:r>
            <a:r>
              <a:rPr lang="en-US" dirty="0" err="1"/>
              <a:t>Logika</a:t>
            </a:r>
            <a:r>
              <a:rPr lang="en-US" dirty="0"/>
              <a:t> </a:t>
            </a:r>
            <a:r>
              <a:rPr lang="en-US" dirty="0" err="1"/>
              <a:t>Matematika</a:t>
            </a:r>
            <a:r>
              <a:rPr lang="en-US" dirty="0"/>
              <a:t> </a:t>
            </a:r>
            <a:r>
              <a:rPr lang="en-US" dirty="0" err="1"/>
              <a:t>saya</a:t>
            </a:r>
            <a:r>
              <a:rPr lang="en-US" dirty="0"/>
              <a:t> </a:t>
            </a:r>
            <a:r>
              <a:rPr lang="en-US" dirty="0" err="1"/>
              <a:t>kurang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50, </a:t>
            </a:r>
            <a:r>
              <a:rPr lang="en-US" dirty="0" err="1"/>
              <a:t>tetapi</a:t>
            </a:r>
            <a:r>
              <a:rPr lang="en-US" dirty="0"/>
              <a:t> </a:t>
            </a:r>
            <a:r>
              <a:rPr lang="en-US" dirty="0" err="1"/>
              <a:t>saya</a:t>
            </a:r>
            <a:r>
              <a:rPr lang="en-US" dirty="0"/>
              <a:t> lulus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kuliah</a:t>
            </a:r>
            <a:r>
              <a:rPr lang="en-US" dirty="0"/>
              <a:t> </a:t>
            </a:r>
            <a:r>
              <a:rPr lang="en-US" dirty="0" err="1"/>
              <a:t>Logika</a:t>
            </a:r>
            <a:r>
              <a:rPr lang="en-US" dirty="0"/>
              <a:t> </a:t>
            </a:r>
            <a:r>
              <a:rPr lang="en-US" dirty="0" err="1"/>
              <a:t>Matematika</a:t>
            </a:r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401023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Presedens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Presedens operator logika memberikan suatu aturan operator mana yang harus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dulu</a:t>
            </a:r>
            <a:r>
              <a:rPr lang="en-US" dirty="0"/>
              <a:t> </a:t>
            </a:r>
            <a:r>
              <a:rPr lang="en-US" dirty="0" err="1"/>
              <a:t>dioperasikan</a:t>
            </a:r>
            <a:r>
              <a:rPr lang="en-US" dirty="0"/>
              <a:t> (</a:t>
            </a:r>
            <a:r>
              <a:rPr lang="en-US" dirty="0" err="1"/>
              <a:t>dikenakan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operand).</a:t>
            </a:r>
          </a:p>
          <a:p>
            <a:r>
              <a:rPr lang="en-US" dirty="0" err="1"/>
              <a:t>Tabel</a:t>
            </a:r>
            <a:r>
              <a:rPr lang="en-US" dirty="0"/>
              <a:t> </a:t>
            </a:r>
            <a:r>
              <a:rPr lang="en-US" dirty="0" err="1"/>
              <a:t>urutan</a:t>
            </a:r>
            <a:r>
              <a:rPr lang="en-US" dirty="0"/>
              <a:t> </a:t>
            </a:r>
            <a:r>
              <a:rPr lang="en-US" dirty="0" err="1"/>
              <a:t>pengerjaan</a:t>
            </a:r>
            <a:r>
              <a:rPr lang="en-US" dirty="0"/>
              <a:t> (</a:t>
            </a:r>
            <a:r>
              <a:rPr lang="en-US" dirty="0" err="1"/>
              <a:t>presendens</a:t>
            </a:r>
            <a:r>
              <a:rPr lang="en-US" dirty="0"/>
              <a:t>) operator </a:t>
            </a:r>
            <a:r>
              <a:rPr lang="en-US" dirty="0" err="1"/>
              <a:t>logika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428" y="3501390"/>
            <a:ext cx="2938844" cy="2669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10055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6972" y="637032"/>
            <a:ext cx="10131171" cy="5373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57984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/>
              <a:t>Formula </a:t>
            </a:r>
            <a:r>
              <a:rPr lang="en-ID" dirty="0" err="1"/>
              <a:t>Logika</a:t>
            </a:r>
            <a:r>
              <a:rPr lang="en-ID" dirty="0"/>
              <a:t> </a:t>
            </a:r>
            <a:r>
              <a:rPr lang="en-ID" dirty="0" err="1"/>
              <a:t>Proposisi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dirty="0"/>
                  <a:t>Formula (</a:t>
                </a:r>
                <a:r>
                  <a:rPr lang="en-US" dirty="0" err="1"/>
                  <a:t>atau</a:t>
                </a:r>
                <a:r>
                  <a:rPr lang="en-US" dirty="0"/>
                  <a:t> </a:t>
                </a:r>
                <a:r>
                  <a:rPr lang="en-US" dirty="0" err="1"/>
                  <a:t>kalimat</a:t>
                </a:r>
                <a:r>
                  <a:rPr lang="en-US" dirty="0"/>
                  <a:t>) </a:t>
                </a:r>
                <a:r>
                  <a:rPr lang="en-US" dirty="0" err="1"/>
                  <a:t>logika</a:t>
                </a:r>
                <a:r>
                  <a:rPr lang="en-US" dirty="0"/>
                  <a:t> </a:t>
                </a:r>
                <a:r>
                  <a:rPr lang="en-US" dirty="0" err="1"/>
                  <a:t>proposisi</a:t>
                </a:r>
                <a:r>
                  <a:rPr lang="en-US" dirty="0"/>
                  <a:t> </a:t>
                </a:r>
                <a:r>
                  <a:rPr lang="en-US" dirty="0" err="1"/>
                  <a:t>dibentuk</a:t>
                </a:r>
                <a:r>
                  <a:rPr lang="en-US" dirty="0"/>
                  <a:t> </a:t>
                </a:r>
                <a:r>
                  <a:rPr lang="en-US" dirty="0" err="1"/>
                  <a:t>dari</a:t>
                </a:r>
                <a:r>
                  <a:rPr lang="en-US" dirty="0"/>
                  <a:t>:</a:t>
                </a:r>
              </a:p>
              <a:p>
                <a:r>
                  <a:rPr lang="en-US" dirty="0" err="1"/>
                  <a:t>konstanta</a:t>
                </a:r>
                <a:r>
                  <a:rPr lang="en-US" dirty="0"/>
                  <a:t> </a:t>
                </a:r>
                <a:r>
                  <a:rPr lang="en-US" dirty="0" err="1"/>
                  <a:t>proposisi</a:t>
                </a:r>
                <a:r>
                  <a:rPr lang="en-US" dirty="0"/>
                  <a:t>: T (</a:t>
                </a:r>
                <a:r>
                  <a:rPr lang="en-US" dirty="0" err="1"/>
                  <a:t>benar</a:t>
                </a:r>
                <a:r>
                  <a:rPr lang="en-US" dirty="0"/>
                  <a:t>) </a:t>
                </a:r>
                <a:r>
                  <a:rPr lang="en-US" dirty="0" err="1"/>
                  <a:t>dan</a:t>
                </a:r>
                <a:r>
                  <a:rPr lang="en-US" dirty="0"/>
                  <a:t> F (</a:t>
                </a:r>
                <a:r>
                  <a:rPr lang="en-US" dirty="0" err="1"/>
                  <a:t>salah</a:t>
                </a:r>
                <a:r>
                  <a:rPr lang="en-US" dirty="0"/>
                  <a:t>)</a:t>
                </a:r>
              </a:p>
              <a:p>
                <a:r>
                  <a:rPr lang="en-US" dirty="0" err="1"/>
                  <a:t>variabel</a:t>
                </a:r>
                <a:r>
                  <a:rPr lang="en-US" dirty="0"/>
                  <a:t> </a:t>
                </a:r>
                <a:r>
                  <a:rPr lang="en-US" dirty="0" err="1"/>
                  <a:t>proposisi</a:t>
                </a:r>
                <a:r>
                  <a:rPr lang="en-US" dirty="0"/>
                  <a:t> atom: p, q, r, …</a:t>
                </a:r>
              </a:p>
              <a:p>
                <a:r>
                  <a:rPr lang="en-US" dirty="0"/>
                  <a:t>operator </a:t>
                </a:r>
                <a:r>
                  <a:rPr lang="en-US" dirty="0" err="1"/>
                  <a:t>logika</a:t>
                </a:r>
                <a:r>
                  <a:rPr lang="en-US" dirty="0"/>
                  <a:t> </a:t>
                </a:r>
                <a:r>
                  <a:rPr lang="en-US" dirty="0" err="1"/>
                  <a:t>proposisi</a:t>
                </a:r>
                <a:r>
                  <a:rPr lang="en-US" dirty="0"/>
                  <a:t>: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</m:t>
                    </m:r>
                    <m:r>
                      <a:rPr lang="en-ID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  <a:latin typeface="Verdana" pitchFamily="34" charset="0"/>
                    <a:sym typeface="Symbol" pitchFamily="18" charset="2"/>
                  </a:rPr>
                  <a:t></a:t>
                </a:r>
                <a:r>
                  <a:rPr lang="en-US" dirty="0"/>
                  <a:t>, </a:t>
                </a:r>
                <a:r>
                  <a:rPr lang="en-US" b="1" i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Symbol" pitchFamily="18" charset="2"/>
                  </a:rPr>
                  <a:t>, </a:t>
                </a:r>
                <a:r>
                  <a:rPr lang="en-US" b="1" i="0" dirty="0">
                    <a:solidFill>
                      <a:schemeClr val="tx1"/>
                    </a:solidFill>
                    <a:latin typeface="Verdana" pitchFamily="34" charset="0"/>
                    <a:sym typeface="Symbol" pitchFamily="18" charset="2"/>
                  </a:rPr>
                  <a:t>, </a:t>
                </a:r>
                <a:r>
                  <a:rPr lang="en-ID" dirty="0">
                    <a:sym typeface="Wingdings" panose="05000000000000000000" pitchFamily="2" charset="2"/>
                  </a:rPr>
                  <a:t></a:t>
                </a:r>
                <a:r>
                  <a:rPr lang="en-US" dirty="0"/>
                  <a:t>, </a:t>
                </a:r>
                <a:r>
                  <a:rPr lang="en-US" i="0" dirty="0">
                    <a:sym typeface="Symbol" pitchFamily="18" charset="2"/>
                  </a:rPr>
                  <a:t></a:t>
                </a:r>
                <a:endParaRPr lang="en-US" dirty="0"/>
              </a:p>
              <a:p>
                <a:r>
                  <a:rPr lang="en-US" dirty="0" err="1"/>
                  <a:t>dengan</a:t>
                </a:r>
                <a:r>
                  <a:rPr lang="en-US" dirty="0"/>
                  <a:t> </a:t>
                </a:r>
                <a:r>
                  <a:rPr lang="en-US" dirty="0" err="1"/>
                  <a:t>aturan</a:t>
                </a:r>
                <a:r>
                  <a:rPr lang="en-US" dirty="0"/>
                  <a:t> </a:t>
                </a:r>
                <a:r>
                  <a:rPr lang="en-US" dirty="0" err="1"/>
                  <a:t>sebagai</a:t>
                </a:r>
                <a:r>
                  <a:rPr lang="en-US" dirty="0"/>
                  <a:t> </a:t>
                </a:r>
                <a:r>
                  <a:rPr lang="en-US" dirty="0" err="1"/>
                  <a:t>berikut</a:t>
                </a:r>
                <a:r>
                  <a:rPr lang="en-US" dirty="0"/>
                  <a:t>:</a:t>
                </a:r>
              </a:p>
              <a:p>
                <a:pPr lvl="1"/>
                <a:r>
                  <a:rPr lang="en-US" dirty="0" err="1"/>
                  <a:t>setiap</a:t>
                </a:r>
                <a:r>
                  <a:rPr lang="en-US" dirty="0"/>
                  <a:t> </a:t>
                </a:r>
                <a:r>
                  <a:rPr lang="en-US" dirty="0" err="1"/>
                  <a:t>proposisi</a:t>
                </a:r>
                <a:r>
                  <a:rPr lang="en-US" dirty="0"/>
                  <a:t> (atom) </a:t>
                </a:r>
                <a:r>
                  <a:rPr lang="en-US" dirty="0" err="1"/>
                  <a:t>merupakan</a:t>
                </a:r>
                <a:r>
                  <a:rPr lang="en-US" dirty="0"/>
                  <a:t> formula </a:t>
                </a:r>
                <a:r>
                  <a:rPr lang="en-US" dirty="0" err="1"/>
                  <a:t>logika</a:t>
                </a:r>
                <a:r>
                  <a:rPr lang="en-US" dirty="0"/>
                  <a:t> </a:t>
                </a:r>
                <a:r>
                  <a:rPr lang="en-US" dirty="0" err="1"/>
                  <a:t>proposisi</a:t>
                </a:r>
                <a:r>
                  <a:rPr lang="en-US" dirty="0"/>
                  <a:t>, </a:t>
                </a:r>
              </a:p>
              <a:p>
                <a:pPr lvl="1"/>
                <a:r>
                  <a:rPr lang="en-US" dirty="0" err="1"/>
                  <a:t>apabila</a:t>
                </a:r>
                <a:r>
                  <a:rPr lang="en-US" dirty="0"/>
                  <a:t> A </a:t>
                </a:r>
                <a:r>
                  <a:rPr lang="en-US" dirty="0" err="1"/>
                  <a:t>dan</a:t>
                </a:r>
                <a:r>
                  <a:rPr lang="en-US" dirty="0"/>
                  <a:t> B </a:t>
                </a:r>
                <a:r>
                  <a:rPr lang="en-US" dirty="0" err="1"/>
                  <a:t>adalah</a:t>
                </a:r>
                <a:r>
                  <a:rPr lang="en-US" dirty="0"/>
                  <a:t> </a:t>
                </a:r>
                <a:r>
                  <a:rPr lang="en-US" dirty="0" err="1"/>
                  <a:t>dua</a:t>
                </a:r>
                <a:r>
                  <a:rPr lang="en-US" dirty="0"/>
                  <a:t> formula </a:t>
                </a:r>
                <a:r>
                  <a:rPr lang="en-US" dirty="0" err="1"/>
                  <a:t>logika</a:t>
                </a:r>
                <a:r>
                  <a:rPr lang="en-US" dirty="0"/>
                  <a:t> </a:t>
                </a:r>
                <a:r>
                  <a:rPr lang="en-US" dirty="0" err="1"/>
                  <a:t>proposisi</a:t>
                </a:r>
                <a:r>
                  <a:rPr lang="en-US" dirty="0"/>
                  <a:t>, </a:t>
                </a:r>
                <a:r>
                  <a:rPr lang="en-US" dirty="0" err="1"/>
                  <a:t>maka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 </m:t>
                    </m:r>
                  </m:oMath>
                </a14:m>
                <a:r>
                  <a:rPr lang="en-US" dirty="0"/>
                  <a:t>A, A </a:t>
                </a:r>
                <a:r>
                  <a:rPr lang="en-US" dirty="0">
                    <a:solidFill>
                      <a:schemeClr val="tx1"/>
                    </a:solidFill>
                    <a:latin typeface="Verdana" pitchFamily="34" charset="0"/>
                    <a:sym typeface="Symbol" pitchFamily="18" charset="2"/>
                  </a:rPr>
                  <a:t> </a:t>
                </a:r>
                <a:r>
                  <a:rPr lang="en-US" dirty="0"/>
                  <a:t>B, A </a:t>
                </a:r>
                <a:r>
                  <a:rPr lang="en-US" b="1" i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Symbol" pitchFamily="18" charset="2"/>
                  </a:rPr>
                  <a:t></a:t>
                </a:r>
                <a:r>
                  <a:rPr lang="en-US" dirty="0"/>
                  <a:t> B, A </a:t>
                </a:r>
                <a:r>
                  <a:rPr lang="en-US" b="1" i="0" dirty="0">
                    <a:solidFill>
                      <a:schemeClr val="tx1"/>
                    </a:solidFill>
                    <a:latin typeface="Verdana" pitchFamily="34" charset="0"/>
                    <a:sym typeface="Symbol" pitchFamily="18" charset="2"/>
                  </a:rPr>
                  <a:t></a:t>
                </a:r>
                <a:r>
                  <a:rPr lang="en-US" dirty="0"/>
                  <a:t> B, A </a:t>
                </a:r>
                <a:r>
                  <a:rPr lang="en-ID" dirty="0">
                    <a:sym typeface="Wingdings" panose="05000000000000000000" pitchFamily="2" charset="2"/>
                  </a:rPr>
                  <a:t></a:t>
                </a:r>
                <a:r>
                  <a:rPr lang="en-US" dirty="0"/>
                  <a:t> B, A </a:t>
                </a:r>
                <a:r>
                  <a:rPr lang="en-US" i="0" dirty="0">
                    <a:sym typeface="Symbol" pitchFamily="18" charset="2"/>
                  </a:rPr>
                  <a:t></a:t>
                </a:r>
                <a:r>
                  <a:rPr lang="en-US" dirty="0"/>
                  <a:t> B, </a:t>
                </a:r>
                <a:r>
                  <a:rPr lang="en-US" dirty="0" err="1"/>
                  <a:t>masing-masing</a:t>
                </a:r>
                <a:r>
                  <a:rPr lang="en-US" dirty="0"/>
                  <a:t> </a:t>
                </a:r>
                <a:r>
                  <a:rPr lang="en-US" dirty="0" err="1"/>
                  <a:t>juga</a:t>
                </a:r>
                <a:r>
                  <a:rPr lang="en-US" dirty="0"/>
                  <a:t> </a:t>
                </a:r>
                <a:r>
                  <a:rPr lang="en-US" dirty="0" err="1"/>
                  <a:t>merupakan</a:t>
                </a:r>
                <a:r>
                  <a:rPr lang="en-US" dirty="0"/>
                  <a:t> formula </a:t>
                </a:r>
                <a:r>
                  <a:rPr lang="en-US" dirty="0" err="1"/>
                  <a:t>logika</a:t>
                </a:r>
                <a:r>
                  <a:rPr lang="en-US" dirty="0"/>
                  <a:t> </a:t>
                </a:r>
                <a:r>
                  <a:rPr lang="en-US" dirty="0" err="1"/>
                  <a:t>proposisi</a:t>
                </a:r>
                <a:r>
                  <a:rPr lang="en-US" dirty="0"/>
                  <a:t>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217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6111514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 err="1"/>
              <a:t>Contoh</a:t>
            </a:r>
            <a:r>
              <a:rPr lang="en-ID" dirty="0"/>
              <a:t> 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514350" indent="-514350">
                  <a:buFont typeface="+mj-lt"/>
                  <a:buAutoNum type="arabicPeriod"/>
                </a:pPr>
                <a:r>
                  <a:rPr lang="it-IT" dirty="0"/>
                  <a:t> p </a:t>
                </a:r>
                <a:r>
                  <a:rPr lang="en-US" dirty="0">
                    <a:solidFill>
                      <a:schemeClr val="tx1"/>
                    </a:solidFill>
                    <a:latin typeface="Verdana" pitchFamily="34" charset="0"/>
                    <a:sym typeface="Symbol" pitchFamily="18" charset="2"/>
                  </a:rPr>
                  <a:t> </a:t>
                </a:r>
                <a:r>
                  <a:rPr lang="it-IT" dirty="0"/>
                  <a:t>q adalah </a:t>
                </a:r>
                <a:r>
                  <a:rPr lang="it-IT" b="1" dirty="0"/>
                  <a:t>formula logika proposisi</a:t>
                </a:r>
              </a:p>
              <a:p>
                <a:pPr marL="514350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 </m:t>
                    </m:r>
                  </m:oMath>
                </a14:m>
                <a:r>
                  <a:rPr lang="en-US" dirty="0"/>
                  <a:t>pq</a:t>
                </a:r>
                <a:r>
                  <a:rPr lang="en-US" b="1" i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Symbol" pitchFamily="18" charset="2"/>
                  </a:rPr>
                  <a:t> </a:t>
                </a:r>
                <a:r>
                  <a:rPr lang="en-US" dirty="0"/>
                  <a:t> </a:t>
                </a:r>
                <a:r>
                  <a:rPr lang="en-US" b="1" dirty="0" err="1"/>
                  <a:t>bukan</a:t>
                </a:r>
                <a:r>
                  <a:rPr lang="en-US" b="1" dirty="0"/>
                  <a:t> formula </a:t>
                </a:r>
                <a:r>
                  <a:rPr lang="en-US" b="1" dirty="0" err="1"/>
                  <a:t>logika</a:t>
                </a:r>
                <a:r>
                  <a:rPr lang="en-US" b="1" dirty="0"/>
                  <a:t> </a:t>
                </a:r>
                <a:r>
                  <a:rPr lang="en-US" b="1" dirty="0" err="1"/>
                  <a:t>proposisi</a:t>
                </a:r>
                <a:endParaRPr lang="en-US" b="1" dirty="0"/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 ¬ </m:t>
                    </m:r>
                  </m:oMath>
                </a14:m>
                <a:r>
                  <a:rPr lang="en-US" dirty="0"/>
                  <a:t>(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 </m:t>
                    </m:r>
                  </m:oMath>
                </a14:m>
                <a:r>
                  <a:rPr lang="en-US" dirty="0"/>
                  <a:t>p </a:t>
                </a:r>
                <a:r>
                  <a:rPr lang="en-US" dirty="0">
                    <a:sym typeface="Wingdings" panose="05000000000000000000" pitchFamily="2" charset="2"/>
                  </a:rPr>
                  <a:t>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 ¬ </m:t>
                    </m:r>
                  </m:oMath>
                </a14:m>
                <a:r>
                  <a:rPr lang="en-US" dirty="0"/>
                  <a:t>r) </a:t>
                </a:r>
                <a:r>
                  <a:rPr lang="en-US" dirty="0" err="1"/>
                  <a:t>adalah</a:t>
                </a:r>
                <a:r>
                  <a:rPr lang="en-US" dirty="0"/>
                  <a:t> </a:t>
                </a:r>
                <a:r>
                  <a:rPr lang="en-US" b="1" dirty="0"/>
                  <a:t>formula </a:t>
                </a:r>
                <a:r>
                  <a:rPr lang="en-US" b="1" dirty="0" err="1"/>
                  <a:t>logika</a:t>
                </a:r>
                <a:r>
                  <a:rPr lang="en-US" b="1" dirty="0"/>
                  <a:t> </a:t>
                </a:r>
                <a:r>
                  <a:rPr lang="en-US" b="1" dirty="0" err="1"/>
                  <a:t>proposisi</a:t>
                </a:r>
                <a:r>
                  <a:rPr lang="en-US" dirty="0"/>
                  <a:t>, formula </a:t>
                </a:r>
                <a:r>
                  <a:rPr lang="en-US" dirty="0" err="1"/>
                  <a:t>ini</a:t>
                </a:r>
                <a:r>
                  <a:rPr lang="en-US" dirty="0"/>
                  <a:t> </a:t>
                </a:r>
                <a:r>
                  <a:rPr lang="en-US" dirty="0" err="1"/>
                  <a:t>dapat</a:t>
                </a:r>
                <a:r>
                  <a:rPr lang="en-US" dirty="0"/>
                  <a:t> </a:t>
                </a:r>
                <a:r>
                  <a:rPr lang="en-US" dirty="0" err="1"/>
                  <a:t>ditulis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 </m:t>
                    </m:r>
                  </m:oMath>
                </a14:m>
                <a:r>
                  <a:rPr lang="en-US" dirty="0"/>
                  <a:t>(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 </m:t>
                    </m:r>
                  </m:oMath>
                </a14:m>
                <a:r>
                  <a:rPr lang="en-US" dirty="0"/>
                  <a:t>(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 </m:t>
                    </m:r>
                  </m:oMath>
                </a14:m>
                <a:r>
                  <a:rPr lang="en-US" dirty="0"/>
                  <a:t>p </a:t>
                </a:r>
                <a:r>
                  <a:rPr lang="en-US" dirty="0">
                    <a:sym typeface="Wingdings" panose="05000000000000000000" pitchFamily="2" charset="2"/>
                  </a:rPr>
                  <a:t>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 </m:t>
                    </m:r>
                  </m:oMath>
                </a14:m>
                <a:r>
                  <a:rPr lang="en-US" dirty="0"/>
                  <a:t>(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 </m:t>
                    </m:r>
                  </m:oMath>
                </a14:m>
                <a:r>
                  <a:rPr lang="en-US" dirty="0"/>
                  <a:t>r)))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pt-BR" dirty="0"/>
                  <a:t>p </a:t>
                </a:r>
                <a:r>
                  <a:rPr lang="en-US" dirty="0">
                    <a:solidFill>
                      <a:schemeClr val="tx1"/>
                    </a:solidFill>
                    <a:latin typeface="Verdana" pitchFamily="34" charset="0"/>
                    <a:sym typeface="Symbol" pitchFamily="18" charset="2"/>
                  </a:rPr>
                  <a:t></a:t>
                </a:r>
                <a:r>
                  <a:rPr lang="pt-BR" dirty="0"/>
                  <a:t> q </a:t>
                </a:r>
                <a:r>
                  <a:rPr lang="pt-BR" dirty="0">
                    <a:sym typeface="Wingdings" panose="05000000000000000000" pitchFamily="2" charset="2"/>
                  </a:rPr>
                  <a:t></a:t>
                </a:r>
                <a:r>
                  <a:rPr lang="pt-BR" dirty="0"/>
                  <a:t> </a:t>
                </a:r>
                <a:r>
                  <a:rPr lang="en-US" b="1" i="0" dirty="0">
                    <a:solidFill>
                      <a:schemeClr val="tx1"/>
                    </a:solidFill>
                    <a:latin typeface="Verdana" pitchFamily="34" charset="0"/>
                    <a:sym typeface="Symbol" pitchFamily="18" charset="2"/>
                  </a:rPr>
                  <a:t> </a:t>
                </a:r>
                <a:r>
                  <a:rPr lang="pt-BR" dirty="0"/>
                  <a:t>r</a:t>
                </a:r>
                <a:r>
                  <a:rPr lang="en-US" b="1" i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Symbol" pitchFamily="18" charset="2"/>
                  </a:rPr>
                  <a:t> </a:t>
                </a:r>
                <a:r>
                  <a:rPr lang="pt-BR" dirty="0"/>
                  <a:t> s </a:t>
                </a:r>
                <a:r>
                  <a:rPr lang="pt-BR" b="1" dirty="0"/>
                  <a:t>bukan formula logika proposisi</a:t>
                </a:r>
                <a:endParaRPr lang="en-US" b="1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217" t="-26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3267467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 err="1"/>
              <a:t>Subformula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/>
              <a:t>Sebuah</a:t>
            </a:r>
            <a:r>
              <a:rPr lang="en-US" dirty="0"/>
              <a:t> formula A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subformula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A </a:t>
            </a:r>
            <a:r>
              <a:rPr lang="en-US" dirty="0" err="1"/>
              <a:t>itu</a:t>
            </a:r>
            <a:r>
              <a:rPr lang="en-US" dirty="0"/>
              <a:t> </a:t>
            </a:r>
            <a:r>
              <a:rPr lang="en-US" dirty="0" err="1"/>
              <a:t>sendiri</a:t>
            </a:r>
            <a:r>
              <a:rPr lang="en-US" dirty="0"/>
              <a:t>.</a:t>
            </a:r>
          </a:p>
          <a:p>
            <a:r>
              <a:rPr lang="en-US" dirty="0" err="1"/>
              <a:t>Jika</a:t>
            </a:r>
            <a:r>
              <a:rPr lang="en-US" dirty="0"/>
              <a:t> A </a:t>
            </a:r>
            <a:r>
              <a:rPr lang="en-US" dirty="0" err="1"/>
              <a:t>dan</a:t>
            </a:r>
            <a:r>
              <a:rPr lang="en-US" dirty="0"/>
              <a:t> B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dua</a:t>
            </a:r>
            <a:r>
              <a:rPr lang="en-US" dirty="0"/>
              <a:t> formula </a:t>
            </a:r>
            <a:r>
              <a:rPr lang="en-US" dirty="0" err="1"/>
              <a:t>logika</a:t>
            </a:r>
            <a:r>
              <a:rPr lang="en-US" dirty="0"/>
              <a:t> </a:t>
            </a:r>
            <a:r>
              <a:rPr lang="en-US" dirty="0" err="1"/>
              <a:t>proposisi</a:t>
            </a:r>
            <a:r>
              <a:rPr lang="en-US" dirty="0"/>
              <a:t> yang </a:t>
            </a:r>
            <a:r>
              <a:rPr lang="en-US" dirty="0" err="1"/>
              <a:t>dipakai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membangun</a:t>
            </a:r>
            <a:r>
              <a:rPr lang="en-US" dirty="0"/>
              <a:t> formula C yang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kompleks</a:t>
            </a:r>
            <a:r>
              <a:rPr lang="en-US" dirty="0"/>
              <a:t>, </a:t>
            </a:r>
            <a:r>
              <a:rPr lang="en-US" dirty="0" err="1"/>
              <a:t>maka</a:t>
            </a:r>
            <a:r>
              <a:rPr lang="en-US" dirty="0"/>
              <a:t> A </a:t>
            </a:r>
            <a:r>
              <a:rPr lang="en-US" dirty="0" err="1"/>
              <a:t>dan</a:t>
            </a:r>
            <a:r>
              <a:rPr lang="en-US" dirty="0"/>
              <a:t> B </a:t>
            </a:r>
            <a:r>
              <a:rPr lang="en-US" dirty="0" err="1"/>
              <a:t>dikatakan</a:t>
            </a:r>
            <a:r>
              <a:rPr lang="en-US" dirty="0"/>
              <a:t> </a:t>
            </a:r>
            <a:r>
              <a:rPr lang="it-IT" dirty="0"/>
              <a:t>subformula sejati (atau subformula murni) dari C.</a:t>
            </a:r>
          </a:p>
          <a:p>
            <a:r>
              <a:rPr lang="en-US" dirty="0" err="1"/>
              <a:t>Subformula</a:t>
            </a:r>
            <a:r>
              <a:rPr lang="en-US" dirty="0"/>
              <a:t> </a:t>
            </a:r>
            <a:r>
              <a:rPr lang="en-US" dirty="0" err="1"/>
              <a:t>bersifat</a:t>
            </a:r>
            <a:r>
              <a:rPr lang="en-US" dirty="0"/>
              <a:t> </a:t>
            </a:r>
            <a:r>
              <a:rPr lang="en-US" dirty="0" err="1"/>
              <a:t>transitif</a:t>
            </a:r>
            <a:r>
              <a:rPr lang="en-US" dirty="0"/>
              <a:t>: </a:t>
            </a:r>
            <a:r>
              <a:rPr lang="en-US" dirty="0" err="1"/>
              <a:t>jika</a:t>
            </a:r>
            <a:r>
              <a:rPr lang="en-US" dirty="0"/>
              <a:t> A </a:t>
            </a:r>
            <a:r>
              <a:rPr lang="en-US" dirty="0" err="1"/>
              <a:t>subformula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B </a:t>
            </a:r>
            <a:r>
              <a:rPr lang="en-US" dirty="0" err="1"/>
              <a:t>dan</a:t>
            </a:r>
            <a:r>
              <a:rPr lang="en-US" dirty="0"/>
              <a:t> B </a:t>
            </a:r>
            <a:r>
              <a:rPr lang="en-US" dirty="0" err="1"/>
              <a:t>subformula</a:t>
            </a:r>
            <a:r>
              <a:rPr lang="en-US" dirty="0"/>
              <a:t> </a:t>
            </a:r>
            <a:r>
              <a:rPr lang="it-IT" dirty="0"/>
              <a:t>dari C, maka A subformula dari C.</a:t>
            </a:r>
          </a:p>
          <a:p>
            <a:pPr marL="0" indent="0">
              <a:buNone/>
            </a:pPr>
            <a:r>
              <a:rPr lang="en-US" dirty="0" err="1"/>
              <a:t>Contoh</a:t>
            </a:r>
            <a:r>
              <a:rPr lang="en-US" dirty="0"/>
              <a:t> :</a:t>
            </a:r>
          </a:p>
          <a:p>
            <a:r>
              <a:rPr lang="pt-BR" dirty="0"/>
              <a:t>Misalkan A adalah formula (p </a:t>
            </a:r>
            <a:r>
              <a:rPr lang="en-US" dirty="0">
                <a:solidFill>
                  <a:schemeClr val="tx1"/>
                </a:solidFill>
                <a:latin typeface="Verdana" pitchFamily="34" charset="0"/>
                <a:sym typeface="Symbol" pitchFamily="18" charset="2"/>
              </a:rPr>
              <a:t></a:t>
            </a:r>
            <a:r>
              <a:rPr lang="pt-BR" dirty="0"/>
              <a:t> q) </a:t>
            </a:r>
            <a:r>
              <a:rPr lang="pt-BR" dirty="0">
                <a:sym typeface="Wingdings" panose="05000000000000000000" pitchFamily="2" charset="2"/>
              </a:rPr>
              <a:t></a:t>
            </a:r>
            <a:r>
              <a:rPr lang="pt-BR" dirty="0"/>
              <a:t> (r </a:t>
            </a:r>
            <a:r>
              <a:rPr lang="en-US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</a:t>
            </a:r>
            <a:r>
              <a:rPr lang="pt-BR" dirty="0"/>
              <a:t> s), maka subformula dari A adalah:</a:t>
            </a:r>
          </a:p>
          <a:p>
            <a:pPr marL="0" indent="0">
              <a:buNone/>
            </a:pPr>
            <a:r>
              <a:rPr lang="pt-BR"/>
              <a:t>  (</a:t>
            </a:r>
            <a:r>
              <a:rPr lang="pt-BR" dirty="0"/>
              <a:t>1) (p </a:t>
            </a:r>
            <a:r>
              <a:rPr lang="en-US" dirty="0">
                <a:solidFill>
                  <a:schemeClr val="tx1"/>
                </a:solidFill>
                <a:latin typeface="Verdana" pitchFamily="34" charset="0"/>
                <a:sym typeface="Symbol" pitchFamily="18" charset="2"/>
              </a:rPr>
              <a:t></a:t>
            </a:r>
            <a:r>
              <a:rPr lang="pt-BR" dirty="0"/>
              <a:t> q) </a:t>
            </a:r>
            <a:r>
              <a:rPr lang="pt-BR" dirty="0">
                <a:sym typeface="Wingdings" panose="05000000000000000000" pitchFamily="2" charset="2"/>
              </a:rPr>
              <a:t> </a:t>
            </a:r>
            <a:r>
              <a:rPr lang="pt-BR" dirty="0"/>
              <a:t>(r _ s), (2) p </a:t>
            </a:r>
            <a:r>
              <a:rPr lang="en-US" dirty="0">
                <a:solidFill>
                  <a:schemeClr val="tx1"/>
                </a:solidFill>
                <a:latin typeface="Verdana" pitchFamily="34" charset="0"/>
                <a:sym typeface="Symbol" pitchFamily="18" charset="2"/>
              </a:rPr>
              <a:t></a:t>
            </a:r>
            <a:r>
              <a:rPr lang="pt-BR" dirty="0"/>
              <a:t> q, (3) r </a:t>
            </a:r>
            <a:r>
              <a:rPr lang="en-US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</a:t>
            </a:r>
            <a:r>
              <a:rPr lang="pt-BR" dirty="0"/>
              <a:t> s, (4) p, (5) q, (6) r, dan (7) 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688483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EB7CAD-1DCB-1004-F8E2-A444801E06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ADE758A-5A2B-2FEA-0134-3B14271E2D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1412" y="935145"/>
            <a:ext cx="8434472" cy="4987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32337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B6053D-FE17-A7B0-694F-FBDA344ACB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7BCF18E-5B20-5D72-9D3C-A29ACB55DFDF}"/>
              </a:ext>
            </a:extLst>
          </p:cNvPr>
          <p:cNvSpPr txBox="1"/>
          <p:nvPr/>
        </p:nvSpPr>
        <p:spPr>
          <a:xfrm>
            <a:off x="1371601" y="544364"/>
            <a:ext cx="8598309" cy="57692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None/>
            </a:pPr>
            <a:r>
              <a:rPr lang="en-US" sz="2800" b="1" dirty="0"/>
              <a:t>Pola </a:t>
            </a:r>
            <a:r>
              <a:rPr lang="en-US" sz="2800" b="1" dirty="0" err="1"/>
              <a:t>Penalaran</a:t>
            </a:r>
            <a:endParaRPr lang="en-US" sz="2800" b="1" dirty="0"/>
          </a:p>
          <a:p>
            <a:pPr>
              <a:lnSpc>
                <a:spcPct val="150000"/>
              </a:lnSpc>
              <a:buNone/>
            </a:pPr>
            <a:r>
              <a:rPr lang="en-US" sz="2000" b="1" dirty="0" err="1"/>
              <a:t>Penjelasan</a:t>
            </a:r>
            <a:r>
              <a:rPr lang="en-US" sz="2000" b="1" dirty="0"/>
              <a:t>:</a:t>
            </a:r>
            <a:endParaRPr lang="en-US" sz="2000" dirty="0"/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000" b="1" dirty="0" err="1"/>
              <a:t>Deduktif</a:t>
            </a:r>
            <a:r>
              <a:rPr lang="en-US" sz="2000" dirty="0"/>
              <a:t>: </a:t>
            </a:r>
            <a:r>
              <a:rPr lang="en-US" sz="2000" dirty="0" err="1"/>
              <a:t>dari</a:t>
            </a:r>
            <a:r>
              <a:rPr lang="en-US" sz="2000" dirty="0"/>
              <a:t> </a:t>
            </a:r>
            <a:r>
              <a:rPr lang="en-US" sz="2000" dirty="0" err="1"/>
              <a:t>umum</a:t>
            </a:r>
            <a:r>
              <a:rPr lang="en-US" sz="2000" dirty="0"/>
              <a:t> → </a:t>
            </a:r>
            <a:r>
              <a:rPr lang="en-US" sz="2000" dirty="0" err="1"/>
              <a:t>khusus</a:t>
            </a:r>
            <a:r>
              <a:rPr lang="en-US" sz="2000" dirty="0"/>
              <a:t>.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000" b="1" dirty="0" err="1"/>
              <a:t>Induktif</a:t>
            </a:r>
            <a:r>
              <a:rPr lang="en-US" sz="2000" dirty="0"/>
              <a:t>: </a:t>
            </a:r>
            <a:r>
              <a:rPr lang="en-US" sz="2000" dirty="0" err="1"/>
              <a:t>dari</a:t>
            </a:r>
            <a:r>
              <a:rPr lang="en-US" sz="2000" dirty="0"/>
              <a:t> </a:t>
            </a:r>
            <a:r>
              <a:rPr lang="en-US" sz="2000" dirty="0" err="1"/>
              <a:t>kasus</a:t>
            </a:r>
            <a:r>
              <a:rPr lang="en-US" sz="2000" dirty="0"/>
              <a:t> </a:t>
            </a:r>
            <a:r>
              <a:rPr lang="en-US" sz="2000" dirty="0" err="1"/>
              <a:t>khusus</a:t>
            </a:r>
            <a:r>
              <a:rPr lang="en-US" sz="2000" dirty="0"/>
              <a:t> → </a:t>
            </a:r>
            <a:r>
              <a:rPr lang="en-US" sz="2000" dirty="0" err="1"/>
              <a:t>generalisasi</a:t>
            </a:r>
            <a:r>
              <a:rPr lang="en-US" sz="2000" dirty="0"/>
              <a:t>.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000" b="1" dirty="0" err="1"/>
              <a:t>Abduktif</a:t>
            </a:r>
            <a:r>
              <a:rPr lang="en-US" sz="2000" dirty="0"/>
              <a:t>: </a:t>
            </a:r>
            <a:r>
              <a:rPr lang="en-US" sz="2000" dirty="0" err="1"/>
              <a:t>dari</a:t>
            </a:r>
            <a:r>
              <a:rPr lang="en-US" sz="2000" dirty="0"/>
              <a:t> </a:t>
            </a:r>
            <a:r>
              <a:rPr lang="en-US" sz="2000" dirty="0" err="1"/>
              <a:t>akibat</a:t>
            </a:r>
            <a:r>
              <a:rPr lang="en-US" sz="2000" dirty="0"/>
              <a:t> → </a:t>
            </a:r>
            <a:r>
              <a:rPr lang="en-US" sz="2000" dirty="0" err="1"/>
              <a:t>mencari</a:t>
            </a:r>
            <a:r>
              <a:rPr lang="en-US" sz="2000" dirty="0"/>
              <a:t> </a:t>
            </a:r>
            <a:r>
              <a:rPr lang="en-US" sz="2000" dirty="0" err="1"/>
              <a:t>penyebab</a:t>
            </a:r>
            <a:r>
              <a:rPr lang="en-US" sz="2000" dirty="0"/>
              <a:t>.</a:t>
            </a:r>
          </a:p>
          <a:p>
            <a:pPr>
              <a:lnSpc>
                <a:spcPct val="150000"/>
              </a:lnSpc>
              <a:buNone/>
            </a:pPr>
            <a:r>
              <a:rPr lang="en-US" sz="2000" b="1" dirty="0" err="1"/>
              <a:t>Contoh</a:t>
            </a:r>
            <a:r>
              <a:rPr lang="en-US" sz="2000" b="1" dirty="0"/>
              <a:t> Model:</a:t>
            </a:r>
            <a:endParaRPr lang="en-US" sz="2000" dirty="0"/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dirty="0" err="1"/>
              <a:t>Deduktif</a:t>
            </a:r>
            <a:r>
              <a:rPr lang="en-US" sz="2000" dirty="0"/>
              <a:t>:</a:t>
            </a:r>
            <a:br>
              <a:rPr lang="en-US" sz="2000" dirty="0"/>
            </a:br>
            <a:r>
              <a:rPr lang="en-US" sz="2000" dirty="0" err="1"/>
              <a:t>Semua</a:t>
            </a:r>
            <a:r>
              <a:rPr lang="en-US" sz="2000" dirty="0"/>
              <a:t> </a:t>
            </a:r>
            <a:r>
              <a:rPr lang="en-US" sz="2000" dirty="0" err="1"/>
              <a:t>mamalia</a:t>
            </a:r>
            <a:r>
              <a:rPr lang="en-US" sz="2000" dirty="0"/>
              <a:t> </a:t>
            </a:r>
            <a:r>
              <a:rPr lang="en-US" sz="2000" dirty="0" err="1"/>
              <a:t>menyusui</a:t>
            </a:r>
            <a:r>
              <a:rPr lang="en-US" sz="2000" dirty="0"/>
              <a:t> → </a:t>
            </a:r>
            <a:r>
              <a:rPr lang="en-US" sz="2000" dirty="0" err="1"/>
              <a:t>Kucing</a:t>
            </a:r>
            <a:r>
              <a:rPr lang="en-US" sz="2000" dirty="0"/>
              <a:t> </a:t>
            </a:r>
            <a:r>
              <a:rPr lang="en-US" sz="2000" dirty="0" err="1"/>
              <a:t>mamalia</a:t>
            </a:r>
            <a:r>
              <a:rPr lang="en-US" sz="2000" dirty="0"/>
              <a:t> → </a:t>
            </a:r>
            <a:r>
              <a:rPr lang="en-US" sz="2000" dirty="0" err="1"/>
              <a:t>Kucing</a:t>
            </a:r>
            <a:r>
              <a:rPr lang="en-US" sz="2000" dirty="0"/>
              <a:t> </a:t>
            </a:r>
            <a:r>
              <a:rPr lang="en-US" sz="2000" dirty="0" err="1"/>
              <a:t>menyusui</a:t>
            </a:r>
            <a:r>
              <a:rPr lang="en-US" sz="2000" dirty="0"/>
              <a:t> </a:t>
            </a:r>
            <a:r>
              <a:rPr lang="en-US" sz="2000" dirty="0" err="1"/>
              <a:t>anaknya</a:t>
            </a:r>
            <a:r>
              <a:rPr lang="en-US" sz="2000" dirty="0"/>
              <a:t>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dirty="0" err="1"/>
              <a:t>Induktif</a:t>
            </a:r>
            <a:r>
              <a:rPr lang="en-US" sz="2000" dirty="0"/>
              <a:t>:</a:t>
            </a:r>
            <a:br>
              <a:rPr lang="en-US" sz="2000" dirty="0"/>
            </a:br>
            <a:r>
              <a:rPr lang="en-US" sz="2000" dirty="0"/>
              <a:t>Angsa A, B, C </a:t>
            </a:r>
            <a:r>
              <a:rPr lang="en-US" sz="2000" dirty="0" err="1"/>
              <a:t>berwarna</a:t>
            </a:r>
            <a:r>
              <a:rPr lang="en-US" sz="2000" dirty="0"/>
              <a:t> </a:t>
            </a:r>
            <a:r>
              <a:rPr lang="en-US" sz="2000" dirty="0" err="1"/>
              <a:t>putih</a:t>
            </a:r>
            <a:r>
              <a:rPr lang="en-US" sz="2000" dirty="0"/>
              <a:t> → </a:t>
            </a:r>
            <a:r>
              <a:rPr lang="en-US" sz="2000" dirty="0" err="1"/>
              <a:t>Semua</a:t>
            </a:r>
            <a:r>
              <a:rPr lang="en-US" sz="2000" dirty="0"/>
              <a:t> </a:t>
            </a:r>
            <a:r>
              <a:rPr lang="en-US" sz="2000" dirty="0" err="1"/>
              <a:t>angsa</a:t>
            </a:r>
            <a:r>
              <a:rPr lang="en-US" sz="2000" dirty="0"/>
              <a:t> </a:t>
            </a:r>
            <a:r>
              <a:rPr lang="en-US" sz="2000" dirty="0" err="1"/>
              <a:t>berwarna</a:t>
            </a:r>
            <a:r>
              <a:rPr lang="en-US" sz="2000" dirty="0"/>
              <a:t> </a:t>
            </a:r>
            <a:r>
              <a:rPr lang="en-US" sz="2000" dirty="0" err="1"/>
              <a:t>putih</a:t>
            </a:r>
            <a:r>
              <a:rPr lang="en-US" sz="2000" dirty="0"/>
              <a:t>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dirty="0" err="1"/>
              <a:t>Abduktif</a:t>
            </a:r>
            <a:r>
              <a:rPr lang="en-US" sz="2000" dirty="0"/>
              <a:t>:</a:t>
            </a:r>
            <a:br>
              <a:rPr lang="en-US" sz="2000" dirty="0"/>
            </a:br>
            <a:r>
              <a:rPr lang="en-US" sz="2000" dirty="0"/>
              <a:t>Lantai </a:t>
            </a:r>
            <a:r>
              <a:rPr lang="en-US" sz="2000" dirty="0" err="1"/>
              <a:t>basah</a:t>
            </a:r>
            <a:r>
              <a:rPr lang="en-US" sz="2000" dirty="0"/>
              <a:t> → </a:t>
            </a:r>
            <a:r>
              <a:rPr lang="en-US" sz="2000" dirty="0" err="1"/>
              <a:t>kemungkinan</a:t>
            </a:r>
            <a:r>
              <a:rPr lang="en-US" sz="2000" dirty="0"/>
              <a:t> </a:t>
            </a:r>
            <a:r>
              <a:rPr lang="en-US" sz="2000" dirty="0" err="1"/>
              <a:t>hujan</a:t>
            </a:r>
            <a:r>
              <a:rPr lang="en-US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1156235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FE425B-4AEE-B6A6-99E2-B669461A14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96AF518-3C96-28A4-5AC8-3C10933ADB5B}"/>
              </a:ext>
            </a:extLst>
          </p:cNvPr>
          <p:cNvSpPr/>
          <p:nvPr/>
        </p:nvSpPr>
        <p:spPr>
          <a:xfrm>
            <a:off x="394635" y="2495697"/>
            <a:ext cx="1149256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Terima</a:t>
            </a:r>
            <a:r>
              <a:rPr lang="en-US" sz="5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5400" b="1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Kasih</a:t>
            </a:r>
            <a:endParaRPr lang="en-US" sz="5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C9EC54D-7B62-3B7A-DFFC-571E317C7669}"/>
              </a:ext>
            </a:extLst>
          </p:cNvPr>
          <p:cNvSpPr/>
          <p:nvPr/>
        </p:nvSpPr>
        <p:spPr>
          <a:xfrm>
            <a:off x="394636" y="3351650"/>
            <a:ext cx="11492563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Sampai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Jumpa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di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Sesi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Berikutnya</a:t>
            </a:r>
            <a:endParaRPr lang="en-US" sz="3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738951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</TotalTime>
  <Words>1923</Words>
  <Application>Microsoft Office PowerPoint</Application>
  <PresentationFormat>Widescreen</PresentationFormat>
  <Paragraphs>170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4" baseType="lpstr">
      <vt:lpstr>Arial</vt:lpstr>
      <vt:lpstr>Arial Narrow</vt:lpstr>
      <vt:lpstr>Calibri</vt:lpstr>
      <vt:lpstr>Calibri Light</vt:lpstr>
      <vt:lpstr>Cambria Math</vt:lpstr>
      <vt:lpstr>Courier New</vt:lpstr>
      <vt:lpstr>Symbol</vt:lpstr>
      <vt:lpstr>Times New Roman</vt:lpstr>
      <vt:lpstr>Verdana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Logika Proposisi</vt:lpstr>
      <vt:lpstr>Logika</vt:lpstr>
      <vt:lpstr>Proposisi</vt:lpstr>
      <vt:lpstr>Contoh </vt:lpstr>
      <vt:lpstr>Operator Logika</vt:lpstr>
      <vt:lpstr>Negasi</vt:lpstr>
      <vt:lpstr>Contoh Negasi</vt:lpstr>
      <vt:lpstr>Konjungsi</vt:lpstr>
      <vt:lpstr>Contoh </vt:lpstr>
      <vt:lpstr>Disjungsi</vt:lpstr>
      <vt:lpstr>Contoh </vt:lpstr>
      <vt:lpstr>Exclusif Or</vt:lpstr>
      <vt:lpstr>PowerPoint Presentation</vt:lpstr>
      <vt:lpstr>Implikasi</vt:lpstr>
      <vt:lpstr>PowerPoint Presentation</vt:lpstr>
      <vt:lpstr>PowerPoint Presentation</vt:lpstr>
      <vt:lpstr>Kontraposisi, konvers, dan invers</vt:lpstr>
      <vt:lpstr>Biimplikasi</vt:lpstr>
      <vt:lpstr>PowerPoint Presentation</vt:lpstr>
      <vt:lpstr>PowerPoint Presentation</vt:lpstr>
      <vt:lpstr>Presedens</vt:lpstr>
      <vt:lpstr>PowerPoint Presentation</vt:lpstr>
      <vt:lpstr>Formula Logika Proposisi</vt:lpstr>
      <vt:lpstr>Contoh </vt:lpstr>
      <vt:lpstr>Subformula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Logika Proposisi</dc:title>
  <dc:creator>Reviwer</dc:creator>
  <cp:lastModifiedBy>Nurjoko Nurjoko</cp:lastModifiedBy>
  <cp:revision>19</cp:revision>
  <dcterms:created xsi:type="dcterms:W3CDTF">2020-03-11T03:32:13Z</dcterms:created>
  <dcterms:modified xsi:type="dcterms:W3CDTF">2025-10-02T23:48:41Z</dcterms:modified>
</cp:coreProperties>
</file>