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vnd.openxmlformats-officedocument.oleObject" Extension="bin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jDiV0j/2CpyB9DfcFUQLQ6FW3q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3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3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3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3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hyperlink" Target="http://s.d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6" Type="http://schemas.openxmlformats.org/officeDocument/2006/relationships/oleObject" Target="../embeddings/oleObject1.bin"/><Relationship Id="rId7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5.png"/><Relationship Id="rId5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9212" y="511901"/>
            <a:ext cx="5861057" cy="139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02926" y="5737318"/>
            <a:ext cx="1101161" cy="71409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3277649" y="2273980"/>
            <a:ext cx="5636700" cy="27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3E80"/>
              </a:buClr>
              <a:buSzPts val="7200"/>
              <a:buFont typeface="Twentieth Century"/>
              <a:buNone/>
            </a:pPr>
            <a:r>
              <a:rPr b="1" i="0" lang="en-US" sz="7200" u="none" cap="none" strike="noStrike">
                <a:solidFill>
                  <a:srgbClr val="253E8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Proses Bisnis</a:t>
            </a:r>
            <a:r>
              <a:rPr b="1" i="0" lang="en-US" sz="6000" u="none" cap="none" strike="noStrike">
                <a:solidFill>
                  <a:srgbClr val="253E8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t/>
            </a:r>
            <a:endParaRPr b="1" i="0" sz="6000" u="none" cap="none" strike="noStrike">
              <a:solidFill>
                <a:srgbClr val="253E8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3E80"/>
              </a:buClr>
              <a:buSzPts val="6000"/>
              <a:buFont typeface="Twentieth Century"/>
              <a:buNone/>
            </a:pPr>
            <a:r>
              <a:rPr lang="en-US" sz="3068">
                <a:solidFill>
                  <a:srgbClr val="253E8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Dina Mariana Sari, </a:t>
            </a:r>
            <a:r>
              <a:rPr lang="en-US" sz="3068" u="sng">
                <a:solidFill>
                  <a:schemeClr val="hlink"/>
                </a:solidFill>
                <a:latin typeface="Twentieth Century"/>
                <a:ea typeface="Twentieth Century"/>
                <a:cs typeface="Twentieth Century"/>
                <a:sym typeface="Twentieth Century"/>
                <a:hlinkClick r:id="rId5"/>
              </a:rPr>
              <a:t>S.Ds</a:t>
            </a:r>
            <a:r>
              <a:rPr lang="en-US" sz="3068">
                <a:solidFill>
                  <a:srgbClr val="253E8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., M.P.W.K</a:t>
            </a:r>
            <a:endParaRPr sz="3068">
              <a:solidFill>
                <a:srgbClr val="253E8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3E80"/>
              </a:buClr>
              <a:buSzPts val="6000"/>
              <a:buFont typeface="Twentieth Century"/>
              <a:buNone/>
            </a:pPr>
            <a:r>
              <a:rPr lang="en-US" sz="3068">
                <a:solidFill>
                  <a:srgbClr val="253E8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081320682192</a:t>
            </a:r>
            <a:endParaRPr sz="3068">
              <a:solidFill>
                <a:srgbClr val="253E8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677022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2"/>
          <p:cNvGrpSpPr/>
          <p:nvPr/>
        </p:nvGrpSpPr>
        <p:grpSpPr>
          <a:xfrm>
            <a:off x="6677023" y="3505200"/>
            <a:ext cx="5514978" cy="3428999"/>
            <a:chOff x="0" y="0"/>
            <a:chExt cx="4008475" cy="1801340"/>
          </a:xfrm>
        </p:grpSpPr>
        <p:sp>
          <p:nvSpPr>
            <p:cNvPr id="98" name="Google Shape;98;p2"/>
            <p:cNvSpPr/>
            <p:nvPr/>
          </p:nvSpPr>
          <p:spPr>
            <a:xfrm>
              <a:off x="6824" y="893928"/>
              <a:ext cx="171450" cy="866256"/>
            </a:xfrm>
            <a:custGeom>
              <a:rect b="b" l="l" r="r" t="t"/>
              <a:pathLst>
                <a:path extrusionOk="0" h="883920" w="171450">
                  <a:moveTo>
                    <a:pt x="85519" y="414440"/>
                  </a:moveTo>
                  <a:lnTo>
                    <a:pt x="171450" y="0"/>
                  </a:lnTo>
                  <a:lnTo>
                    <a:pt x="171450" y="883920"/>
                  </a:lnTo>
                  <a:lnTo>
                    <a:pt x="0" y="883920"/>
                  </a:lnTo>
                  <a:lnTo>
                    <a:pt x="85519" y="414440"/>
                  </a:lnTo>
                  <a:close/>
                </a:path>
              </a:pathLst>
            </a:custGeom>
            <a:solidFill>
              <a:srgbClr val="9CC2E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70597" y="375313"/>
              <a:ext cx="231140" cy="1386840"/>
            </a:xfrm>
            <a:custGeom>
              <a:rect b="b" l="l" r="r" t="t"/>
              <a:pathLst>
                <a:path extrusionOk="0" h="1539494" w="232152">
                  <a:moveTo>
                    <a:pt x="9134" y="605558"/>
                  </a:moveTo>
                  <a:cubicBezTo>
                    <a:pt x="78019" y="381214"/>
                    <a:pt x="130375" y="152651"/>
                    <a:pt x="232152" y="0"/>
                  </a:cubicBezTo>
                  <a:cubicBezTo>
                    <a:pt x="230508" y="505618"/>
                    <a:pt x="230244" y="1033876"/>
                    <a:pt x="228600" y="1539494"/>
                  </a:cubicBezTo>
                  <a:lnTo>
                    <a:pt x="0" y="1539494"/>
                  </a:lnTo>
                  <a:cubicBezTo>
                    <a:pt x="3045" y="1228182"/>
                    <a:pt x="6089" y="916870"/>
                    <a:pt x="9134" y="605558"/>
                  </a:cubicBezTo>
                  <a:close/>
                </a:path>
              </a:pathLst>
            </a:custGeom>
            <a:solidFill>
              <a:srgbClr val="8DA9D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409433" y="0"/>
              <a:ext cx="1068151" cy="1767840"/>
            </a:xfrm>
            <a:custGeom>
              <a:rect b="b" l="l" r="r" t="t"/>
              <a:pathLst>
                <a:path extrusionOk="0" h="1921836" w="1049463">
                  <a:moveTo>
                    <a:pt x="80" y="374131"/>
                  </a:moveTo>
                  <a:cubicBezTo>
                    <a:pt x="194799" y="12324"/>
                    <a:pt x="432223" y="-311007"/>
                    <a:pt x="1048691" y="537471"/>
                  </a:cubicBezTo>
                  <a:cubicBezTo>
                    <a:pt x="1051675" y="1005095"/>
                    <a:pt x="1044846" y="1454212"/>
                    <a:pt x="1047830" y="1921836"/>
                  </a:cubicBezTo>
                  <a:lnTo>
                    <a:pt x="80" y="1921836"/>
                  </a:lnTo>
                  <a:cubicBezTo>
                    <a:pt x="359" y="1403150"/>
                    <a:pt x="-199" y="892817"/>
                    <a:pt x="80" y="374131"/>
                  </a:cubicBezTo>
                  <a:close/>
                </a:path>
              </a:pathLst>
            </a:custGeom>
            <a:solidFill>
              <a:srgbClr val="A8D08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467134" y="504967"/>
              <a:ext cx="2004201" cy="1263952"/>
            </a:xfrm>
            <a:custGeom>
              <a:rect b="b" l="l" r="r" t="t"/>
              <a:pathLst>
                <a:path extrusionOk="0" h="1516167" w="2129803">
                  <a:moveTo>
                    <a:pt x="6202" y="0"/>
                  </a:moveTo>
                  <a:cubicBezTo>
                    <a:pt x="283683" y="350999"/>
                    <a:pt x="872559" y="1074038"/>
                    <a:pt x="1021456" y="1078916"/>
                  </a:cubicBezTo>
                  <a:cubicBezTo>
                    <a:pt x="1721355" y="1395010"/>
                    <a:pt x="1505088" y="1285341"/>
                    <a:pt x="2129803" y="1516167"/>
                  </a:cubicBezTo>
                  <a:lnTo>
                    <a:pt x="0" y="1512881"/>
                  </a:lnTo>
                  <a:cubicBezTo>
                    <a:pt x="2117" y="1024778"/>
                    <a:pt x="4085" y="488103"/>
                    <a:pt x="6202" y="0"/>
                  </a:cubicBezTo>
                  <a:close/>
                </a:path>
              </a:pathLst>
            </a:custGeom>
            <a:solidFill>
              <a:srgbClr val="C4E0B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400">
                <a:solidFill>
                  <a:schemeClr val="lt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grpSp>
          <p:nvGrpSpPr>
            <p:cNvPr id="102" name="Google Shape;102;p2"/>
            <p:cNvGrpSpPr/>
            <p:nvPr/>
          </p:nvGrpSpPr>
          <p:grpSpPr>
            <a:xfrm>
              <a:off x="0" y="0"/>
              <a:ext cx="4008475" cy="1771920"/>
              <a:chOff x="-825" y="-12937"/>
              <a:chExt cx="4121600" cy="1841357"/>
            </a:xfrm>
          </p:grpSpPr>
          <p:sp>
            <p:nvSpPr>
              <p:cNvPr id="103" name="Google Shape;103;p2"/>
              <p:cNvSpPr/>
              <p:nvPr/>
            </p:nvSpPr>
            <p:spPr>
              <a:xfrm>
                <a:off x="12795" y="-12937"/>
                <a:ext cx="3569326" cy="1831632"/>
              </a:xfrm>
              <a:custGeom>
                <a:rect b="b" l="l" r="r" t="t"/>
                <a:pathLst>
                  <a:path extrusionOk="0" h="1734994" w="3471070">
                    <a:moveTo>
                      <a:pt x="0" y="1734946"/>
                    </a:moveTo>
                    <a:cubicBezTo>
                      <a:pt x="103909" y="861120"/>
                      <a:pt x="394528" y="79047"/>
                      <a:pt x="769391" y="3793"/>
                    </a:cubicBezTo>
                    <a:cubicBezTo>
                      <a:pt x="1144254" y="-71461"/>
                      <a:pt x="1798898" y="994890"/>
                      <a:pt x="2249178" y="1283423"/>
                    </a:cubicBezTo>
                    <a:cubicBezTo>
                      <a:pt x="2699458" y="1571956"/>
                      <a:pt x="3216509" y="1640917"/>
                      <a:pt x="3471070" y="1734994"/>
                    </a:cubicBezTo>
                  </a:path>
                </a:pathLst>
              </a:custGeom>
              <a:noFill/>
              <a:ln cap="flat" cmpd="sng" w="19050">
                <a:solidFill>
                  <a:srgbClr val="C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4400">
                  <a:solidFill>
                    <a:schemeClr val="lt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endParaRPr>
              </a:p>
            </p:txBody>
          </p:sp>
          <p:cxnSp>
            <p:nvCxnSpPr>
              <p:cNvPr id="104" name="Google Shape;104;p2"/>
              <p:cNvCxnSpPr/>
              <p:nvPr/>
            </p:nvCxnSpPr>
            <p:spPr>
              <a:xfrm>
                <a:off x="3761" y="4277"/>
                <a:ext cx="0" cy="1816545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cxnSp>
            <p:nvCxnSpPr>
              <p:cNvPr id="105" name="Google Shape;105;p2"/>
              <p:cNvCxnSpPr/>
              <p:nvPr/>
            </p:nvCxnSpPr>
            <p:spPr>
              <a:xfrm>
                <a:off x="-825" y="1816438"/>
                <a:ext cx="4121600" cy="11227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miter lim="8000"/>
                <a:headEnd len="sm" w="sm" type="none"/>
                <a:tailEnd len="med" w="med" type="triangle"/>
              </a:ln>
            </p:spPr>
          </p:cxnSp>
          <p:cxnSp>
            <p:nvCxnSpPr>
              <p:cNvPr id="106" name="Google Shape;106;p2"/>
              <p:cNvCxnSpPr/>
              <p:nvPr/>
            </p:nvCxnSpPr>
            <p:spPr>
              <a:xfrm>
                <a:off x="188732" y="0"/>
                <a:ext cx="0" cy="1816545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cxnSp>
            <p:nvCxnSpPr>
              <p:cNvPr id="107" name="Google Shape;107;p2"/>
              <p:cNvCxnSpPr/>
              <p:nvPr/>
            </p:nvCxnSpPr>
            <p:spPr>
              <a:xfrm>
                <a:off x="415636" y="-2222"/>
                <a:ext cx="0" cy="1816545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cxnSp>
            <p:nvCxnSpPr>
              <p:cNvPr id="108" name="Google Shape;108;p2"/>
              <p:cNvCxnSpPr/>
              <p:nvPr/>
            </p:nvCxnSpPr>
            <p:spPr>
              <a:xfrm>
                <a:off x="1508166" y="11875"/>
                <a:ext cx="0" cy="1816545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</p:grpSp>
        <p:sp>
          <p:nvSpPr>
            <p:cNvPr id="109" name="Google Shape;109;p2"/>
            <p:cNvSpPr txBox="1"/>
            <p:nvPr/>
          </p:nvSpPr>
          <p:spPr>
            <a:xfrm rot="-5400000">
              <a:off x="-194908" y="1357951"/>
              <a:ext cx="660082" cy="226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Pengenalan</a:t>
              </a:r>
              <a:endParaRPr sz="28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10" name="Google Shape;110;p2"/>
            <p:cNvSpPr txBox="1"/>
            <p:nvPr/>
          </p:nvSpPr>
          <p:spPr>
            <a:xfrm rot="-5400000">
              <a:off x="-44355" y="1279477"/>
              <a:ext cx="791845" cy="226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Perkembangan</a:t>
              </a:r>
              <a:endParaRPr sz="28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indent="0" lvl="0" marL="0" marR="0" rtl="0" algn="l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 </a:t>
              </a:r>
              <a:endParaRPr sz="28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11" name="Google Shape;111;p2"/>
            <p:cNvSpPr txBox="1"/>
            <p:nvPr/>
          </p:nvSpPr>
          <p:spPr>
            <a:xfrm rot="-5400000">
              <a:off x="1047465" y="1320421"/>
              <a:ext cx="707708" cy="226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Kedewasaan</a:t>
              </a:r>
              <a:endParaRPr sz="28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  <a:p>
              <a:pPr indent="0" lvl="0" marL="0" marR="0" rtl="0" algn="l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 </a:t>
              </a:r>
              <a:endParaRPr sz="28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  <p:sp>
          <p:nvSpPr>
            <p:cNvPr id="112" name="Google Shape;112;p2"/>
            <p:cNvSpPr txBox="1"/>
            <p:nvPr/>
          </p:nvSpPr>
          <p:spPr>
            <a:xfrm rot="-5400000">
              <a:off x="1801505" y="1330656"/>
              <a:ext cx="660082" cy="226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dk1"/>
                  </a:solidFill>
                  <a:latin typeface="Twentieth Century"/>
                  <a:ea typeface="Twentieth Century"/>
                  <a:cs typeface="Twentieth Century"/>
                  <a:sym typeface="Twentieth Century"/>
                </a:rPr>
                <a:t>Penurunan</a:t>
              </a:r>
              <a:endParaRPr sz="28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endParaRPr>
            </a:p>
          </p:txBody>
        </p:sp>
      </p:grpSp>
      <p:sp>
        <p:nvSpPr>
          <p:cNvPr id="113" name="Google Shape;113;p2"/>
          <p:cNvSpPr txBox="1"/>
          <p:nvPr/>
        </p:nvSpPr>
        <p:spPr>
          <a:xfrm>
            <a:off x="6686412" y="278974"/>
            <a:ext cx="532460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Eric Ries (2012) memberikan penjelasan bahwa Start-Up merupakan buatan manusia yang diciptakan </a:t>
            </a:r>
            <a:r>
              <a:rPr b="1" lang="en-US" sz="1800" u="sng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untuk menghasilkan sesuatu pada kondisi yang ekstrim dan cepat</a:t>
            </a:r>
            <a:r>
              <a:rPr lang="en-US" sz="1800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.</a:t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6706996" y="2117384"/>
            <a:ext cx="53040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Paul Graham (2012) </a:t>
            </a:r>
            <a:r>
              <a:rPr i="1" lang="en-US" sz="1800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Start-Up</a:t>
            </a:r>
            <a:r>
              <a:rPr lang="en-US" sz="1800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merupakan perusahaan yang didesign yang memiliki </a:t>
            </a:r>
            <a:r>
              <a:rPr b="1" lang="en-US" sz="1800" u="sng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pergerakan cepat</a:t>
            </a:r>
            <a:r>
              <a:rPr lang="en-US" sz="1800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. </a:t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10216163" y="5493012"/>
            <a:ext cx="196929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Curva Start Up</a:t>
            </a:r>
            <a:endParaRPr b="1"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0" y="-1"/>
            <a:ext cx="969293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3"/>
          <p:cNvSpPr/>
          <p:nvPr/>
        </p:nvSpPr>
        <p:spPr>
          <a:xfrm>
            <a:off x="3238500" y="1146018"/>
            <a:ext cx="8220075" cy="423862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38100">
            <a:solidFill>
              <a:srgbClr val="00206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22" name="Google Shape;122;p3"/>
          <p:cNvSpPr txBox="1"/>
          <p:nvPr/>
        </p:nvSpPr>
        <p:spPr>
          <a:xfrm>
            <a:off x="3457575" y="1285708"/>
            <a:ext cx="775335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Yevgeniy Brikman (2015), </a:t>
            </a:r>
            <a:r>
              <a:rPr i="1"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Start-Up Digital</a:t>
            </a: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merupakan sekumpulan individu yang membentuk organisasi sebagai </a:t>
            </a:r>
            <a:r>
              <a:rPr b="1" lang="en-US" sz="2400" u="sng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perusahaan rintisan</a:t>
            </a: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 yang  menghasilkan  produk dalam bidang teknologi. Dengan memanfaatkan teknologi internet di zaman yang serba digital, </a:t>
            </a:r>
            <a:r>
              <a:rPr i="1"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Start-Up</a:t>
            </a: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dituntut untuk siap memasuki </a:t>
            </a:r>
            <a:r>
              <a:rPr b="1" lang="en-US" sz="2400" u="sng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pasar bebas</a:t>
            </a: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dalam internet yang mampu menjangkau seluruh  konsumen  dalam  memperluas  pangsa  pasar  dengan  melakukan  ekspansi  </a:t>
            </a:r>
            <a:r>
              <a:rPr b="1" lang="en-US" sz="2400" u="sng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pasar secara besar-besaran</a:t>
            </a:r>
            <a:r>
              <a:rPr lang="en-US" sz="2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.</a:t>
            </a:r>
            <a:endParaRPr sz="24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8896350" y="304892"/>
            <a:ext cx="256222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Definisi Start Up Digital</a:t>
            </a:r>
            <a:endParaRPr b="1" sz="24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aphicFrame>
        <p:nvGraphicFramePr>
          <p:cNvPr id="124" name="Google Shape;124;p3"/>
          <p:cNvGraphicFramePr/>
          <p:nvPr/>
        </p:nvGraphicFramePr>
        <p:xfrm>
          <a:off x="282161" y="166178"/>
          <a:ext cx="2610679" cy="2384258"/>
        </p:xfrm>
        <a:graphic>
          <a:graphicData uri="http://schemas.openxmlformats.org/presentationml/2006/ole">
            <mc:AlternateContent>
              <mc:Choice Requires="v">
                <p:oleObj r:id="rId5" imgH="2384258" imgW="2610679" progId="CorelDraw.Graphic.21" spid="_x0000_s1">
                  <p:embed/>
                </p:oleObj>
              </mc:Choice>
              <mc:Fallback>
                <p:oleObj r:id="rId6" imgH="2384258" imgW="2610679" progId="CorelDraw.Graphic.21">
                  <p:embed/>
                  <p:pic>
                    <p:nvPicPr>
                      <p:cNvPr id="124" name="Google Shape;124;p3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282161" y="166178"/>
                        <a:ext cx="2610679" cy="23842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" name="Google Shape;125;p3"/>
          <p:cNvSpPr txBox="1"/>
          <p:nvPr/>
        </p:nvSpPr>
        <p:spPr>
          <a:xfrm>
            <a:off x="218661" y="798148"/>
            <a:ext cx="2610679" cy="672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7500"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DBE5"/>
              </a:buClr>
              <a:buSzPct val="100000"/>
              <a:buFont typeface="Twentieth Century"/>
              <a:buNone/>
            </a:pPr>
            <a:r>
              <a:rPr b="1" lang="en-US" sz="4400">
                <a:solidFill>
                  <a:srgbClr val="D4DBE5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What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" y="-1"/>
            <a:ext cx="1798320" cy="240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4650" y="740750"/>
            <a:ext cx="8183076" cy="4938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4"/>
          <p:cNvSpPr txBox="1"/>
          <p:nvPr/>
        </p:nvSpPr>
        <p:spPr>
          <a:xfrm>
            <a:off x="2048975" y="5679275"/>
            <a:ext cx="9108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2C2F34"/>
                </a:solidFill>
              </a:rPr>
              <a:t>Kota dengan Ekosistem Startup Terbaik di Indonesia</a:t>
            </a:r>
            <a:endParaRPr b="1" sz="2700">
              <a:solidFill>
                <a:srgbClr val="2C2F34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and white logo&#10;&#10;Description automatically generated" id="137" name="Google Shape;13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" y="-1"/>
            <a:ext cx="1798320" cy="240069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"/>
          <p:cNvSpPr txBox="1"/>
          <p:nvPr/>
        </p:nvSpPr>
        <p:spPr>
          <a:xfrm>
            <a:off x="4318000" y="363631"/>
            <a:ext cx="702498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253E8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Design Thinking and Innovation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.png" id="139" name="Google Shape;13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35730" y="1212783"/>
            <a:ext cx="9633819" cy="54190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sign thinking - Free user icons" id="140" name="Google Shape;14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6348" y="4376791"/>
            <a:ext cx="1819382" cy="1819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6.png" id="145" name="Google Shape;14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7.png" id="150" name="Google Shape;15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8.png" id="155" name="Google Shape;15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9.png" id="160" name="Google Shape;16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.png" id="165" name="Google Shape;16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" y="-1"/>
            <a:ext cx="1798320" cy="240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00158" y="1336556"/>
            <a:ext cx="7649653" cy="480383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1"/>
          <p:cNvSpPr txBox="1"/>
          <p:nvPr/>
        </p:nvSpPr>
        <p:spPr>
          <a:xfrm>
            <a:off x="3500158" y="6220765"/>
            <a:ext cx="778219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Single vs cross-functional vs common across the enterprise vs inter-organizational</a:t>
            </a:r>
            <a:endParaRPr/>
          </a:p>
        </p:txBody>
      </p:sp>
      <p:sp>
        <p:nvSpPr>
          <p:cNvPr id="173" name="Google Shape;173;p11"/>
          <p:cNvSpPr txBox="1"/>
          <p:nvPr/>
        </p:nvSpPr>
        <p:spPr>
          <a:xfrm>
            <a:off x="5816599" y="363631"/>
            <a:ext cx="552638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253E8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Bagaimana Proses Bisnis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211,500+ Business 3d Icons Illustrations, Royalty-Free Vector Graphics &amp;  Clip Art - iStock" id="174" name="Google Shape;17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7030" y="3954848"/>
            <a:ext cx="2635249" cy="263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" y="-1"/>
            <a:ext cx="1798320" cy="240069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2"/>
          <p:cNvSpPr txBox="1"/>
          <p:nvPr/>
        </p:nvSpPr>
        <p:spPr>
          <a:xfrm>
            <a:off x="4533900" y="363631"/>
            <a:ext cx="680908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253E8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Kesalahan dalam Proses Bisnis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6925" y="2490091"/>
            <a:ext cx="11818149" cy="339988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2"/>
          <p:cNvSpPr/>
          <p:nvPr/>
        </p:nvSpPr>
        <p:spPr>
          <a:xfrm>
            <a:off x="3490843" y="6462810"/>
            <a:ext cx="85142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http://www.bptrends.com/publicationfiles/03-05-2013-ART-MaximizingValueProcessModeling-Purav%20Shah.pdf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" y="-1"/>
            <a:ext cx="1798320" cy="240069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3"/>
          <p:cNvSpPr txBox="1"/>
          <p:nvPr/>
        </p:nvSpPr>
        <p:spPr>
          <a:xfrm>
            <a:off x="3187700" y="363631"/>
            <a:ext cx="815528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253E8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4 komponen utama dari Proses Bisnis</a:t>
            </a:r>
            <a:endParaRPr b="1" sz="4000">
              <a:solidFill>
                <a:srgbClr val="253E8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89" name="Google Shape;189;p13"/>
          <p:cNvSpPr txBox="1"/>
          <p:nvPr/>
        </p:nvSpPr>
        <p:spPr>
          <a:xfrm>
            <a:off x="1290320" y="2400694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28600" lvl="0" marL="2286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34083"/>
              </a:buClr>
              <a:buSzPct val="100000"/>
              <a:buFont typeface="Arial"/>
              <a:buChar char="•"/>
            </a:pPr>
            <a:r>
              <a:rPr b="1" lang="en-US" sz="2800">
                <a:solidFill>
                  <a:srgbClr val="23408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Pemodelan</a:t>
            </a:r>
            <a:endParaRPr/>
          </a:p>
          <a:p>
            <a:pPr indent="0" lvl="1" marL="457200" marR="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Pengguna dapat mendefinisikan dan mendesain struktur dari setiap proses bisnis secara grafis. Manajer Proses dapat mendesain sebuah proses beserta seluruh elemen, aturan, sub-proses, parallel proses, penanganan exception, penangan error, dan workflow dengan mudah tanpa perlu memiliki kemampuan programming khusus dan tanpa membutuhkan bantuan dari staf IT.</a:t>
            </a:r>
            <a:endParaRPr/>
          </a:p>
          <a:p>
            <a:pPr indent="-2286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4083"/>
              </a:buClr>
              <a:buSzPct val="100000"/>
              <a:buFont typeface="Arial"/>
              <a:buChar char="•"/>
            </a:pPr>
            <a:r>
              <a:rPr b="1" lang="en-US" sz="2800">
                <a:solidFill>
                  <a:srgbClr val="23408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Pengintegrasian</a:t>
            </a:r>
            <a:endParaRPr/>
          </a:p>
          <a:p>
            <a:pPr indent="0" lvl="1" marL="457200" marR="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Pada level aplikasi, hal ini bisa diartikan sebagai penggunaan </a:t>
            </a:r>
            <a:r>
              <a:rPr b="0" i="1" lang="en-US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Application Programming Interface</a:t>
            </a:r>
            <a:r>
              <a:rPr b="0" i="0" lang="en-US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(API) dan messaging. Bagi pengguna, hal ini berarti tersedianya sebuah workspace pada komputernya ataupun perangkat wireless-nya untuk mengerjakan tugas sesuai dengan perannya pada suatu proses</a:t>
            </a:r>
            <a:br>
              <a:rPr b="0" i="0" lang="en-US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bisnis.</a:t>
            </a:r>
            <a:endParaRPr/>
          </a:p>
          <a:p>
            <a:pPr indent="-2286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4083"/>
              </a:buClr>
              <a:buSzPct val="100000"/>
              <a:buFont typeface="Arial"/>
              <a:buChar char="•"/>
            </a:pPr>
            <a:r>
              <a:rPr b="1" lang="en-US" sz="2800">
                <a:solidFill>
                  <a:srgbClr val="23408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Pengawasan</a:t>
            </a:r>
            <a:endParaRPr/>
          </a:p>
          <a:p>
            <a:pPr indent="0" lvl="1" marL="457200" marR="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Pengguna dapat mengawasi dan mengontrol performansi dari proses bisnis yang sedang berjalan dan performansi dari setiap personil yang terlibat dalam proses bisnis tersebut. </a:t>
            </a:r>
            <a:endParaRPr/>
          </a:p>
          <a:p>
            <a:pPr indent="-228600" lvl="0" marL="22860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34083"/>
              </a:buClr>
              <a:buSzPct val="100000"/>
              <a:buFont typeface="Arial"/>
              <a:buChar char="•"/>
            </a:pPr>
            <a:r>
              <a:rPr b="1" lang="en-US" sz="2800">
                <a:solidFill>
                  <a:srgbClr val="234083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Optimalisasi</a:t>
            </a:r>
            <a:endParaRPr/>
          </a:p>
          <a:p>
            <a:pPr indent="0" lvl="1" marL="457200" marR="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Pengguna dapat menganalisa dan memonitor suatu proses bisnis, melihat ketidakefisienan, dan juga memungkinkan pengguna untuk mengambil tindakan dengan cepat dan merubah proses tersebut untuk</a:t>
            </a:r>
            <a:br>
              <a:rPr b="0" i="0" lang="en-US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</a:br>
            <a:r>
              <a:rPr b="0" i="0" lang="en-US" sz="2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meningkatkan efisiensinya.</a:t>
            </a:r>
            <a:endParaRPr/>
          </a:p>
        </p:txBody>
      </p:sp>
      <p:pic>
        <p:nvPicPr>
          <p:cNvPr descr="145 3D Component Illustrations - Free in PNG, BLEND, GLTF - IconScout" id="190" name="Google Shape;19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68058" y="945223"/>
            <a:ext cx="1748522" cy="17485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" y="-1"/>
            <a:ext cx="1798320" cy="240069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4"/>
          <p:cNvSpPr txBox="1"/>
          <p:nvPr/>
        </p:nvSpPr>
        <p:spPr>
          <a:xfrm>
            <a:off x="5553777" y="363631"/>
            <a:ext cx="57892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253E8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Business Process Lifecycle</a:t>
            </a:r>
            <a:endParaRPr sz="4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97" name="Google Shape;197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53777" y="1200346"/>
            <a:ext cx="6518094" cy="5560333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4"/>
          <p:cNvSpPr/>
          <p:nvPr/>
        </p:nvSpPr>
        <p:spPr>
          <a:xfrm>
            <a:off x="386080" y="2805324"/>
            <a:ext cx="5367020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i="1"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Process </a:t>
            </a:r>
            <a:r>
              <a:rPr b="1" i="1" lang="en-US" sz="1400">
                <a:solidFill>
                  <a:srgbClr val="C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Identification, </a:t>
            </a:r>
            <a:r>
              <a:rPr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menganalisis struktur organisasi dan proses-proses yang terlibat di dalamnya.</a:t>
            </a:r>
            <a:endParaRPr b="1" i="1" sz="14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Process</a:t>
            </a:r>
            <a:r>
              <a:rPr b="1" i="1" lang="en-US" sz="1400">
                <a:solidFill>
                  <a:srgbClr val="C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Discovery (as-is)</a:t>
            </a:r>
            <a:r>
              <a:rPr b="1" i="1"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, </a:t>
            </a:r>
            <a:r>
              <a:rPr i="1"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capture the main component of a process (how the things have to be done) and document the process with manuals, policies, procedures.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i="1"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Process</a:t>
            </a:r>
            <a:r>
              <a:rPr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r>
              <a:rPr b="1" i="1" lang="en-US" sz="1400">
                <a:solidFill>
                  <a:srgbClr val="C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analysis</a:t>
            </a:r>
            <a:r>
              <a:rPr i="1"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, </a:t>
            </a:r>
            <a:r>
              <a:rPr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menganalisis proses yang ada sekarang, kekurangannya apa dan apa perlu dilakukan perubahan, dimana perubahannya, dan seterusnya</a:t>
            </a:r>
            <a:endParaRPr sz="14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i="1"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Process</a:t>
            </a:r>
            <a:r>
              <a:rPr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r>
              <a:rPr b="1" i="1" lang="en-US" sz="1400">
                <a:solidFill>
                  <a:srgbClr val="C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(re) design (to-be)</a:t>
            </a:r>
            <a:r>
              <a:rPr b="1" i="1"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,</a:t>
            </a:r>
            <a:r>
              <a:rPr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berdasarkan hasil analisis, maka dilakukan perancangan atau perancangan ulang proses yang terlibat</a:t>
            </a:r>
            <a:endParaRPr sz="14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i="1"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Process</a:t>
            </a:r>
            <a:r>
              <a:rPr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r>
              <a:rPr b="1" i="1" lang="en-US" sz="1400">
                <a:solidFill>
                  <a:srgbClr val="C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Implementation</a:t>
            </a:r>
            <a:r>
              <a:rPr b="1" i="1"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,</a:t>
            </a:r>
            <a:r>
              <a:rPr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proses-proses dijalankan dalam organisasi disertai dengan pendokumentasian proses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i="1"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Process</a:t>
            </a:r>
            <a:r>
              <a:rPr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r>
              <a:rPr b="1" i="1" lang="en-US" sz="1400">
                <a:solidFill>
                  <a:srgbClr val="C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Monitoring</a:t>
            </a:r>
            <a:r>
              <a:rPr lang="en-US" sz="14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, Proses yang diterapkan dimonitor dan dievaluasi apakah tetap sesuai dengan kebijakan atau prosedur yang  berlaku dalam organisasi atau tidak</a:t>
            </a:r>
            <a:endParaRPr sz="14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descr="Life Cycle PNG, Vector, PSD, and Clipart With Transparent Background for  Free Download | Pngtree" id="199" name="Google Shape;19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69590" y="363631"/>
            <a:ext cx="2400695" cy="2400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080" y="-1"/>
            <a:ext cx="1798320" cy="240069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5"/>
          <p:cNvSpPr txBox="1"/>
          <p:nvPr/>
        </p:nvSpPr>
        <p:spPr>
          <a:xfrm>
            <a:off x="5553777" y="363631"/>
            <a:ext cx="57892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rgbClr val="253E8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Guidelines of Modelling</a:t>
            </a:r>
            <a:endParaRPr sz="40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06" name="Google Shape;206;p15"/>
          <p:cNvSpPr/>
          <p:nvPr/>
        </p:nvSpPr>
        <p:spPr>
          <a:xfrm>
            <a:off x="2603500" y="1913784"/>
            <a:ext cx="924306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en-US" sz="2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Correctness</a:t>
            </a:r>
            <a:endParaRPr/>
          </a:p>
          <a:p>
            <a:pPr indent="0" lvl="2" marL="5207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Sesuai dengan benda/hal yang dimodelkan, menggambarkan atribut benda/hal aslinya dengan tepat</a:t>
            </a:r>
            <a:endParaRPr b="0" i="0" sz="2000" u="none" cap="none" strike="noStrik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514350" lvl="0" marL="5143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en-US" sz="2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Relevance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Sangat sesuai dengan hal-hal yang terkait benda/hal yang dimodelkan</a:t>
            </a:r>
            <a:endParaRPr b="0" i="0" sz="2000" u="none" cap="none" strike="noStrik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514350" lvl="0" marL="5143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en-US" sz="2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Economic Efficiency</a:t>
            </a:r>
            <a:endParaRPr/>
          </a:p>
          <a:p>
            <a:pPr indent="0" lvl="1" marL="5207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Hanya focus pada benda/hal yang dimodelkan, tidak dipusingkan dengan atribut-atribut tambahan yang bukan merupakan inti dari yang dimodelkan</a:t>
            </a:r>
            <a:endParaRPr b="0" i="0" sz="2000" u="none" cap="none" strike="noStrik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514350" lvl="0" marL="5143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en-US" sz="2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Clarity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Model dapat dengan mudah dipahami oleh stakeholder yang terlibat</a:t>
            </a:r>
            <a:endParaRPr b="0" i="0" sz="2000" u="none" cap="none" strike="noStrik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514350" lvl="0" marL="5143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en-US" sz="2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Comparability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Gunakan mapping yang sesuai untuk aspek yang sama</a:t>
            </a:r>
            <a:endParaRPr b="0" i="0" sz="2000" u="none" cap="none" strike="noStrik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514350" lvl="0" marL="514350" marR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b="1" lang="en-US" sz="20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Systematic Design </a:t>
            </a:r>
            <a:endParaRPr/>
          </a:p>
          <a:p>
            <a:pPr indent="0" lvl="1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Memodelkan secara sistematis/terurut dan sesuai konsep</a:t>
            </a:r>
            <a:endParaRPr b="0" i="0" sz="2000" u="none" cap="none" strike="noStrike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descr="Travel Guide Book 3D Illustration download in PNG, OBJ or Blend format" id="207" name="Google Shape;20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672" y="4601145"/>
            <a:ext cx="1947024" cy="194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2019-08-14T02:19:15Z</dcterms:created>
  <dc:creator>ASUS</dc:creator>
</cp:coreProperties>
</file>