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2" r:id="rId2"/>
    <p:sldId id="296" r:id="rId3"/>
    <p:sldId id="297" r:id="rId4"/>
    <p:sldId id="298" r:id="rId5"/>
    <p:sldId id="310" r:id="rId6"/>
    <p:sldId id="326" r:id="rId7"/>
    <p:sldId id="324" r:id="rId8"/>
    <p:sldId id="325" r:id="rId9"/>
    <p:sldId id="272" r:id="rId10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0"/>
    <p:restoredTop sz="94651"/>
  </p:normalViewPr>
  <p:slideViewPr>
    <p:cSldViewPr>
      <p:cViewPr varScale="1">
        <p:scale>
          <a:sx n="68" d="100"/>
          <a:sy n="68" d="100"/>
        </p:scale>
        <p:origin x="1446" y="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8BF407-2250-4352-B096-CF931DCFC8E2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8BF407-2250-4352-B096-CF931DCFC8E2}" type="datetimeFigureOut">
              <a:rPr lang="en-US" smtClean="0"/>
              <a:pPr/>
              <a:t>3/28/2022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8F54FCB-4F14-422F-9516-B56F8EF97246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8200" y="914400"/>
            <a:ext cx="5638800" cy="3679825"/>
          </a:xfrm>
        </p:spPr>
        <p:txBody>
          <a:bodyPr>
            <a:noAutofit/>
          </a:bodyPr>
          <a:lstStyle/>
          <a:p>
            <a:pPr algn="l"/>
            <a:r>
              <a:rPr lang="en-US" sz="3200" dirty="0">
                <a:solidFill>
                  <a:srgbClr val="FF0000"/>
                </a:solidFill>
                <a:cs typeface="Calibri"/>
              </a:rPr>
              <a:t>MK</a:t>
            </a:r>
            <a:r>
              <a:rPr lang="en-US" sz="3200" dirty="0">
                <a:solidFill>
                  <a:srgbClr val="FF0000"/>
                </a:solidFill>
                <a:latin typeface="Calibri"/>
                <a:cs typeface="Calibri"/>
              </a:rPr>
              <a:t>. </a:t>
            </a:r>
            <a:r>
              <a:rPr lang="en-US" sz="3200" dirty="0" err="1">
                <a:solidFill>
                  <a:srgbClr val="FF0000"/>
                </a:solidFill>
                <a:latin typeface="Calibri"/>
                <a:cs typeface="Calibri"/>
              </a:rPr>
              <a:t>Komputer</a:t>
            </a:r>
            <a:r>
              <a:rPr lang="en-US" sz="3200" dirty="0">
                <a:solidFill>
                  <a:srgbClr val="FF0000"/>
                </a:solidFill>
                <a:latin typeface="Calibri"/>
                <a:cs typeface="Calibri"/>
              </a:rPr>
              <a:t> </a:t>
            </a:r>
            <a:r>
              <a:rPr lang="en-US" sz="3200" dirty="0" err="1">
                <a:solidFill>
                  <a:srgbClr val="FF0000"/>
                </a:solidFill>
                <a:latin typeface="Calibri"/>
                <a:cs typeface="Calibri"/>
              </a:rPr>
              <a:t>Grafis</a:t>
            </a:r>
            <a:r>
              <a:rPr lang="en-US" sz="3200" dirty="0">
                <a:solidFill>
                  <a:srgbClr val="FF0000"/>
                </a:solidFill>
                <a:latin typeface="Calibri"/>
                <a:cs typeface="Calibri"/>
              </a:rPr>
              <a:t> 1</a:t>
            </a:r>
          </a:p>
        </p:txBody>
      </p:sp>
      <p:sp>
        <p:nvSpPr>
          <p:cNvPr id="6" name="Title 1"/>
          <p:cNvSpPr txBox="1">
            <a:spLocks/>
          </p:cNvSpPr>
          <p:nvPr/>
        </p:nvSpPr>
        <p:spPr>
          <a:xfrm>
            <a:off x="838200" y="1524000"/>
            <a:ext cx="5638800" cy="3679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8000" b="1" i="0" u="none" strike="noStrike" kern="1200" cap="none" spc="-15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Calibri"/>
              </a:rPr>
              <a:t>Introduksi</a:t>
            </a:r>
            <a:endParaRPr kumimoji="0" lang="en-US" sz="8000" b="1" i="0" u="none" strike="noStrike" kern="1200" cap="none" spc="-150" normalizeH="0" baseline="0" noProof="0" dirty="0">
              <a:ln>
                <a:noFill/>
              </a:ln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838200" y="4114800"/>
            <a:ext cx="6934200" cy="2667000"/>
          </a:xfrm>
        </p:spPr>
        <p:txBody>
          <a:bodyPr/>
          <a:lstStyle/>
          <a:p>
            <a:pPr algn="l" eaLnBrk="1" hangingPunct="1"/>
            <a:endParaRPr lang="en-US" sz="2800" dirty="0">
              <a:solidFill>
                <a:srgbClr val="FF0000"/>
              </a:solidFill>
            </a:endParaRPr>
          </a:p>
          <a:p>
            <a:pPr algn="l" eaLnBrk="1" hangingPunct="1"/>
            <a:r>
              <a:rPr lang="en-US" sz="2800" dirty="0" err="1">
                <a:solidFill>
                  <a:srgbClr val="FF0000"/>
                </a:solidFill>
              </a:rPr>
              <a:t>Dosen</a:t>
            </a:r>
            <a:r>
              <a:rPr lang="en-US" sz="2800" dirty="0">
                <a:solidFill>
                  <a:srgbClr val="FF0000"/>
                </a:solidFill>
              </a:rPr>
              <a:t> : Dika Tondo </a:t>
            </a:r>
            <a:r>
              <a:rPr lang="en-US" sz="2800" dirty="0" err="1">
                <a:solidFill>
                  <a:srgbClr val="FF0000"/>
                </a:solidFill>
              </a:rPr>
              <a:t>Widakdo</a:t>
            </a:r>
            <a:r>
              <a:rPr lang="en-US" sz="2800" dirty="0">
                <a:solidFill>
                  <a:srgbClr val="FF0000"/>
                </a:solidFill>
              </a:rPr>
              <a:t>, </a:t>
            </a:r>
            <a:r>
              <a:rPr lang="en-US" sz="2800" dirty="0" err="1">
                <a:solidFill>
                  <a:srgbClr val="FF0000"/>
                </a:solidFill>
              </a:rPr>
              <a:t>S.Kom</a:t>
            </a:r>
            <a:r>
              <a:rPr lang="en-US" sz="2800" dirty="0">
                <a:solidFill>
                  <a:srgbClr val="FF0000"/>
                </a:solidFill>
              </a:rPr>
              <a:t>., M.T.I</a:t>
            </a:r>
            <a:endParaRPr lang="en-US" dirty="0">
              <a:solidFill>
                <a:srgbClr val="FF0000"/>
              </a:solidFill>
            </a:endParaRPr>
          </a:p>
          <a:p>
            <a:pPr algn="l" eaLnBrk="1" hangingPunct="1"/>
            <a:endParaRPr lang="id-ID" sz="1400" dirty="0">
              <a:solidFill>
                <a:schemeClr val="tx1"/>
              </a:solidFill>
            </a:endParaRPr>
          </a:p>
          <a:p>
            <a:pPr algn="l" eaLnBrk="1" hangingPunct="1"/>
            <a:r>
              <a:rPr lang="en-US" sz="1400" dirty="0">
                <a:solidFill>
                  <a:schemeClr val="tx1"/>
                </a:solidFill>
              </a:rPr>
              <a:t>Desain </a:t>
            </a:r>
            <a:r>
              <a:rPr lang="en-US" sz="1400" dirty="0" err="1">
                <a:solidFill>
                  <a:schemeClr val="tx1"/>
                </a:solidFill>
              </a:rPr>
              <a:t>Komunikasi</a:t>
            </a:r>
            <a:r>
              <a:rPr lang="en-US" sz="1400" dirty="0">
                <a:solidFill>
                  <a:schemeClr val="tx1"/>
                </a:solidFill>
              </a:rPr>
              <a:t> Visual – </a:t>
            </a:r>
            <a:r>
              <a:rPr lang="en-US" sz="1400" dirty="0" err="1">
                <a:solidFill>
                  <a:schemeClr val="tx1"/>
                </a:solidFill>
              </a:rPr>
              <a:t>Darmajaya</a:t>
            </a:r>
            <a:endParaRPr lang="en-US" sz="1400" dirty="0">
              <a:solidFill>
                <a:schemeClr val="tx1"/>
              </a:solidFill>
            </a:endParaRPr>
          </a:p>
          <a:p>
            <a:pPr algn="l" eaLnBrk="1" hangingPunct="1"/>
            <a:endParaRPr lang="id-ID" sz="1400" dirty="0">
              <a:solidFill>
                <a:schemeClr val="tx1"/>
              </a:solidFill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38200" y="2057400"/>
            <a:ext cx="7391400" cy="3679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-150" normalizeH="0" baseline="0" noProof="0" dirty="0" err="1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Calibri"/>
              </a:rPr>
              <a:t>Aturan</a:t>
            </a:r>
            <a:r>
              <a:rPr kumimoji="0" lang="en-US" sz="4400" b="1" i="0" u="none" strike="noStrike" kern="1200" cap="none" spc="-150" normalizeH="0" baseline="0" noProof="0" dirty="0">
                <a:ln>
                  <a:noFill/>
                </a:ln>
                <a:effectLst/>
                <a:uLnTx/>
                <a:uFillTx/>
                <a:latin typeface="Calibri"/>
                <a:ea typeface="+mj-ea"/>
                <a:cs typeface="Calibri"/>
              </a:rPr>
              <a:t> </a:t>
            </a:r>
            <a:r>
              <a:rPr kumimoji="0" lang="en-US" sz="4400" b="1" i="0" u="none" strike="noStrike" kern="1200" cap="none" spc="-15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Perkuliahan</a:t>
            </a:r>
            <a:br>
              <a:rPr kumimoji="0" lang="en-US" sz="8000" b="1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</a:br>
            <a:endParaRPr kumimoji="0" lang="en-US" sz="8000" b="1" i="0" u="none" strike="noStrike" kern="1200" cap="none" spc="-150" normalizeH="0" baseline="0" noProof="0" dirty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609600" y="1295400"/>
            <a:ext cx="7467600" cy="4525963"/>
          </a:xfrm>
        </p:spPr>
        <p:txBody>
          <a:bodyPr/>
          <a:lstStyle/>
          <a:p>
            <a:pPr eaLnBrk="1" hangingPunct="1"/>
            <a:r>
              <a:rPr lang="en-US" b="1" dirty="0" err="1">
                <a:solidFill>
                  <a:srgbClr val="FF0000"/>
                </a:solidFill>
              </a:rPr>
              <a:t>Aturan</a:t>
            </a:r>
            <a:r>
              <a:rPr lang="en-US" b="1" dirty="0">
                <a:solidFill>
                  <a:srgbClr val="FF0000"/>
                </a:solidFill>
              </a:rPr>
              <a:t> </a:t>
            </a:r>
            <a:r>
              <a:rPr lang="en-US" b="1" dirty="0" err="1">
                <a:solidFill>
                  <a:srgbClr val="FF0000"/>
                </a:solidFill>
              </a:rPr>
              <a:t>Kelas</a:t>
            </a:r>
            <a:endParaRPr lang="en-US" b="1" dirty="0">
              <a:solidFill>
                <a:srgbClr val="FF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US" sz="1600" dirty="0"/>
              <a:t>	</a:t>
            </a:r>
            <a:r>
              <a:rPr lang="en-US" sz="1700" dirty="0"/>
              <a:t>Mahasiswa wajib hadir di kelas dengan maksimal </a:t>
            </a:r>
            <a:r>
              <a:rPr lang="en-US" sz="1700" dirty="0" err="1"/>
              <a:t>keterlambatan</a:t>
            </a:r>
            <a:r>
              <a:rPr lang="en-US" sz="1700" dirty="0"/>
              <a:t> 30 menit dari jadwal perkuliahan, mencatat </a:t>
            </a:r>
            <a:r>
              <a:rPr lang="id-ID" sz="1700" dirty="0"/>
              <a:t>&amp; menaati </a:t>
            </a:r>
            <a:r>
              <a:rPr lang="en-US" sz="1700" dirty="0"/>
              <a:t>brief/materi  perkuliahan </a:t>
            </a:r>
            <a:r>
              <a:rPr lang="en-US" sz="1700" dirty="0" err="1"/>
              <a:t>dari</a:t>
            </a:r>
            <a:r>
              <a:rPr lang="en-US" sz="1700" dirty="0"/>
              <a:t> </a:t>
            </a:r>
            <a:r>
              <a:rPr lang="en-US" sz="1700" dirty="0" err="1"/>
              <a:t>dosen</a:t>
            </a:r>
            <a:r>
              <a:rPr lang="en-US" sz="1700" dirty="0"/>
              <a:t>.</a:t>
            </a:r>
          </a:p>
          <a:p>
            <a:pPr eaLnBrk="1" hangingPunct="1">
              <a:buFont typeface="Arial" charset="0"/>
              <a:buNone/>
            </a:pPr>
            <a:endParaRPr lang="en-US" sz="1600" dirty="0"/>
          </a:p>
          <a:p>
            <a:pPr eaLnBrk="1" hangingPunct="1"/>
            <a:r>
              <a:rPr lang="en-US" b="1" dirty="0" err="1">
                <a:solidFill>
                  <a:srgbClr val="FF0000"/>
                </a:solidFill>
              </a:rPr>
              <a:t>Kehadiran</a:t>
            </a:r>
            <a:endParaRPr lang="en-US" b="1" dirty="0">
              <a:solidFill>
                <a:srgbClr val="FF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US" sz="2000" dirty="0"/>
              <a:t>	</a:t>
            </a:r>
            <a:r>
              <a:rPr lang="en-US" sz="1700" dirty="0" err="1"/>
              <a:t>Setiap</a:t>
            </a:r>
            <a:r>
              <a:rPr lang="en-US" sz="1700" dirty="0"/>
              <a:t> </a:t>
            </a:r>
            <a:r>
              <a:rPr lang="en-US" sz="1700" dirty="0" err="1"/>
              <a:t>mahasiswa</a:t>
            </a:r>
            <a:r>
              <a:rPr lang="en-US" sz="1700" dirty="0"/>
              <a:t> </a:t>
            </a:r>
            <a:r>
              <a:rPr lang="en-US" sz="1700" dirty="0" err="1"/>
              <a:t>wajib</a:t>
            </a:r>
            <a:r>
              <a:rPr lang="en-US" sz="1700" dirty="0"/>
              <a:t> </a:t>
            </a:r>
            <a:r>
              <a:rPr lang="en-US" sz="1700" dirty="0" err="1"/>
              <a:t>mengikuti</a:t>
            </a:r>
            <a:r>
              <a:rPr lang="en-US" sz="1700" dirty="0"/>
              <a:t> </a:t>
            </a:r>
            <a:r>
              <a:rPr lang="en-US" sz="1700" dirty="0" err="1"/>
              <a:t>mata</a:t>
            </a:r>
            <a:r>
              <a:rPr lang="en-US" sz="1700" dirty="0"/>
              <a:t> </a:t>
            </a:r>
            <a:r>
              <a:rPr lang="en-US" sz="1700" dirty="0" err="1"/>
              <a:t>kuliah</a:t>
            </a:r>
            <a:r>
              <a:rPr lang="en-US" sz="1700" dirty="0"/>
              <a:t> </a:t>
            </a:r>
            <a:r>
              <a:rPr lang="en-US" sz="1700" dirty="0" err="1"/>
              <a:t>Semiotika</a:t>
            </a:r>
            <a:r>
              <a:rPr lang="en-US" sz="1700" dirty="0"/>
              <a:t> </a:t>
            </a:r>
            <a:r>
              <a:rPr lang="en-US" sz="1700" dirty="0" err="1"/>
              <a:t>dengan</a:t>
            </a:r>
            <a:r>
              <a:rPr lang="en-US" sz="1700" dirty="0"/>
              <a:t> </a:t>
            </a:r>
            <a:r>
              <a:rPr lang="en-US" sz="1700" dirty="0" err="1"/>
              <a:t>rasio</a:t>
            </a:r>
            <a:r>
              <a:rPr lang="en-US" sz="1700" dirty="0"/>
              <a:t> </a:t>
            </a:r>
            <a:r>
              <a:rPr lang="en-US" sz="1700" dirty="0" err="1"/>
              <a:t>kehadiran</a:t>
            </a:r>
            <a:r>
              <a:rPr lang="en-US" sz="1700" dirty="0"/>
              <a:t> 80% </a:t>
            </a:r>
            <a:r>
              <a:rPr lang="en-US" sz="1700" dirty="0" err="1"/>
              <a:t>atau</a:t>
            </a:r>
            <a:r>
              <a:rPr lang="en-US" sz="1700" dirty="0"/>
              <a:t> 13x </a:t>
            </a:r>
            <a:r>
              <a:rPr lang="en-US" sz="1700" dirty="0" err="1"/>
              <a:t>pertemuan</a:t>
            </a:r>
            <a:r>
              <a:rPr lang="en-US" sz="1700" dirty="0"/>
              <a:t> (</a:t>
            </a:r>
            <a:r>
              <a:rPr lang="en-US" sz="1700" dirty="0" err="1"/>
              <a:t>termasuk</a:t>
            </a:r>
            <a:r>
              <a:rPr lang="en-US" sz="1700" dirty="0"/>
              <a:t> UTS &amp; UAS). Ketidakhadiran  maksimal </a:t>
            </a:r>
            <a:r>
              <a:rPr lang="en-US" sz="1700" dirty="0" err="1"/>
              <a:t>adalah</a:t>
            </a:r>
            <a:r>
              <a:rPr lang="en-US" sz="1700" dirty="0"/>
              <a:t> 25% (</a:t>
            </a:r>
            <a:r>
              <a:rPr lang="en-US" sz="1700" dirty="0" err="1"/>
              <a:t>sekitar</a:t>
            </a:r>
            <a:r>
              <a:rPr lang="en-US" sz="1700" dirty="0"/>
              <a:t> </a:t>
            </a:r>
            <a:r>
              <a:rPr lang="id-ID" sz="1700" dirty="0"/>
              <a:t>3</a:t>
            </a:r>
            <a:r>
              <a:rPr lang="en-US" sz="1700" dirty="0"/>
              <a:t> pertemuan)</a:t>
            </a:r>
            <a:r>
              <a:rPr lang="id-ID" sz="1700" dirty="0"/>
              <a:t>. S</a:t>
            </a:r>
            <a:r>
              <a:rPr lang="en-US" sz="1700" dirty="0"/>
              <a:t>akit, izin &amp; dispensasi</a:t>
            </a:r>
            <a:r>
              <a:rPr lang="id-ID" sz="1700" dirty="0"/>
              <a:t> mendapat catatan khusus.</a:t>
            </a:r>
            <a:br>
              <a:rPr lang="en-US" sz="1700" dirty="0"/>
            </a:br>
            <a:br>
              <a:rPr lang="en-US" sz="1700" dirty="0"/>
            </a:br>
            <a:r>
              <a:rPr lang="en-US" sz="1700" dirty="0"/>
              <a:t>Melebihi batas minimum kehadiran otomatis akan dicoret dari daftar </a:t>
            </a:r>
            <a:r>
              <a:rPr lang="en-US" sz="1700" dirty="0" err="1"/>
              <a:t>peserta</a:t>
            </a:r>
            <a:r>
              <a:rPr lang="en-US" sz="1700" dirty="0"/>
              <a:t> </a:t>
            </a:r>
            <a:r>
              <a:rPr lang="en-US" sz="1700" dirty="0" err="1"/>
              <a:t>Komputer</a:t>
            </a:r>
            <a:r>
              <a:rPr lang="en-US" sz="1700" dirty="0"/>
              <a:t> </a:t>
            </a:r>
            <a:r>
              <a:rPr lang="en-US" sz="1700" dirty="0" err="1"/>
              <a:t>Grafis</a:t>
            </a:r>
            <a:r>
              <a:rPr lang="en-US" sz="1700" dirty="0"/>
              <a:t> &amp; </a:t>
            </a:r>
            <a:r>
              <a:rPr lang="en-US" sz="1700" dirty="0" err="1"/>
              <a:t>otomatis</a:t>
            </a:r>
            <a:r>
              <a:rPr lang="en-US" sz="1700" dirty="0"/>
              <a:t> tidak diluluskan dari mata kuliah tsb.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609600" y="914400"/>
            <a:ext cx="7543800" cy="4953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1700" dirty="0"/>
          </a:p>
          <a:p>
            <a:pPr eaLnBrk="1" hangingPunct="1">
              <a:buFont typeface="Arial" charset="0"/>
              <a:buNone/>
            </a:pPr>
            <a:endParaRPr lang="en-US" sz="1700" dirty="0"/>
          </a:p>
          <a:p>
            <a:r>
              <a:rPr lang="en-US" b="1" dirty="0">
                <a:solidFill>
                  <a:srgbClr val="FF0000"/>
                </a:solidFill>
              </a:rPr>
              <a:t>Deadline </a:t>
            </a:r>
            <a:r>
              <a:rPr lang="en-US" b="1" dirty="0" err="1">
                <a:solidFill>
                  <a:srgbClr val="FF0000"/>
                </a:solidFill>
              </a:rPr>
              <a:t>Tugas</a:t>
            </a:r>
            <a:endParaRPr lang="en-US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1700" dirty="0"/>
              <a:t>	</a:t>
            </a:r>
            <a:r>
              <a:rPr lang="en-US" sz="1700" dirty="0" err="1"/>
              <a:t>Ketepatan</a:t>
            </a:r>
            <a:r>
              <a:rPr lang="en-US" sz="1700" dirty="0"/>
              <a:t> </a:t>
            </a:r>
            <a:r>
              <a:rPr lang="en-US" sz="1700" dirty="0" err="1"/>
              <a:t>waktu</a:t>
            </a:r>
            <a:r>
              <a:rPr lang="en-US" sz="1700" dirty="0"/>
              <a:t> </a:t>
            </a:r>
            <a:r>
              <a:rPr lang="en-US" sz="1700" dirty="0" err="1"/>
              <a:t>pengumpulan</a:t>
            </a:r>
            <a:r>
              <a:rPr lang="en-US" sz="1700" dirty="0"/>
              <a:t> </a:t>
            </a:r>
            <a:r>
              <a:rPr lang="en-US" sz="1700" dirty="0" err="1"/>
              <a:t>tugas</a:t>
            </a:r>
            <a:r>
              <a:rPr lang="en-US" sz="1700" dirty="0"/>
              <a:t> </a:t>
            </a:r>
            <a:r>
              <a:rPr lang="en-US" sz="1700" dirty="0" err="1"/>
              <a:t>merupakan</a:t>
            </a:r>
            <a:r>
              <a:rPr lang="en-US" sz="1700" dirty="0"/>
              <a:t> salah </a:t>
            </a:r>
            <a:r>
              <a:rPr lang="en-US" sz="1700" dirty="0" err="1"/>
              <a:t>satu</a:t>
            </a:r>
            <a:r>
              <a:rPr lang="en-US" sz="1700" dirty="0"/>
              <a:t> </a:t>
            </a:r>
            <a:r>
              <a:rPr lang="en-US" sz="1700" dirty="0" err="1"/>
              <a:t>kewajiban</a:t>
            </a:r>
            <a:r>
              <a:rPr lang="en-US" sz="1700" dirty="0"/>
              <a:t> yang </a:t>
            </a:r>
            <a:r>
              <a:rPr lang="en-US" sz="1700" dirty="0" err="1"/>
              <a:t>harus</a:t>
            </a:r>
            <a:r>
              <a:rPr lang="en-US" sz="1700" dirty="0"/>
              <a:t> </a:t>
            </a:r>
            <a:r>
              <a:rPr lang="en-US" sz="1700" dirty="0" err="1"/>
              <a:t>dilaksanakan</a:t>
            </a:r>
            <a:r>
              <a:rPr lang="en-US" sz="1700" dirty="0"/>
              <a:t> </a:t>
            </a:r>
            <a:r>
              <a:rPr lang="en-US" sz="1700" dirty="0" err="1"/>
              <a:t>mahasiswa</a:t>
            </a:r>
            <a:r>
              <a:rPr lang="en-US" sz="1700" dirty="0"/>
              <a:t> </a:t>
            </a:r>
            <a:r>
              <a:rPr lang="en-US" sz="1700" dirty="0" err="1"/>
              <a:t>Komputer</a:t>
            </a:r>
            <a:r>
              <a:rPr lang="en-US" sz="1700" dirty="0"/>
              <a:t> </a:t>
            </a:r>
            <a:r>
              <a:rPr lang="en-US" sz="1700" dirty="0" err="1"/>
              <a:t>Grafis</a:t>
            </a:r>
            <a:r>
              <a:rPr lang="en-US" sz="1700" dirty="0"/>
              <a:t> 1.  Hal </a:t>
            </a:r>
            <a:r>
              <a:rPr lang="en-US" sz="1700" dirty="0" err="1"/>
              <a:t>ini</a:t>
            </a:r>
            <a:r>
              <a:rPr lang="en-US" sz="1700" dirty="0"/>
              <a:t>, </a:t>
            </a:r>
            <a:r>
              <a:rPr lang="en-US" sz="1700" dirty="0" err="1"/>
              <a:t>dica</a:t>
            </a:r>
            <a:r>
              <a:rPr lang="id-ID" sz="1700" dirty="0"/>
              <a:t>n</a:t>
            </a:r>
            <a:r>
              <a:rPr lang="en-US" sz="1700" dirty="0" err="1"/>
              <a:t>angkan</a:t>
            </a:r>
            <a:r>
              <a:rPr lang="en-US" sz="1700" dirty="0"/>
              <a:t> </a:t>
            </a:r>
            <a:r>
              <a:rPr lang="en-US" sz="1700" dirty="0" err="1"/>
              <a:t>sebagai</a:t>
            </a:r>
            <a:r>
              <a:rPr lang="en-US" sz="1700" dirty="0"/>
              <a:t> </a:t>
            </a:r>
            <a:r>
              <a:rPr lang="en-US" sz="1700" dirty="0" err="1"/>
              <a:t>langkah</a:t>
            </a:r>
            <a:r>
              <a:rPr lang="en-US" sz="1700" dirty="0"/>
              <a:t> </a:t>
            </a:r>
            <a:r>
              <a:rPr lang="en-US" sz="1700" dirty="0" err="1"/>
              <a:t>penegakan</a:t>
            </a:r>
            <a:r>
              <a:rPr lang="en-US" sz="1700" dirty="0"/>
              <a:t> </a:t>
            </a:r>
            <a:r>
              <a:rPr lang="en-US" sz="1700" dirty="0" err="1"/>
              <a:t>kedisiplinan</a:t>
            </a:r>
            <a:r>
              <a:rPr lang="en-US" sz="1700" dirty="0"/>
              <a:t> </a:t>
            </a:r>
            <a:r>
              <a:rPr lang="en-US" sz="1700" dirty="0" err="1"/>
              <a:t>berkarya</a:t>
            </a:r>
            <a:r>
              <a:rPr lang="en-US" sz="1700" dirty="0"/>
              <a:t>. </a:t>
            </a:r>
            <a:r>
              <a:rPr lang="en-US" sz="1700" dirty="0" err="1"/>
              <a:t>Keterlambatan</a:t>
            </a:r>
            <a:r>
              <a:rPr lang="en-US" sz="1700" dirty="0"/>
              <a:t> </a:t>
            </a:r>
            <a:r>
              <a:rPr lang="en-US" sz="1700" dirty="0" err="1"/>
              <a:t>pengumpulan</a:t>
            </a:r>
            <a:r>
              <a:rPr lang="en-US" sz="1700" dirty="0"/>
              <a:t> </a:t>
            </a:r>
            <a:r>
              <a:rPr lang="en-US" sz="1700" dirty="0" err="1"/>
              <a:t>suatu</a:t>
            </a:r>
            <a:r>
              <a:rPr lang="en-US" sz="1700" dirty="0"/>
              <a:t> </a:t>
            </a:r>
            <a:r>
              <a:rPr lang="en-US" sz="1700" dirty="0" err="1"/>
              <a:t>karya</a:t>
            </a:r>
            <a:r>
              <a:rPr lang="en-US" sz="1700" dirty="0"/>
              <a:t> </a:t>
            </a:r>
            <a:r>
              <a:rPr lang="en-US" sz="1700" dirty="0" err="1"/>
              <a:t>akan</a:t>
            </a:r>
            <a:r>
              <a:rPr lang="en-US" sz="1700" dirty="0"/>
              <a:t> </a:t>
            </a:r>
            <a:r>
              <a:rPr lang="en-US" sz="1700" dirty="0" err="1"/>
              <a:t>dikenakan</a:t>
            </a:r>
            <a:r>
              <a:rPr lang="en-US" sz="1700" dirty="0"/>
              <a:t> </a:t>
            </a:r>
            <a:r>
              <a:rPr lang="en-US" sz="1700" dirty="0" err="1"/>
              <a:t>aturan</a:t>
            </a:r>
            <a:r>
              <a:rPr lang="en-US" sz="1700" dirty="0"/>
              <a:t> </a:t>
            </a:r>
            <a:r>
              <a:rPr lang="en-US" sz="1700" dirty="0" err="1"/>
              <a:t>sbb</a:t>
            </a:r>
            <a:r>
              <a:rPr lang="en-US" sz="1700" dirty="0"/>
              <a:t> :</a:t>
            </a:r>
          </a:p>
          <a:p>
            <a:pPr>
              <a:buNone/>
            </a:pPr>
            <a:r>
              <a:rPr lang="en-US" sz="1700" dirty="0"/>
              <a:t>	1. </a:t>
            </a:r>
            <a:r>
              <a:rPr lang="en-US" sz="1700" dirty="0" err="1"/>
              <a:t>Keterlambatan</a:t>
            </a:r>
            <a:r>
              <a:rPr lang="en-US" sz="1700" dirty="0"/>
              <a:t> </a:t>
            </a:r>
            <a:r>
              <a:rPr lang="en-US" sz="1700" dirty="0" err="1"/>
              <a:t>pengumpulan</a:t>
            </a:r>
            <a:r>
              <a:rPr lang="en-US" sz="1700" dirty="0"/>
              <a:t> </a:t>
            </a:r>
            <a:r>
              <a:rPr lang="en-US" sz="1700" dirty="0" err="1"/>
              <a:t>tugas</a:t>
            </a:r>
            <a:r>
              <a:rPr lang="en-US" sz="1700" dirty="0"/>
              <a:t> </a:t>
            </a:r>
            <a:r>
              <a:rPr lang="en-US" sz="1700" dirty="0" err="1"/>
              <a:t>biasa</a:t>
            </a:r>
            <a:r>
              <a:rPr lang="en-US" sz="1700" dirty="0"/>
              <a:t>, </a:t>
            </a:r>
            <a:r>
              <a:rPr lang="en-US" sz="1700" dirty="0" err="1"/>
              <a:t>pengurangan</a:t>
            </a:r>
            <a:r>
              <a:rPr lang="en-US" sz="1700" dirty="0"/>
              <a:t> </a:t>
            </a:r>
            <a:r>
              <a:rPr lang="en-US" sz="1700" dirty="0" err="1"/>
              <a:t>nilai</a:t>
            </a:r>
            <a:r>
              <a:rPr lang="en-US" sz="1700" dirty="0"/>
              <a:t> -10/</a:t>
            </a:r>
            <a:r>
              <a:rPr lang="en-US" sz="1700" dirty="0" err="1"/>
              <a:t>minggu</a:t>
            </a:r>
            <a:r>
              <a:rPr lang="en-US" sz="1700" dirty="0"/>
              <a:t>.</a:t>
            </a:r>
          </a:p>
          <a:p>
            <a:pPr>
              <a:buNone/>
            </a:pPr>
            <a:r>
              <a:rPr lang="en-US" sz="1700" dirty="0"/>
              <a:t>	    </a:t>
            </a:r>
            <a:r>
              <a:rPr lang="en-US" sz="1700" dirty="0" err="1"/>
              <a:t>Maksimal</a:t>
            </a:r>
            <a:r>
              <a:rPr lang="en-US" sz="1700" dirty="0"/>
              <a:t> </a:t>
            </a:r>
            <a:r>
              <a:rPr lang="en-US" sz="1700" dirty="0" err="1"/>
              <a:t>keterlambatan</a:t>
            </a:r>
            <a:r>
              <a:rPr lang="en-US" sz="1700" dirty="0"/>
              <a:t> 2 </a:t>
            </a:r>
            <a:r>
              <a:rPr lang="en-US" sz="1700" dirty="0" err="1"/>
              <a:t>minggu</a:t>
            </a:r>
            <a:r>
              <a:rPr lang="en-US" sz="1700" dirty="0"/>
              <a:t> (</a:t>
            </a:r>
            <a:r>
              <a:rPr lang="en-US" sz="1700" dirty="0" err="1"/>
              <a:t>dengan</a:t>
            </a:r>
            <a:r>
              <a:rPr lang="en-US" sz="1700" dirty="0"/>
              <a:t> </a:t>
            </a:r>
            <a:r>
              <a:rPr lang="en-US" sz="1700" dirty="0" err="1"/>
              <a:t>catatan</a:t>
            </a:r>
            <a:r>
              <a:rPr lang="en-US" sz="1700" dirty="0"/>
              <a:t>)</a:t>
            </a:r>
          </a:p>
          <a:p>
            <a:pPr>
              <a:buNone/>
            </a:pPr>
            <a:r>
              <a:rPr lang="en-US" sz="1700" dirty="0"/>
              <a:t>	2. </a:t>
            </a:r>
            <a:r>
              <a:rPr lang="en-US" sz="1700" dirty="0" err="1"/>
              <a:t>Keterlambatan</a:t>
            </a:r>
            <a:r>
              <a:rPr lang="en-US" sz="1700" dirty="0"/>
              <a:t> </a:t>
            </a:r>
            <a:r>
              <a:rPr lang="en-US" sz="1700" dirty="0" err="1"/>
              <a:t>pengumpulan</a:t>
            </a:r>
            <a:r>
              <a:rPr lang="en-US" sz="1700" dirty="0"/>
              <a:t> UTS </a:t>
            </a:r>
            <a:r>
              <a:rPr lang="en-US" sz="1700" dirty="0" err="1"/>
              <a:t>atau</a:t>
            </a:r>
            <a:r>
              <a:rPr lang="en-US" sz="1700" dirty="0"/>
              <a:t> UAS, </a:t>
            </a:r>
            <a:r>
              <a:rPr lang="en-US" sz="1700" dirty="0" err="1"/>
              <a:t>karya</a:t>
            </a:r>
            <a:r>
              <a:rPr lang="en-US" sz="1700" dirty="0"/>
              <a:t> </a:t>
            </a:r>
            <a:r>
              <a:rPr lang="en-US" sz="1700" dirty="0" err="1"/>
              <a:t>tidak</a:t>
            </a:r>
            <a:r>
              <a:rPr lang="en-US" sz="1700" dirty="0"/>
              <a:t> </a:t>
            </a:r>
            <a:r>
              <a:rPr lang="en-US" sz="1700" dirty="0" err="1"/>
              <a:t>diterima</a:t>
            </a:r>
            <a:r>
              <a:rPr lang="en-US" sz="1700" dirty="0"/>
              <a:t>.</a:t>
            </a:r>
          </a:p>
          <a:p>
            <a:pPr eaLnBrk="1" hangingPunct="1"/>
            <a:endParaRPr lang="en-US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7543800" cy="4953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1700" dirty="0"/>
          </a:p>
          <a:p>
            <a:pPr eaLnBrk="1" hangingPunct="1"/>
            <a:r>
              <a:rPr lang="en-US" b="1" dirty="0">
                <a:solidFill>
                  <a:srgbClr val="FF0000"/>
                </a:solidFill>
              </a:rPr>
              <a:t>ETIKA</a:t>
            </a:r>
          </a:p>
          <a:p>
            <a:pPr eaLnBrk="1" hangingPunct="1"/>
            <a:endParaRPr lang="en-US" b="1" dirty="0">
              <a:solidFill>
                <a:srgbClr val="FF0000"/>
              </a:solidFill>
            </a:endParaRPr>
          </a:p>
          <a:p>
            <a:pPr lvl="0"/>
            <a:r>
              <a:rPr lang="en-US" sz="1600" dirty="0"/>
              <a:t>Jika </a:t>
            </a:r>
            <a:r>
              <a:rPr lang="en-US" sz="1600" dirty="0" err="1"/>
              <a:t>terlambat</a:t>
            </a:r>
            <a:r>
              <a:rPr lang="en-US" sz="1600" dirty="0"/>
              <a:t> </a:t>
            </a:r>
            <a:r>
              <a:rPr lang="en-US" sz="1600" dirty="0" err="1"/>
              <a:t>lebih</a:t>
            </a:r>
            <a:r>
              <a:rPr lang="en-US" sz="1600" dirty="0"/>
              <a:t> </a:t>
            </a:r>
            <a:r>
              <a:rPr lang="en-US" sz="1600" dirty="0" err="1"/>
              <a:t>dari</a:t>
            </a:r>
            <a:r>
              <a:rPr lang="en-US" sz="1600" dirty="0"/>
              <a:t> 30 </a:t>
            </a:r>
            <a:r>
              <a:rPr lang="en-US" sz="1600" dirty="0" err="1"/>
              <a:t>menit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diperbolehkan</a:t>
            </a:r>
            <a:r>
              <a:rPr lang="en-US" sz="1600" dirty="0"/>
              <a:t> </a:t>
            </a:r>
            <a:r>
              <a:rPr lang="en-US" sz="1600" dirty="0" err="1"/>
              <a:t>masuk</a:t>
            </a:r>
            <a:r>
              <a:rPr lang="en-US" sz="1600" dirty="0"/>
              <a:t> </a:t>
            </a:r>
            <a:r>
              <a:rPr lang="en-US" sz="1600" dirty="0" err="1"/>
              <a:t>kelas</a:t>
            </a:r>
            <a:r>
              <a:rPr lang="en-US" sz="1600" dirty="0"/>
              <a:t> dan </a:t>
            </a:r>
            <a:r>
              <a:rPr lang="en-US" sz="1600" dirty="0" err="1"/>
              <a:t>dianggap</a:t>
            </a:r>
            <a:r>
              <a:rPr lang="en-US" sz="1600" dirty="0"/>
              <a:t> </a:t>
            </a:r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hadir</a:t>
            </a:r>
            <a:r>
              <a:rPr lang="en-US" sz="1600" dirty="0"/>
              <a:t>.</a:t>
            </a:r>
          </a:p>
          <a:p>
            <a:pPr lvl="0"/>
            <a:r>
              <a:rPr lang="en-US" sz="1600" dirty="0" err="1"/>
              <a:t>Menghubungi</a:t>
            </a:r>
            <a:r>
              <a:rPr lang="en-US" sz="1600" dirty="0"/>
              <a:t> </a:t>
            </a:r>
            <a:r>
              <a:rPr lang="en-US" sz="1600" dirty="0" err="1"/>
              <a:t>dosen</a:t>
            </a:r>
            <a:r>
              <a:rPr lang="en-US" sz="1600" dirty="0"/>
              <a:t> </a:t>
            </a:r>
            <a:r>
              <a:rPr lang="en-US" sz="1600" dirty="0" err="1"/>
              <a:t>hanya</a:t>
            </a:r>
            <a:r>
              <a:rPr lang="en-US" sz="1600" dirty="0"/>
              <a:t> </a:t>
            </a:r>
            <a:r>
              <a:rPr lang="en-US" sz="1600" dirty="0" err="1"/>
              <a:t>saat</a:t>
            </a:r>
            <a:r>
              <a:rPr lang="en-US" sz="1600" dirty="0"/>
              <a:t> </a:t>
            </a:r>
            <a:r>
              <a:rPr lang="en-US" sz="1600" dirty="0" err="1"/>
              <a:t>penting</a:t>
            </a:r>
            <a:r>
              <a:rPr lang="en-US" sz="1600" dirty="0"/>
              <a:t> / </a:t>
            </a:r>
            <a:r>
              <a:rPr lang="en-US" sz="1600" dirty="0" err="1"/>
              <a:t>menyangkut</a:t>
            </a:r>
            <a:r>
              <a:rPr lang="en-US" sz="1600" dirty="0"/>
              <a:t> </a:t>
            </a:r>
            <a:r>
              <a:rPr lang="en-US" sz="1600" dirty="0" err="1"/>
              <a:t>materi</a:t>
            </a:r>
            <a:r>
              <a:rPr lang="en-US" sz="1600" dirty="0"/>
              <a:t> </a:t>
            </a:r>
            <a:r>
              <a:rPr lang="en-US" sz="1600" dirty="0" err="1"/>
              <a:t>perkuliahan</a:t>
            </a:r>
            <a:r>
              <a:rPr lang="en-US" sz="1600" dirty="0"/>
              <a:t> pada jam 06.00 – 19.00 </a:t>
            </a:r>
          </a:p>
          <a:p>
            <a:pPr lvl="0"/>
            <a:r>
              <a:rPr lang="en-US" sz="1600" dirty="0" err="1"/>
              <a:t>Tidak</a:t>
            </a:r>
            <a:r>
              <a:rPr lang="en-US" sz="1600" dirty="0"/>
              <a:t> </a:t>
            </a:r>
            <a:r>
              <a:rPr lang="en-US" sz="1600" dirty="0" err="1"/>
              <a:t>diperbolehkan</a:t>
            </a:r>
            <a:r>
              <a:rPr lang="en-US" sz="1600" dirty="0"/>
              <a:t> IZIN </a:t>
            </a:r>
            <a:r>
              <a:rPr lang="en-US" sz="1600" dirty="0" err="1"/>
              <a:t>melalui</a:t>
            </a:r>
            <a:r>
              <a:rPr lang="en-US" sz="1600" dirty="0"/>
              <a:t> chat/</a:t>
            </a:r>
            <a:r>
              <a:rPr lang="en-US" sz="1600" dirty="0" err="1"/>
              <a:t>telpon</a:t>
            </a:r>
            <a:r>
              <a:rPr lang="en-US" sz="1600" dirty="0"/>
              <a:t>, </a:t>
            </a:r>
            <a:r>
              <a:rPr lang="en-US" sz="1600" dirty="0" err="1"/>
              <a:t>jika</a:t>
            </a:r>
            <a:r>
              <a:rPr lang="en-US" sz="1600" dirty="0"/>
              <a:t> </a:t>
            </a:r>
            <a:r>
              <a:rPr lang="en-US" sz="1600" dirty="0" err="1"/>
              <a:t>sakit</a:t>
            </a:r>
            <a:r>
              <a:rPr lang="en-US" sz="1600" dirty="0"/>
              <a:t> </a:t>
            </a:r>
            <a:r>
              <a:rPr lang="en-US" sz="1600" dirty="0" err="1"/>
              <a:t>wajib</a:t>
            </a:r>
            <a:r>
              <a:rPr lang="en-US" sz="1600" dirty="0"/>
              <a:t> </a:t>
            </a:r>
            <a:r>
              <a:rPr lang="en-US" sz="1600" dirty="0" err="1"/>
              <a:t>memberikan</a:t>
            </a:r>
            <a:r>
              <a:rPr lang="en-US" sz="1600" dirty="0"/>
              <a:t> </a:t>
            </a:r>
            <a:r>
              <a:rPr lang="en-US" sz="1600" dirty="0" err="1"/>
              <a:t>surat</a:t>
            </a:r>
            <a:r>
              <a:rPr lang="en-US" sz="1600" dirty="0"/>
              <a:t> </a:t>
            </a:r>
            <a:r>
              <a:rPr lang="en-US" sz="1600" dirty="0" err="1"/>
              <a:t>sakit</a:t>
            </a:r>
            <a:r>
              <a:rPr lang="en-US" sz="1600" dirty="0"/>
              <a:t> </a:t>
            </a:r>
            <a:r>
              <a:rPr lang="en-US" sz="1600" dirty="0" err="1"/>
              <a:t>saat</a:t>
            </a:r>
            <a:r>
              <a:rPr lang="en-US" sz="1600" dirty="0"/>
              <a:t> </a:t>
            </a:r>
            <a:r>
              <a:rPr lang="en-US" sz="1600" dirty="0" err="1"/>
              <a:t>masuk</a:t>
            </a:r>
            <a:r>
              <a:rPr lang="en-US" sz="1600" dirty="0"/>
              <a:t>, </a:t>
            </a:r>
            <a:r>
              <a:rPr lang="en-US" sz="1600" dirty="0" err="1"/>
              <a:t>izin</a:t>
            </a:r>
            <a:r>
              <a:rPr lang="en-US" sz="1600" dirty="0"/>
              <a:t> </a:t>
            </a:r>
            <a:r>
              <a:rPr lang="en-US" sz="1600" dirty="0" err="1"/>
              <a:t>diluar</a:t>
            </a:r>
            <a:r>
              <a:rPr lang="en-US" sz="1600" dirty="0"/>
              <a:t> </a:t>
            </a:r>
            <a:r>
              <a:rPr lang="en-US" sz="1600" dirty="0" err="1"/>
              <a:t>sakit</a:t>
            </a:r>
            <a:r>
              <a:rPr lang="en-US" sz="1600" dirty="0"/>
              <a:t> </a:t>
            </a:r>
            <a:r>
              <a:rPr lang="en-US" sz="1600" dirty="0" err="1"/>
              <a:t>harus</a:t>
            </a:r>
            <a:r>
              <a:rPr lang="en-US" sz="1600" dirty="0"/>
              <a:t> </a:t>
            </a:r>
            <a:r>
              <a:rPr lang="en-US" sz="1600" dirty="0" err="1"/>
              <a:t>diwakilkan</a:t>
            </a:r>
            <a:r>
              <a:rPr lang="en-US" sz="1600" dirty="0"/>
              <a:t> orang </a:t>
            </a:r>
            <a:r>
              <a:rPr lang="en-US" sz="1600" dirty="0" err="1"/>
              <a:t>tua</a:t>
            </a:r>
            <a:r>
              <a:rPr lang="en-US" sz="1600" dirty="0"/>
              <a:t> dan </a:t>
            </a:r>
            <a:r>
              <a:rPr lang="en-US" sz="1600" dirty="0" err="1"/>
              <a:t>orangtua</a:t>
            </a:r>
            <a:r>
              <a:rPr lang="en-US" sz="1600" dirty="0"/>
              <a:t> </a:t>
            </a:r>
            <a:r>
              <a:rPr lang="en-US" sz="1600" dirty="0" err="1"/>
              <a:t>menghubungi</a:t>
            </a:r>
            <a:r>
              <a:rPr lang="en-US" sz="1600" dirty="0"/>
              <a:t> </a:t>
            </a:r>
            <a:r>
              <a:rPr lang="en-US" sz="1600" dirty="0" err="1"/>
              <a:t>dosen</a:t>
            </a:r>
            <a:r>
              <a:rPr lang="en-US" sz="1600" dirty="0"/>
              <a:t>.</a:t>
            </a:r>
          </a:p>
          <a:p>
            <a:pPr>
              <a:buNone/>
            </a:pPr>
            <a:r>
              <a:rPr lang="en-US" sz="2800" b="1" dirty="0"/>
              <a:t>	</a:t>
            </a:r>
            <a:endParaRPr lang="en-U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7543800" cy="4953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1700" dirty="0"/>
          </a:p>
          <a:p>
            <a:pPr eaLnBrk="1" hangingPunct="1"/>
            <a:r>
              <a:rPr lang="en-US" b="1" dirty="0" err="1">
                <a:solidFill>
                  <a:srgbClr val="FF0000"/>
                </a:solidFill>
              </a:rPr>
              <a:t>Nilai</a:t>
            </a:r>
            <a:endParaRPr lang="en-US" b="1" dirty="0">
              <a:solidFill>
                <a:srgbClr val="FF0000"/>
              </a:solidFill>
            </a:endParaRPr>
          </a:p>
          <a:p>
            <a:pPr eaLnBrk="1" hangingPunct="1">
              <a:buFont typeface="Arial" charset="0"/>
              <a:buNone/>
            </a:pPr>
            <a:r>
              <a:rPr lang="en-US" sz="1600" dirty="0"/>
              <a:t>	</a:t>
            </a:r>
            <a:r>
              <a:rPr lang="en-US" sz="1700" dirty="0" err="1"/>
              <a:t>Nilai</a:t>
            </a:r>
            <a:r>
              <a:rPr lang="en-US" sz="1700" dirty="0"/>
              <a:t> </a:t>
            </a:r>
            <a:r>
              <a:rPr lang="en-US" sz="1700" dirty="0" err="1"/>
              <a:t>suatu</a:t>
            </a:r>
            <a:r>
              <a:rPr lang="en-US" sz="1700" dirty="0"/>
              <a:t> </a:t>
            </a:r>
            <a:r>
              <a:rPr lang="en-US" sz="1700" dirty="0" err="1"/>
              <a:t>proyek</a:t>
            </a:r>
            <a:r>
              <a:rPr lang="en-US" sz="1700" dirty="0"/>
              <a:t>/</a:t>
            </a:r>
            <a:r>
              <a:rPr lang="en-US" sz="1700" dirty="0" err="1"/>
              <a:t>karya</a:t>
            </a:r>
            <a:r>
              <a:rPr lang="en-US" sz="1700" dirty="0"/>
              <a:t> </a:t>
            </a:r>
            <a:r>
              <a:rPr lang="en-US" sz="1700" dirty="0" err="1"/>
              <a:t>merupakan</a:t>
            </a:r>
            <a:r>
              <a:rPr lang="en-US" sz="1700" dirty="0"/>
              <a:t> </a:t>
            </a:r>
            <a:r>
              <a:rPr lang="en-US" sz="1700" dirty="0" err="1"/>
              <a:t>nilai</a:t>
            </a:r>
            <a:r>
              <a:rPr lang="en-US" sz="1700" dirty="0"/>
              <a:t> </a:t>
            </a:r>
            <a:r>
              <a:rPr lang="en-US" sz="1700" dirty="0" err="1"/>
              <a:t>dari</a:t>
            </a:r>
            <a:r>
              <a:rPr lang="en-US" sz="1700" dirty="0"/>
              <a:t> </a:t>
            </a:r>
            <a:r>
              <a:rPr lang="en-US" sz="1700" dirty="0" err="1"/>
              <a:t>ketepatan</a:t>
            </a:r>
            <a:r>
              <a:rPr lang="en-US" sz="1700" dirty="0"/>
              <a:t> brief </a:t>
            </a:r>
            <a:r>
              <a:rPr lang="en-US" sz="1700" dirty="0" err="1"/>
              <a:t>tugas</a:t>
            </a:r>
            <a:r>
              <a:rPr lang="en-US" sz="1700" dirty="0"/>
              <a:t>, </a:t>
            </a:r>
            <a:r>
              <a:rPr lang="en-US" sz="1700" dirty="0" err="1"/>
              <a:t>proses</a:t>
            </a:r>
            <a:r>
              <a:rPr lang="en-US" sz="1700" dirty="0"/>
              <a:t>, </a:t>
            </a:r>
            <a:r>
              <a:rPr lang="en-US" sz="1700" dirty="0" err="1"/>
              <a:t>memenuhi</a:t>
            </a:r>
            <a:r>
              <a:rPr lang="en-US" sz="1700" dirty="0"/>
              <a:t> </a:t>
            </a:r>
            <a:r>
              <a:rPr lang="en-US" sz="1700" dirty="0" err="1"/>
              <a:t>solusi</a:t>
            </a:r>
            <a:r>
              <a:rPr lang="en-US" sz="1700" dirty="0"/>
              <a:t>, </a:t>
            </a:r>
            <a:r>
              <a:rPr lang="en-US" sz="1700" dirty="0" err="1"/>
              <a:t>aspek</a:t>
            </a:r>
            <a:r>
              <a:rPr lang="en-US" sz="1700" dirty="0"/>
              <a:t> </a:t>
            </a:r>
            <a:r>
              <a:rPr lang="en-US" sz="1700" dirty="0" err="1"/>
              <a:t>eksperimental</a:t>
            </a:r>
            <a:r>
              <a:rPr lang="en-US" sz="1700" dirty="0"/>
              <a:t> , </a:t>
            </a:r>
            <a:r>
              <a:rPr lang="en-US" sz="1700" dirty="0" err="1"/>
              <a:t>kelengkapan</a:t>
            </a:r>
            <a:r>
              <a:rPr lang="en-US" sz="1700" dirty="0"/>
              <a:t> &amp; </a:t>
            </a:r>
            <a:r>
              <a:rPr lang="en-US" sz="1700" dirty="0" err="1"/>
              <a:t>kerapihan</a:t>
            </a:r>
            <a:r>
              <a:rPr lang="en-US" sz="1700" dirty="0"/>
              <a:t> </a:t>
            </a:r>
            <a:r>
              <a:rPr lang="en-US" sz="1700" dirty="0" err="1"/>
              <a:t>penyajian</a:t>
            </a:r>
            <a:r>
              <a:rPr lang="en-US" sz="1700" dirty="0"/>
              <a:t> &amp; </a:t>
            </a:r>
            <a:r>
              <a:rPr lang="en-US" sz="1700" dirty="0" err="1"/>
              <a:t>ketepatan</a:t>
            </a:r>
            <a:r>
              <a:rPr lang="en-US" sz="1700" dirty="0"/>
              <a:t> </a:t>
            </a:r>
            <a:r>
              <a:rPr lang="en-US" sz="1700" dirty="0" err="1"/>
              <a:t>waktu</a:t>
            </a:r>
            <a:r>
              <a:rPr lang="en-US" sz="1700" dirty="0"/>
              <a:t>.</a:t>
            </a:r>
          </a:p>
          <a:p>
            <a:pPr eaLnBrk="1" hangingPunct="1">
              <a:buFont typeface="Arial" charset="0"/>
              <a:buNone/>
            </a:pPr>
            <a:endParaRPr lang="en-US" sz="1700" dirty="0"/>
          </a:p>
          <a:p>
            <a:pPr>
              <a:buNone/>
            </a:pPr>
            <a:r>
              <a:rPr lang="en-US" sz="1700" dirty="0"/>
              <a:t>	Nilai total terdiri </a:t>
            </a:r>
            <a:r>
              <a:rPr lang="en-US" sz="1700" dirty="0" err="1"/>
              <a:t>dari</a:t>
            </a:r>
            <a:r>
              <a:rPr lang="en-US" sz="1700" dirty="0"/>
              <a:t> </a:t>
            </a:r>
          </a:p>
          <a:p>
            <a:pPr>
              <a:buNone/>
            </a:pPr>
            <a:r>
              <a:rPr lang="en-US" sz="1600" b="1" dirty="0"/>
              <a:t>	</a:t>
            </a:r>
            <a:r>
              <a:rPr lang="en-US" sz="2800" b="1" dirty="0" err="1"/>
              <a:t>Tugas</a:t>
            </a:r>
            <a:r>
              <a:rPr lang="en-US" sz="2800" b="1" dirty="0"/>
              <a:t> 	</a:t>
            </a:r>
            <a:r>
              <a:rPr lang="id-ID" sz="2800" b="1" dirty="0"/>
              <a:t>3</a:t>
            </a:r>
            <a:r>
              <a:rPr lang="en-US" sz="2800" b="1" dirty="0"/>
              <a:t>5%</a:t>
            </a:r>
          </a:p>
          <a:p>
            <a:pPr>
              <a:buNone/>
            </a:pPr>
            <a:r>
              <a:rPr lang="en-US" sz="2800" b="1" dirty="0"/>
              <a:t>	UTS 	25%</a:t>
            </a:r>
          </a:p>
          <a:p>
            <a:pPr>
              <a:buNone/>
            </a:pPr>
            <a:r>
              <a:rPr lang="en-US" sz="2800" b="1" dirty="0"/>
              <a:t>	UAS 	25% </a:t>
            </a:r>
          </a:p>
          <a:p>
            <a:pPr>
              <a:buNone/>
            </a:pPr>
            <a:r>
              <a:rPr lang="en-US" sz="2800" b="1" dirty="0"/>
              <a:t>	</a:t>
            </a:r>
            <a:r>
              <a:rPr lang="en-US" sz="2800" b="1" dirty="0" err="1"/>
              <a:t>Presensi</a:t>
            </a:r>
            <a:r>
              <a:rPr lang="en-US" sz="2800" b="1" dirty="0"/>
              <a:t>   15%</a:t>
            </a:r>
          </a:p>
          <a:p>
            <a:pPr>
              <a:buNone/>
            </a:pPr>
            <a:r>
              <a:rPr lang="en-US" sz="2800" b="1" dirty="0"/>
              <a:t>	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030833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7543800" cy="4953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1700" dirty="0"/>
          </a:p>
          <a:p>
            <a:pPr eaLnBrk="1" hangingPunct="1"/>
            <a:r>
              <a:rPr lang="en-US" b="1" dirty="0">
                <a:solidFill>
                  <a:srgbClr val="FF0000"/>
                </a:solidFill>
              </a:rPr>
              <a:t>Timeline </a:t>
            </a:r>
            <a:r>
              <a:rPr lang="en-US" b="1" dirty="0" err="1">
                <a:solidFill>
                  <a:srgbClr val="FF0000"/>
                </a:solidFill>
              </a:rPr>
              <a:t>Perkuliahan</a:t>
            </a:r>
            <a:r>
              <a:rPr lang="en-US" b="1" dirty="0">
                <a:solidFill>
                  <a:srgbClr val="FF0000"/>
                </a:solidFill>
              </a:rPr>
              <a:t> (1)</a:t>
            </a:r>
          </a:p>
          <a:p>
            <a:pPr eaLnBrk="1" hangingPunct="1"/>
            <a:endParaRPr lang="en-US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800" dirty="0" err="1"/>
              <a:t>Pertemuan</a:t>
            </a:r>
            <a:r>
              <a:rPr lang="en-US" sz="1800" dirty="0"/>
              <a:t> 1 :  </a:t>
            </a:r>
            <a:r>
              <a:rPr lang="en-US" sz="1800" b="1" dirty="0" err="1"/>
              <a:t>Introduksi</a:t>
            </a:r>
            <a:endParaRPr lang="en-US" sz="1800" dirty="0"/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err="1"/>
              <a:t>Pertemuan</a:t>
            </a:r>
            <a:r>
              <a:rPr lang="en-US" sz="1800" dirty="0"/>
              <a:t> 2 :  </a:t>
            </a:r>
            <a:r>
              <a:rPr lang="en-US" sz="1800" b="1" dirty="0" err="1"/>
              <a:t>Pengenalan</a:t>
            </a:r>
            <a:r>
              <a:rPr lang="en-US" sz="1800" b="1" dirty="0"/>
              <a:t> Tools Adobe Photoshop</a:t>
            </a:r>
          </a:p>
          <a:p>
            <a:pPr>
              <a:buNone/>
            </a:pPr>
            <a:r>
              <a:rPr lang="en-US" sz="1800" dirty="0"/>
              <a:t>     	</a:t>
            </a:r>
            <a:r>
              <a:rPr lang="en-US" sz="1800" dirty="0" err="1"/>
              <a:t>Pertemuan</a:t>
            </a:r>
            <a:r>
              <a:rPr lang="en-US" sz="1800" dirty="0"/>
              <a:t> 3 :  </a:t>
            </a:r>
            <a:r>
              <a:rPr lang="en-US" sz="1800" b="1" dirty="0" err="1"/>
              <a:t>Croping</a:t>
            </a:r>
            <a:endParaRPr lang="en-US" sz="1800" dirty="0"/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err="1"/>
              <a:t>Pertemuan</a:t>
            </a:r>
            <a:r>
              <a:rPr lang="en-US" sz="1800" dirty="0"/>
              <a:t> 4 :  </a:t>
            </a:r>
            <a:r>
              <a:rPr lang="en-US" sz="1800" b="1" dirty="0"/>
              <a:t>Masking</a:t>
            </a:r>
            <a:endParaRPr lang="en-US" sz="1800" dirty="0"/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err="1"/>
              <a:t>Pertemuan</a:t>
            </a:r>
            <a:r>
              <a:rPr lang="en-US" sz="1800" dirty="0"/>
              <a:t> 5 :  </a:t>
            </a:r>
            <a:r>
              <a:rPr lang="en-US" sz="1800" b="1" dirty="0" err="1"/>
              <a:t>Karikatur</a:t>
            </a:r>
            <a:endParaRPr lang="en-US" sz="1800" b="1" dirty="0"/>
          </a:p>
          <a:p>
            <a:pPr>
              <a:buNone/>
            </a:pPr>
            <a:r>
              <a:rPr lang="en-US" sz="1800" dirty="0"/>
              <a:t>     	</a:t>
            </a:r>
            <a:r>
              <a:rPr lang="en-US" sz="1800" dirty="0" err="1"/>
              <a:t>Pertemuan</a:t>
            </a:r>
            <a:r>
              <a:rPr lang="en-US" sz="1800" dirty="0"/>
              <a:t> 6 :  </a:t>
            </a:r>
            <a:r>
              <a:rPr lang="en-US" sz="1800" b="1" dirty="0"/>
              <a:t>Color Grading</a:t>
            </a:r>
            <a:endParaRPr lang="en-US" sz="1800" dirty="0"/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err="1"/>
              <a:t>Pertemuan</a:t>
            </a:r>
            <a:r>
              <a:rPr lang="en-US" sz="1800" dirty="0"/>
              <a:t> 7 :  </a:t>
            </a:r>
            <a:r>
              <a:rPr lang="en-US" sz="1800" b="1" dirty="0"/>
              <a:t>Digital Imaging</a:t>
            </a:r>
            <a:endParaRPr lang="en-US" sz="1800" dirty="0"/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err="1"/>
              <a:t>Pertemuan</a:t>
            </a:r>
            <a:r>
              <a:rPr lang="en-US" sz="1800" dirty="0"/>
              <a:t> 8 :  </a:t>
            </a:r>
            <a:r>
              <a:rPr lang="en-US" sz="1800" b="1" dirty="0"/>
              <a:t>UTS</a:t>
            </a:r>
          </a:p>
          <a:p>
            <a:pPr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Content Placeholder 2"/>
          <p:cNvSpPr>
            <a:spLocks noGrp="1"/>
          </p:cNvSpPr>
          <p:nvPr>
            <p:ph idx="1"/>
          </p:nvPr>
        </p:nvSpPr>
        <p:spPr>
          <a:xfrm>
            <a:off x="609600" y="1219200"/>
            <a:ext cx="7543800" cy="49530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sz="1700" dirty="0"/>
          </a:p>
          <a:p>
            <a:pPr eaLnBrk="1" hangingPunct="1"/>
            <a:r>
              <a:rPr lang="en-US" b="1" dirty="0">
                <a:solidFill>
                  <a:srgbClr val="FF0000"/>
                </a:solidFill>
              </a:rPr>
              <a:t>Timeline </a:t>
            </a:r>
            <a:r>
              <a:rPr lang="en-US" b="1" dirty="0" err="1">
                <a:solidFill>
                  <a:srgbClr val="FF0000"/>
                </a:solidFill>
              </a:rPr>
              <a:t>Perkuliahan</a:t>
            </a:r>
            <a:r>
              <a:rPr lang="en-US" b="1" dirty="0">
                <a:solidFill>
                  <a:srgbClr val="FF0000"/>
                </a:solidFill>
              </a:rPr>
              <a:t> (2)</a:t>
            </a:r>
          </a:p>
          <a:p>
            <a:pPr eaLnBrk="1" hangingPunct="1"/>
            <a:endParaRPr lang="en-US" b="1" dirty="0">
              <a:solidFill>
                <a:srgbClr val="FF0000"/>
              </a:solidFill>
            </a:endParaRPr>
          </a:p>
          <a:p>
            <a:pPr>
              <a:buNone/>
            </a:pPr>
            <a:r>
              <a:rPr lang="en-US" sz="1600" dirty="0"/>
              <a:t>	</a:t>
            </a:r>
            <a:r>
              <a:rPr lang="en-US" sz="1800" dirty="0" err="1"/>
              <a:t>Pertemuan</a:t>
            </a:r>
            <a:r>
              <a:rPr lang="en-US" sz="1800" dirty="0"/>
              <a:t> 9   :  </a:t>
            </a:r>
            <a:r>
              <a:rPr lang="en-US" sz="1800" b="1" dirty="0" err="1"/>
              <a:t>Pengenalan</a:t>
            </a:r>
            <a:r>
              <a:rPr lang="en-US" sz="1800" b="1" dirty="0"/>
              <a:t> Tools Adobe Illustrator</a:t>
            </a:r>
            <a:endParaRPr lang="en-US" sz="1800" dirty="0"/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err="1"/>
              <a:t>Pertemuan</a:t>
            </a:r>
            <a:r>
              <a:rPr lang="en-US" sz="1800" dirty="0"/>
              <a:t> 10 :  </a:t>
            </a:r>
            <a:r>
              <a:rPr lang="en-US" sz="1800" b="1" dirty="0"/>
              <a:t>Basic Vector</a:t>
            </a:r>
          </a:p>
          <a:p>
            <a:pPr>
              <a:buNone/>
            </a:pPr>
            <a:r>
              <a:rPr lang="en-US" sz="1800" dirty="0"/>
              <a:t>     	</a:t>
            </a:r>
            <a:r>
              <a:rPr lang="en-US" sz="1800" dirty="0" err="1"/>
              <a:t>Pertemuan</a:t>
            </a:r>
            <a:r>
              <a:rPr lang="en-US" sz="1800" dirty="0"/>
              <a:t> 11 :  </a:t>
            </a:r>
            <a:r>
              <a:rPr lang="en-US" sz="1800" b="1" dirty="0" err="1"/>
              <a:t>Traching</a:t>
            </a:r>
            <a:endParaRPr lang="en-US" sz="1800" dirty="0"/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err="1"/>
              <a:t>Pertemuan</a:t>
            </a:r>
            <a:r>
              <a:rPr lang="en-US" sz="1800" dirty="0"/>
              <a:t> 12 :  </a:t>
            </a:r>
            <a:r>
              <a:rPr lang="en-US" sz="1800" b="1" dirty="0" err="1"/>
              <a:t>Membuat</a:t>
            </a:r>
            <a:r>
              <a:rPr lang="en-US" sz="1800" b="1" dirty="0"/>
              <a:t> Logo</a:t>
            </a:r>
            <a:endParaRPr lang="en-US" sz="1800" dirty="0"/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err="1"/>
              <a:t>Pertemuan</a:t>
            </a:r>
            <a:r>
              <a:rPr lang="en-US" sz="1800" dirty="0"/>
              <a:t> 13 :  </a:t>
            </a:r>
            <a:r>
              <a:rPr lang="en-US" sz="1800" b="1" dirty="0" err="1"/>
              <a:t>Traching</a:t>
            </a:r>
            <a:r>
              <a:rPr lang="en-US" sz="1800" b="1" dirty="0"/>
              <a:t> Photo</a:t>
            </a:r>
          </a:p>
          <a:p>
            <a:pPr>
              <a:buNone/>
            </a:pPr>
            <a:r>
              <a:rPr lang="en-US" sz="1800" dirty="0"/>
              <a:t>     	</a:t>
            </a:r>
            <a:r>
              <a:rPr lang="en-US" sz="1800" dirty="0" err="1"/>
              <a:t>Pertemuan</a:t>
            </a:r>
            <a:r>
              <a:rPr lang="en-US" sz="1800" dirty="0"/>
              <a:t> 14 :  </a:t>
            </a:r>
            <a:r>
              <a:rPr lang="en-US" sz="1800" b="1" dirty="0" err="1"/>
              <a:t>Pengantar</a:t>
            </a:r>
            <a:r>
              <a:rPr lang="en-US" sz="1800" b="1" dirty="0"/>
              <a:t> </a:t>
            </a:r>
            <a:r>
              <a:rPr lang="en-US" sz="1800" b="1" dirty="0" err="1"/>
              <a:t>Illustrasi</a:t>
            </a:r>
            <a:r>
              <a:rPr lang="en-US" sz="1800" b="1" dirty="0"/>
              <a:t> Vector</a:t>
            </a:r>
            <a:endParaRPr lang="en-US" sz="1800" dirty="0"/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err="1"/>
              <a:t>Pertemuan</a:t>
            </a:r>
            <a:r>
              <a:rPr lang="en-US" sz="1800" dirty="0"/>
              <a:t> 15 :  </a:t>
            </a:r>
            <a:r>
              <a:rPr lang="en-US" sz="1800" b="1" dirty="0" err="1"/>
              <a:t>Illustrasi</a:t>
            </a:r>
            <a:r>
              <a:rPr lang="en-US" sz="1800" b="1" dirty="0"/>
              <a:t> Vector</a:t>
            </a:r>
            <a:endParaRPr lang="en-US" sz="1800" dirty="0"/>
          </a:p>
          <a:p>
            <a:pPr>
              <a:buNone/>
            </a:pPr>
            <a:r>
              <a:rPr lang="en-US" sz="1800" dirty="0"/>
              <a:t>	</a:t>
            </a:r>
            <a:r>
              <a:rPr lang="en-US" sz="1800" dirty="0" err="1"/>
              <a:t>Pertemuan</a:t>
            </a:r>
            <a:r>
              <a:rPr lang="en-US" sz="1800" dirty="0"/>
              <a:t> 16 :  </a:t>
            </a:r>
            <a:r>
              <a:rPr lang="en-US" sz="1800" b="1" dirty="0"/>
              <a:t>UAS</a:t>
            </a:r>
          </a:p>
          <a:p>
            <a:pPr>
              <a:buNone/>
            </a:pPr>
            <a:endParaRPr lang="en-US" sz="1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/>
              </a:solidFill>
            </a:endParaRPr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838200" y="1524000"/>
            <a:ext cx="7391400" cy="36798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400" b="1" i="0" u="none" strike="noStrike" kern="1200" cap="none" spc="-150" normalizeH="0" baseline="0" noProof="0" dirty="0" err="1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Selamat</a:t>
            </a:r>
            <a:r>
              <a:rPr kumimoji="0" lang="en-US" sz="4400" b="1" i="0" u="none" strike="noStrike" kern="1200" cap="none" spc="-15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  </a:t>
            </a:r>
            <a:r>
              <a:rPr kumimoji="0" lang="en-US" sz="4400" b="1" i="0" u="none" strike="noStrike" kern="1200" cap="none" spc="-15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Calibri"/>
                <a:ea typeface="+mj-ea"/>
                <a:cs typeface="Calibri"/>
              </a:rPr>
              <a:t>Berkarya</a:t>
            </a:r>
            <a:endParaRPr kumimoji="0" lang="en-US" sz="8000" b="1" i="0" u="none" strike="noStrike" kern="1200" cap="none" spc="-15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Calibri"/>
              <a:ea typeface="+mj-ea"/>
              <a:cs typeface="Calibri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956</TotalTime>
  <Words>427</Words>
  <Application>Microsoft Office PowerPoint</Application>
  <PresentationFormat>On-screen Show (4:3)</PresentationFormat>
  <Paragraphs>59</Paragraphs>
  <Slides>9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MK. Komputer Grafis 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personal</dc:creator>
  <cp:lastModifiedBy>Dika Tondo</cp:lastModifiedBy>
  <cp:revision>155</cp:revision>
  <dcterms:created xsi:type="dcterms:W3CDTF">2016-02-13T14:18:26Z</dcterms:created>
  <dcterms:modified xsi:type="dcterms:W3CDTF">2022-03-28T04:10:20Z</dcterms:modified>
</cp:coreProperties>
</file>