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 mata kuliah dan orientasi pertemuan pertama. Tekankan bahwa embedded system ada di perangkat sehari-hari dan menjadi fondasi IoT/sistem cerdas.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Tunjukkan struktur pembelajaran: dari definisi, komponen, hingga aktivitas identifikasi sistem nyata dan quiz/kasus LMS.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analogi sederhana: AC membaca suhu, mikrokontroler membandingkan dengan setpoint, lalu mengatur kompresor/fan.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Gunakan pertanyaan smartphone sebagai diskusi kritis. Jawaban bisa beragam, arahkan agar mahasiswa melihat spektrum embedded sampai general-purpose.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alur input-proses-output dan konsep tambahan: power supply, memori, komunikasi, dan interface.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Tunjukkan contoh fisik bila tersedia: board ESP32/Arduino, sensor DHT, sensor ultrasonik, LED/relay, modul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bahwa kode embedded umumnya berulang: setup lalu loop. Tambahkan peran interrupt untuk peristiwa yang harus segera ditangani.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Gunakan contoh nyata: pacemaker/alat kesehatan untuk keandalan, airbag mobil untuk real-time, sensor IoT baterai untuk konsumsi daya.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Ajak mahasiswa menyebutkan perangkat di sekitar mereka. Tekankan bahwa banyak sistem embedded juga menjadi bagian dari IoT ketika terkoneksi jaringan.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 kasus ini bisa disesuaikan dengan proyek greenhouse rooftop: suhu/kelembapan ideal dijaga melalui fan dan fogger.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contoh format jawaban dan batas waktu pengumpulan. Jika ada kit, demonstrasikan LED/sensor sederhana.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Tutup dengan quiz/kasus LMS. Ingatkan mahasiswa membawa laptop/kit sesuai kebutuhan pertemuan praktikum berikutnya.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high_tech_3d_isometric_angled_top_down_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320" y="914400"/>
            <a:ext cx="5577840" cy="313639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566928"/>
            <a:ext cx="822960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1005840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F6FF"/>
                </a:solidFill>
              </a:rPr>
              <a:t>PERTEMUAN 1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12648" y="1481328"/>
            <a:ext cx="49377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Embedded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Systems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667512" y="3456432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D7E8FF"/>
                </a:solidFill>
              </a:rPr>
              <a:t>Pengantar embedded system: definisi, karakteristik, arsitektur, perangkat keras, perangkat lunak, sensor, aktuator, dan studi kasus sederhana.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67512" y="566928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Dr. Dodi Yudo Setyawan, S.Si., M.T.I.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Program Studi Sistem Komputer • IIB Darmajaya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Arah Pertemuan 1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Mengacu RPS: pengantar embedded system dan praktikum awal/demonstrasi perangkat dasar.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3383280" cy="42976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916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Capaian Pertemuan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78408" y="2148840"/>
            <a:ext cx="2788920" cy="2423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50" dirty="0">
                <a:solidFill>
                  <a:srgbClr val="0B1220"/>
                </a:solidFill>
              </a:rPr>
              <a:t>Menjelaskan konsep dasar embedded system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Membedakan embedded system dan komputer umum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Mengenali komponen hardware/software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Mengidentifikasi contoh nyata di sekitar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4434840" y="1417320"/>
            <a:ext cx="3383280" cy="4297680"/>
          </a:xfrm>
          <a:prstGeom prst="roundRect">
            <a:avLst>
              <a:gd name="adj" fmla="val 1622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18304" y="1691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Topik Utama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727448" y="2148840"/>
            <a:ext cx="2788920" cy="2423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50" dirty="0">
                <a:solidFill>
                  <a:srgbClr val="0B1220"/>
                </a:solidFill>
              </a:rPr>
              <a:t>Definisi dan karakteristik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Arsitektur hardware/software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Mikrokontroler, sensor, aktuator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Bahasa pemrograman &amp; firmware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8183880" y="1417320"/>
            <a:ext cx="3337560" cy="4297680"/>
          </a:xfrm>
          <a:prstGeom prst="roundRect">
            <a:avLst>
              <a:gd name="adj" fmla="val 16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58200" y="16916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Output Mahasiswa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476488" y="2148840"/>
            <a:ext cx="2743200" cy="2423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50" dirty="0">
                <a:solidFill>
                  <a:srgbClr val="0B1220"/>
                </a:solidFill>
              </a:rPr>
              <a:t>Daftar contoh embedded system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Sketsa input–process–output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Jawaban quiz/kasus di LMS</a:t>
            </a:r>
            <a:endParaRPr lang="en-US" sz="1750" dirty="0"/>
          </a:p>
          <a:p>
            <a:r>
              <a:rPr lang="en-US" sz="1750" dirty="0">
                <a:solidFill>
                  <a:srgbClr val="0B1220"/>
                </a:solidFill>
              </a:rPr>
              <a:t>Kesiapan praktikum dasar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9235440" y="5230368"/>
            <a:ext cx="1508760" cy="301752"/>
          </a:xfrm>
          <a:prstGeom prst="roundRect">
            <a:avLst>
              <a:gd name="adj" fmla="val 12121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45168" y="5289804"/>
            <a:ext cx="1289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Bobot RPS: 5%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Apa Itu Embedded System?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Sistem komputer khusus yang ditanamkan untuk menjalankan fungsi tertentu pada perangkat.</a:t>
            </a:r>
            <a:endParaRPr lang="en-US" sz="1150" dirty="0"/>
          </a:p>
        </p:txBody>
      </p:sp>
      <p:pic>
        <p:nvPicPr>
          <p:cNvPr id="5" name="Image 0" descr="/mnt/data/a_shallow_depth_of_field_cinematic_electronics_la.png">    </p:cNvPr>
          <p:cNvPicPr>
            <a:picLocks noChangeAspect="1"/>
          </p:cNvPicPr>
          <p:nvPr/>
        </p:nvPicPr>
        <p:blipFill>
          <a:blip r:embed="rId1"/>
          <a:srcRect l="10000" r="23057" t="0" b="0"/>
          <a:stretch/>
        </p:blipFill>
        <p:spPr>
          <a:xfrm>
            <a:off x="6400800" y="1143000"/>
            <a:ext cx="5166360" cy="4343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353312"/>
            <a:ext cx="50749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Embedded system bukan “komputer serbaguna”. Ia dirancang untuk tugas spesifik, biasanya terhubung langsung dengan sensor, aktuator, dan lingkungan fisik.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777240" y="2743200"/>
            <a:ext cx="4892040" cy="987552"/>
          </a:xfrm>
          <a:prstGeom prst="roundRect">
            <a:avLst>
              <a:gd name="adj" fmla="val 4630"/>
            </a:avLst>
          </a:prstGeom>
          <a:solidFill>
            <a:srgbClr val="E8F8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41832" y="2862072"/>
            <a:ext cx="45628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B1220"/>
                </a:solidFill>
              </a:rPr>
              <a:t>Contoh: termostat digital, ABS pada mobil, mesin cuci otomatis, router, CCTV, wearable, robot, dan kontrol greenhouse.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77240" y="4160520"/>
            <a:ext cx="489204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87552" y="4416552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475569"/>
                </a:solidFill>
              </a:rPr>
              <a:t>Inti berpikir: perangkat membaca kondisi → memproses aturan/program → memberi respons melalui output.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Embedded vs General-Purpose Computer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Perbedaan utama terletak pada tujuan, sumber daya, respons waktu, dan interaksi perangkat keras.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10835640" cy="438912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1536192"/>
            <a:ext cx="1828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Aspek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834640" y="153619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Embedded System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12280" y="153619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General-Purpose Computer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5800" y="1947672"/>
            <a:ext cx="10835640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2084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Fungsi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834640" y="203911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Spesifik dan terukur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12280" y="203911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Serbaguna, banyak aplikasi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606040"/>
            <a:ext cx="10835640" cy="603504"/>
          </a:xfrm>
          <a:prstGeom prst="rect">
            <a:avLst/>
          </a:prstGeom>
          <a:solidFill>
            <a:srgbClr val="F3F7F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6112" y="2743200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Sumber daya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834640" y="269748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Memori, daya, dan biaya terbatas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812280" y="26974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Sumber daya relatif besar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5800" y="3264408"/>
            <a:ext cx="10835640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6112" y="3401568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Interaksi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2834640" y="33558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Dekat dengan sensor/aktuator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12280" y="335584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Utamanya antarmuka manusia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85800" y="3922776"/>
            <a:ext cx="10835640" cy="603504"/>
          </a:xfrm>
          <a:prstGeom prst="rect">
            <a:avLst/>
          </a:prstGeom>
          <a:solidFill>
            <a:srgbClr val="F3F7FB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" y="4059936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Waktu respons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834640" y="4014216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Sering real-time atau near real-time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812280" y="4014216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Tidak selalu real-time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85800" y="4581144"/>
            <a:ext cx="10835640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6112" y="4718304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Contoh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2834640" y="4672584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ESP32 pada sensor suhu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812280" y="467258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Laptop/PC untuk produktivitas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960120" y="5321808"/>
            <a:ext cx="9966960" cy="621792"/>
          </a:xfrm>
          <a:prstGeom prst="roundRect">
            <a:avLst>
              <a:gd name="adj" fmla="val 7353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24712" y="5440680"/>
            <a:ext cx="96377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B1220"/>
                </a:solidFill>
              </a:rPr>
              <a:t>Diskusi cepat: Apakah smartphone termasuk embedded system? Jelaskan dari sisi fungsi, hardware, dan sistem operasi.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Arsitektur Dasar Embedded System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Model sederhana: input fisik diproses oleh mikrokontroler lalu menghasilkan aksi.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240280" y="3429000"/>
            <a:ext cx="15544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937760" y="3429000"/>
            <a:ext cx="15544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7635240" y="3429000"/>
            <a:ext cx="160020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572000" y="2377440"/>
            <a:ext cx="0" cy="59436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4572000" y="3931920"/>
            <a:ext cx="0" cy="64008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960120" y="2926080"/>
            <a:ext cx="1783080" cy="1005840"/>
          </a:xfrm>
          <a:prstGeom prst="roundRect">
            <a:avLst>
              <a:gd name="adj" fmla="val 4545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3054096"/>
            <a:ext cx="163677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Sensor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Input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401568" y="2944368"/>
            <a:ext cx="1600200" cy="960120"/>
          </a:xfrm>
          <a:prstGeom prst="roundRect">
            <a:avLst>
              <a:gd name="adj" fmla="val 4762"/>
            </a:avLst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0" y="3072384"/>
            <a:ext cx="14538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ADC / GPIO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Interface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897880" y="2816352"/>
            <a:ext cx="1920240" cy="1225296"/>
          </a:xfrm>
          <a:prstGeom prst="roundRect">
            <a:avLst>
              <a:gd name="adj" fmla="val 3731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71032" y="2944368"/>
            <a:ext cx="177393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MCU / CPU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Firmware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217152" y="2926080"/>
            <a:ext cx="1828800" cy="1005840"/>
          </a:xfrm>
          <a:prstGeom prst="roundRect">
            <a:avLst>
              <a:gd name="adj" fmla="val 4545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90304" y="3054096"/>
            <a:ext cx="168249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Aktuator /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Display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3657600" y="1572768"/>
            <a:ext cx="1828800" cy="749808"/>
          </a:xfrm>
          <a:prstGeom prst="roundRect">
            <a:avLst>
              <a:gd name="adj" fmla="val 6098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30752" y="1700784"/>
            <a:ext cx="16824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Power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Supply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657600" y="4590288"/>
            <a:ext cx="1828800" cy="749808"/>
          </a:xfrm>
          <a:prstGeom prst="roundRect">
            <a:avLst>
              <a:gd name="adj" fmla="val 6098"/>
            </a:avLst>
          </a:prstGeom>
          <a:solidFill>
            <a:srgbClr val="475569"/>
          </a:solidFill>
          <a:ln w="12700">
            <a:solidFill>
              <a:srgbClr val="475569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30752" y="4718304"/>
            <a:ext cx="16824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Memory &amp;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Communication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97280" y="562356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475569"/>
                </a:solidFill>
              </a:rPr>
              <a:t>Contoh alur: DHT22 membaca suhu/kelembapan → ESP32 menjalankan logika → relay mengaktifkan fan/fogger.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Komponen Inti Hardware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Mahasiswa mulai mengenali komponen yang akan sering muncul di praktikum.</a:t>
            </a:r>
            <a:endParaRPr lang="en-US" sz="1150" dirty="0"/>
          </a:p>
        </p:txBody>
      </p:sp>
      <p:pic>
        <p:nvPicPr>
          <p:cNvPr id="5" name="Image 0" descr="/mnt/data/a_crisp_well_lit_electronics_workbench_scene_shot.png">    </p:cNvPr>
          <p:cNvPicPr>
            <a:picLocks noChangeAspect="1"/>
          </p:cNvPicPr>
          <p:nvPr/>
        </p:nvPicPr>
        <p:blipFill>
          <a:blip r:embed="rId1"/>
          <a:srcRect l="5000" r="26617" t="0" b="0"/>
          <a:stretch/>
        </p:blipFill>
        <p:spPr>
          <a:xfrm>
            <a:off x="594360" y="1243584"/>
            <a:ext cx="5166360" cy="42519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72200" y="1298448"/>
            <a:ext cx="5257800" cy="749808"/>
          </a:xfrm>
          <a:prstGeom prst="roundRect">
            <a:avLst>
              <a:gd name="adj" fmla="val 4878"/>
            </a:avLst>
          </a:prstGeom>
          <a:solidFill>
            <a:srgbClr val="F0FBFC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91656" y="1435608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Mikrokontroler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66760" y="1426464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Otak sistem; menjalankan firmware dan membaca I/O.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172200" y="2157984"/>
            <a:ext cx="5257800" cy="749808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391656" y="2295144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Sensor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366760" y="2286000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Mengubah besaran fisik menjadi data.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172200" y="3017520"/>
            <a:ext cx="5257800" cy="749808"/>
          </a:xfrm>
          <a:prstGeom prst="roundRect">
            <a:avLst>
              <a:gd name="adj" fmla="val 4878"/>
            </a:avLst>
          </a:prstGeom>
          <a:solidFill>
            <a:srgbClr val="F0FBFC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91656" y="3154680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Aktuator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66760" y="3145536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Mengubah sinyal kontrol menjadi aksi.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172200" y="3877056"/>
            <a:ext cx="5257800" cy="749808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391656" y="4014216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Catu daya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366760" y="4005072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Menjaga tegangan dan arus stabil.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172200" y="4736592"/>
            <a:ext cx="5257800" cy="749808"/>
          </a:xfrm>
          <a:prstGeom prst="roundRect">
            <a:avLst>
              <a:gd name="adj" fmla="val 4878"/>
            </a:avLst>
          </a:prstGeom>
          <a:solidFill>
            <a:srgbClr val="F0FBFC"/>
          </a:solidFill>
          <a:ln w="10160">
            <a:solidFill>
              <a:srgbClr val="D8E7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91656" y="4873752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Komunikasi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366760" y="4864608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Wi-Fi, Bluetooth, UART, I2C, SPI, CAN, dsb.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Konsep Software pada Embedded System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Firmware harus dekat dengan perangkat keras, hemat sumber daya, dan dapat diandalkan.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194560" y="3063240"/>
            <a:ext cx="123444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709160" y="3063240"/>
            <a:ext cx="123444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7223760" y="3063240"/>
            <a:ext cx="123444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9738360" y="3063240"/>
            <a:ext cx="91440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640080" y="2514600"/>
            <a:ext cx="1810512" cy="1097280"/>
          </a:xfrm>
          <a:prstGeom prst="roundRect">
            <a:avLst>
              <a:gd name="adj" fmla="val 4167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2642616"/>
            <a:ext cx="16642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Inisialisasi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GPIO &amp; Library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154680" y="2514600"/>
            <a:ext cx="1737360" cy="1097280"/>
          </a:xfrm>
          <a:prstGeom prst="roundRect">
            <a:avLst>
              <a:gd name="adj" fmla="val 4167"/>
            </a:avLst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27832" y="2642616"/>
            <a:ext cx="15910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Baca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Sensor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669280" y="2514600"/>
            <a:ext cx="1737360" cy="1097280"/>
          </a:xfrm>
          <a:prstGeom prst="roundRect">
            <a:avLst>
              <a:gd name="adj" fmla="val 4167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42432" y="2642616"/>
            <a:ext cx="15910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Proses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Logika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83880" y="2514600"/>
            <a:ext cx="1810512" cy="1097280"/>
          </a:xfrm>
          <a:prstGeom prst="roundRect">
            <a:avLst>
              <a:gd name="adj" fmla="val 4167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57032" y="2642616"/>
            <a:ext cx="16642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Kendalikan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Output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0287000" y="2514600"/>
            <a:ext cx="1280160" cy="1097280"/>
          </a:xfrm>
          <a:prstGeom prst="roundRect">
            <a:avLst>
              <a:gd name="adj" fmla="val 4167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60152" y="2642616"/>
            <a:ext cx="11338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Ulangi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Loop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005840" y="4434840"/>
            <a:ext cx="1019556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34440" y="4782312"/>
            <a:ext cx="9692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75569"/>
                </a:solidFill>
              </a:rPr>
              <a:t>Istilah penting: firmware • main loop • interrupt • timer • driver • protokol komunikasi • debug serial • konsumsi daya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Karakteristik Utama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Karakteristik ini membedakan perancangan embedded system dari aplikasi software biasa.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1417320" cy="1417320"/>
          </a:xfrm>
          <a:prstGeom prst="ellipse">
            <a:avLst/>
          </a:prstGeom>
          <a:solidFill>
            <a:srgbClr val="1565C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98448" y="178308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94360" y="309067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Spesifik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11480" y="3438144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475569"/>
                </a:solidFill>
              </a:rPr>
              <a:t>Fungsi jelas dan ruang lingkup terbatas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063240" y="2697480"/>
            <a:ext cx="1417320" cy="1417320"/>
          </a:xfrm>
          <a:prstGeom prst="ellipse">
            <a:avLst/>
          </a:prstGeom>
          <a:solidFill>
            <a:srgbClr val="00A7B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38728" y="301752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2834640" y="432511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Real-time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51760" y="4672584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475569"/>
                </a:solidFill>
              </a:rPr>
              <a:t>Respons harus cepat dan konsisten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303520" y="1463040"/>
            <a:ext cx="1417320" cy="141732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79008" y="178308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074920" y="309067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Terbatas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92040" y="3438144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475569"/>
                </a:solidFill>
              </a:rPr>
              <a:t>Memori, daya, ukuran, dan biaya dibatasi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543800" y="2697480"/>
            <a:ext cx="1417320" cy="1417320"/>
          </a:xfrm>
          <a:prstGeom prst="ellipse">
            <a:avLst/>
          </a:prstGeom>
          <a:solidFill>
            <a:srgbClr val="13A36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19288" y="301752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315200" y="432511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Andal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32320" y="4672584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475569"/>
                </a:solidFill>
              </a:rPr>
              <a:t>Bekerja stabil dalam jangka panjang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9784080" y="1463040"/>
            <a:ext cx="1417320" cy="1417320"/>
          </a:xfrm>
          <a:prstGeom prst="ellipse">
            <a:avLst/>
          </a:prstGeom>
          <a:solidFill>
            <a:srgbClr val="0B122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59568" y="178308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555480" y="309067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Terintegrasi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72600" y="3438144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475569"/>
                </a:solidFill>
              </a:rPr>
              <a:t>Menyatu dengan sensor, aktuator, dan lingkungan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1143000" y="5623560"/>
            <a:ext cx="9784080" cy="502920"/>
          </a:xfrm>
          <a:prstGeom prst="roundRect">
            <a:avLst>
              <a:gd name="adj" fmla="val 9091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307592" y="5742432"/>
            <a:ext cx="945489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0B1220"/>
                </a:solidFill>
              </a:rPr>
              <a:t>Pertanyaan refleksi: karakteristik mana yang paling kritis pada alat kesehatan, otomotif, dan smart agriculture?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Contoh Aplikasi di Dunia Nyata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Embedded system berada di banyak domain: rumah, kendaraan, kesehatan, industri, dan pertanian.</a:t>
            </a:r>
            <a:endParaRPr lang="en-US" sz="1150" dirty="0"/>
          </a:p>
        </p:txBody>
      </p:sp>
      <p:pic>
        <p:nvPicPr>
          <p:cNvPr id="5" name="Image 0" descr="/mnt/data/wide_isometric_illustration_scene_of_a_modern_smar.png">    </p:cNvPr>
          <p:cNvPicPr>
            <a:picLocks noChangeAspect="1"/>
          </p:cNvPicPr>
          <p:nvPr/>
        </p:nvPicPr>
        <p:blipFill>
          <a:blip r:embed="rId1"/>
          <a:srcRect l="0" r="33200" t="0" b="0"/>
          <a:stretch/>
        </p:blipFill>
        <p:spPr>
          <a:xfrm>
            <a:off x="640080" y="1207008"/>
            <a:ext cx="5806440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812280" y="1344168"/>
            <a:ext cx="4434840" cy="658368"/>
          </a:xfrm>
          <a:prstGeom prst="roundRect">
            <a:avLst>
              <a:gd name="adj" fmla="val 6944"/>
            </a:avLst>
          </a:prstGeom>
          <a:solidFill>
            <a:srgbClr val="F0FBFC"/>
          </a:solidFill>
          <a:ln w="12700">
            <a:solidFill>
              <a:srgbClr val="DAE8F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040880" y="1453896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Smart Home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366760" y="1453896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termostat, lampu otomatis, kamera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812280" y="2103120"/>
            <a:ext cx="44348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AE8F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040880" y="2212848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Otomotif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366760" y="2212848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ABS, ECU, sensor parkir, airbag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812280" y="2862072"/>
            <a:ext cx="4434840" cy="658368"/>
          </a:xfrm>
          <a:prstGeom prst="roundRect">
            <a:avLst>
              <a:gd name="adj" fmla="val 6944"/>
            </a:avLst>
          </a:prstGeom>
          <a:solidFill>
            <a:srgbClr val="F0FBFC"/>
          </a:solidFill>
          <a:ln w="12700">
            <a:solidFill>
              <a:srgbClr val="DAE8F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040880" y="297180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Wearable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366760" y="2971800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smartwatch, sensor detak jantung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812280" y="3621024"/>
            <a:ext cx="44348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AE8F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040880" y="373075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Industri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8366760" y="3730752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robot arm, PLC, monitoring mesin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812280" y="4379976"/>
            <a:ext cx="4434840" cy="658368"/>
          </a:xfrm>
          <a:prstGeom prst="roundRect">
            <a:avLst>
              <a:gd name="adj" fmla="val 6944"/>
            </a:avLst>
          </a:prstGeom>
          <a:solidFill>
            <a:srgbClr val="F0FBFC"/>
          </a:solidFill>
          <a:ln w="12700">
            <a:solidFill>
              <a:srgbClr val="DAE8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040880" y="4489704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0B1220"/>
                </a:solidFill>
              </a:rPr>
              <a:t>Greenhouse IoT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8366760" y="4489704"/>
            <a:ext cx="2606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sensor iklim, fan, fogger, irigasi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Studi Kasus Mini: Kendali Iklim Mikro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Gunakan kerangka input–process–output untuk membaca masalah dan merancang solusi awal.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286000" y="2743200"/>
            <a:ext cx="164592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5532120" y="2743200"/>
            <a:ext cx="17830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915400" y="2743200"/>
            <a:ext cx="137160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822960" y="2212848"/>
            <a:ext cx="1737360" cy="1005840"/>
          </a:xfrm>
          <a:prstGeom prst="roundRect">
            <a:avLst>
              <a:gd name="adj" fmla="val 4545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2340864"/>
            <a:ext cx="1591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Sensor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DHT22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3657600" y="2084832"/>
            <a:ext cx="2011680" cy="1234440"/>
          </a:xfrm>
          <a:prstGeom prst="roundRect">
            <a:avLst>
              <a:gd name="adj" fmla="val 3704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30752" y="2212848"/>
            <a:ext cx="186537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ESP32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Baca Data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995160" y="2084832"/>
            <a:ext cx="2011680" cy="1234440"/>
          </a:xfrm>
          <a:prstGeom prst="roundRect">
            <a:avLst>
              <a:gd name="adj" fmla="val 3704"/>
            </a:avLst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68312" y="2212848"/>
            <a:ext cx="186537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Aturan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Kontrol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9921240" y="2212848"/>
            <a:ext cx="1737360" cy="1005840"/>
          </a:xfrm>
          <a:prstGeom prst="roundRect">
            <a:avLst>
              <a:gd name="adj" fmla="val 4545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994392" y="2340864"/>
            <a:ext cx="1591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Fan / Fogger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Relay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14400" y="4251960"/>
            <a:ext cx="1028700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16152" y="4617720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75569"/>
                </a:solidFill>
              </a:rPr>
              <a:t>Latihan 5 menit: tentukan input, proses, output, kondisi ON/OFF, dan risiko yang perlu diperhatikan.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Aktivitas Kelas &amp; Praktikum Awal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Tugas pertemuan 1 berfokus pada identifikasi sistem embedded nyata.</a:t>
            </a:r>
            <a:endParaRPr lang="en-US" sz="1150" dirty="0"/>
          </a:p>
        </p:txBody>
      </p:sp>
      <p:pic>
        <p:nvPicPr>
          <p:cNvPr id="5" name="Image 0" descr="/mnt/data/a_shallow_depth_of_field_cinematic_electronics_la.png">    </p:cNvPr>
          <p:cNvPicPr>
            <a:picLocks noChangeAspect="1"/>
          </p:cNvPicPr>
          <p:nvPr/>
        </p:nvPicPr>
        <p:blipFill>
          <a:blip r:embed="rId1"/>
          <a:srcRect l="0" r="43720" t="0" b="0"/>
          <a:stretch/>
        </p:blipFill>
        <p:spPr>
          <a:xfrm>
            <a:off x="594360" y="1298448"/>
            <a:ext cx="443484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94960" y="1298448"/>
            <a:ext cx="6126480" cy="4434840"/>
          </a:xfrm>
          <a:prstGeom prst="roundRect">
            <a:avLst>
              <a:gd name="adj" fmla="val 1237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715000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Langkah Aktivitas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715000" y="2148840"/>
            <a:ext cx="5166360" cy="2606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Bentuk kelompok kecil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Pilih 2 perangkat embedded di sekitar kampus/rumah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Identifikasi input, proses, output, catu daya, dan komunikasi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Buat sketsa blok sistem sederhana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Unggah hasil singkat ke LMS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583680" y="5074920"/>
            <a:ext cx="3520440" cy="301752"/>
          </a:xfrm>
          <a:prstGeom prst="roundRect">
            <a:avLst>
              <a:gd name="adj" fmla="val 12121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93408" y="5134356"/>
            <a:ext cx="3300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Deliverable: sketsa blok + 1 paragraf analisis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Rangkuman &amp; Quiz LMS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046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Akhiri pertemuan dengan memastikan istilah dasar sudah dipahami.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325880"/>
            <a:ext cx="5303520" cy="4389120"/>
          </a:xfrm>
          <a:prstGeom prst="roundRect">
            <a:avLst>
              <a:gd name="adj" fmla="val 1250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2763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5 Takeaways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2084832"/>
            <a:ext cx="4572000" cy="2834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20" dirty="0">
                <a:solidFill>
                  <a:srgbClr val="0B1220"/>
                </a:solidFill>
              </a:rPr>
              <a:t>Sistem komputer khusus yang tertanam pada perangkat.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Membaca input fisik, memproses program, lalu memberi output.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Komponen: sensor, MCU, memori, komunikasi, daya, aktuator.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Desain menekankan fungsi spesifik, real-time, hemat daya, dan andal.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IoT muncul ketika sistem embedded terkoneksi dan bertukar data.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6355080" y="1325880"/>
            <a:ext cx="5166360" cy="438912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9400" y="16276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Quiz/Kasus Singkat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629400" y="2148840"/>
            <a:ext cx="434340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50" dirty="0">
                <a:solidFill>
                  <a:srgbClr val="0B1220"/>
                </a:solidFill>
              </a:rPr>
              <a:t>Sebutkan 3 contoh embedded system.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Apa perbedaan MCU dan komputer umum?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Berikan contoh sensor dan aktuator.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Buat blok sistem untuk alarm pintu otomatis.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960120" y="598932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75569"/>
                </a:solidFill>
              </a:rPr>
              <a:t>Pertemuan berikutnya: mikrokontroler, GPIO, dan dasar pemrograman input-output.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1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IIB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Systems - Pertemuan 1</dc:title>
  <dc:subject>Pertemuan 1 - Embedded Systems</dc:subject>
  <dc:creator>Dr. Dodi Yudo Setyawan, S.Si., M.T.I.</dc:creator>
  <cp:lastModifiedBy>Dr. Dodi Yudo Setyawan, S.Si., M.T.I.</cp:lastModifiedBy>
  <cp:revision>1</cp:revision>
  <dcterms:created xsi:type="dcterms:W3CDTF">2026-09-17T02:54:40Z</dcterms:created>
  <dcterms:modified xsi:type="dcterms:W3CDTF">2026-09-17T02:54:40Z</dcterms:modified>
</cp:coreProperties>
</file>