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Pembukaan pertemuan kedua. Hubungkan dengan pertemuan pertama: setelah mengenal embedded system, mahasiswa masuk ke arsitektur inti dan praktik I/O digital.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Sampaikan bahwa pertemuan ini berbasis praktik sederhana, tetapi konsepnya menjadi fondasi semua proyek embedded berikutnya.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Jelaskan blok satu per satu. Tekankan bahwa GPIO adalah pintu gerbang digital yang paling mudah dipraktikkan pada awal pembelajaran.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Bandingkan board Arduino/ESP32 dengan Raspberry Pi. Jelaskan bahwa batasnya bisa kabur pada SoC modern, tetapi konsep integrasi tetap penting.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Gunakan analogi ruang kerja agar mahasiswa mudah memahami register dan memori. Jelaskan register spesial untuk konfigurasi pin/periferal.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Jelaskan contoh praktis: saat digitalWrite dijalankan, library menulis nilai ke register output GPIO.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Jelaskan power-on reset dan watchdog timer. Hubungkan dengan praktik: tombol reset pada Arduino/ESP32.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Tekankan keselamatan rangkaian: LED tanpa resistor berisiko rusak. Jelaskan active-high dan active-low secara singkat.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Tekankan masalah floating input dan bouncing. Bila memakai Arduino, INPUT_PULLUP memakai resistor pull-up internal sehingga logika tombol menjadi aktif LOW.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Sesuaikan pin dengan board yang digunakan. Jelaskan bahwa kondisi LOW pada contoh berlaku untuk INPUT_PULLUP.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Dorong mahasiswa melakukan debugging sistematis: cek catu daya, ground bersama, pin, kode, lalu log serial.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Tutup dengan pengumpulan LMS/Git dan pengingat membawa laptop/kit untuk praktikum selanjutnya.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ide_cinematic_3d_render_of_a_futuristic_microcont.png">    </p:cNvPr>
          <p:cNvPicPr>
            <a:picLocks noChangeAspect="1"/>
          </p:cNvPicPr>
          <p:nvPr/>
        </p:nvPicPr>
        <p:blipFill>
          <a:blip r:embed="rId1"/>
          <a:srcRect l="26000" r="21847" t="0" b="0"/>
          <a:stretch/>
        </p:blipFill>
        <p:spPr>
          <a:xfrm>
            <a:off x="5806440" y="0"/>
            <a:ext cx="635508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58368" y="566928"/>
            <a:ext cx="822960" cy="73152"/>
          </a:xfrm>
          <a:prstGeom prst="rect">
            <a:avLst/>
          </a:prstGeom>
          <a:solidFill>
            <a:srgbClr val="00A7B5"/>
          </a:solidFill>
          <a:ln w="12700">
            <a:solidFill>
              <a:srgbClr val="00A7B5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40080" y="960120"/>
            <a:ext cx="2194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9F6FF"/>
                </a:solidFill>
              </a:rPr>
              <a:t>PERTEMUAN 2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612648" y="1426464"/>
            <a:ext cx="475488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3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Arsitektur</a:t>
            </a:r>
            <a:endParaRPr lang="en-US" sz="4300" dirty="0"/>
          </a:p>
          <a:p>
            <a:pPr indent="0" marL="0">
              <a:buNone/>
            </a:pPr>
            <a:r>
              <a:rPr lang="en-US" sz="43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Mikrokontroler</a:t>
            </a:r>
            <a:endParaRPr lang="en-US" sz="4300" dirty="0"/>
          </a:p>
          <a:p>
            <a:pPr indent="0" marL="0">
              <a:buNone/>
            </a:pPr>
            <a:r>
              <a:rPr lang="en-US" sz="43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&amp; GPIO</a:t>
            </a:r>
            <a:endParaRPr lang="en-US" sz="4300" dirty="0"/>
          </a:p>
        </p:txBody>
      </p:sp>
      <p:sp>
        <p:nvSpPr>
          <p:cNvPr id="6" name="Text 3"/>
          <p:cNvSpPr/>
          <p:nvPr/>
        </p:nvSpPr>
        <p:spPr>
          <a:xfrm>
            <a:off x="667512" y="3886200"/>
            <a:ext cx="4617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D7E8FF"/>
                </a:solidFill>
              </a:rPr>
              <a:t>CPU, register, memori, bus, clock, reset, dan praktikum input-output digital sederhana.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667512" y="5669280"/>
            <a:ext cx="4663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B6C7DA"/>
                </a:solidFill>
              </a:rPr>
              <a:t>Dr. Dodi Yudo Setyawan, S.Si., M.T.I.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B6C7DA"/>
                </a:solidFill>
              </a:rPr>
              <a:t>Program Studi Sistem Komputer • IIB Darmajaya</a:t>
            </a:r>
            <a:endParaRPr lang="en-US" sz="12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0A7B5"/>
          </a:solidFill>
          <a:ln w="12700">
            <a:solidFill>
              <a:srgbClr val="00A7B5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47472"/>
            <a:ext cx="8412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0B12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Arah Pertemuan 2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21792" y="832104"/>
            <a:ext cx="88239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475569"/>
                </a:solidFill>
              </a:rPr>
              <a:t>Mengacu RPS: arsitektur mikrokontroler/mikroprosesor dan praktikum GPIO input-output sederhana.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685800" y="1325880"/>
            <a:ext cx="3383280" cy="4480560"/>
          </a:xfrm>
          <a:prstGeom prst="roundRect">
            <a:avLst>
              <a:gd name="adj" fmla="val 1622"/>
            </a:avLst>
          </a:prstGeom>
          <a:solidFill>
            <a:srgbClr val="FFFFFF"/>
          </a:solidFill>
          <a:ln w="12700">
            <a:solidFill>
              <a:srgbClr val="DDE7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0120" y="1627632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1220"/>
                </a:solidFill>
              </a:rPr>
              <a:t>Capaian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978408" y="2084832"/>
            <a:ext cx="2788920" cy="21488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r>
              <a:rPr lang="en-US" sz="1700" dirty="0">
                <a:solidFill>
                  <a:srgbClr val="0B1220"/>
                </a:solidFill>
              </a:rPr>
              <a:t>Menjelaskan struktur arsitektur embedded system</a:t>
            </a:r>
            <a:endParaRPr lang="en-US" sz="1700" dirty="0"/>
          </a:p>
          <a:p>
            <a:r>
              <a:rPr lang="en-US" sz="1700" dirty="0">
                <a:solidFill>
                  <a:srgbClr val="0B1220"/>
                </a:solidFill>
              </a:rPr>
              <a:t>Menganalisis peran register, memori, bus, dan GPIO</a:t>
            </a:r>
            <a:endParaRPr lang="en-US" sz="1700" dirty="0"/>
          </a:p>
          <a:p>
            <a:r>
              <a:rPr lang="en-US" sz="1700" dirty="0">
                <a:solidFill>
                  <a:srgbClr val="0B1220"/>
                </a:solidFill>
              </a:rPr>
              <a:t>Merancang I/O digital sederhana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960120" y="5102352"/>
            <a:ext cx="2560320" cy="301752"/>
          </a:xfrm>
          <a:prstGeom prst="roundRect">
            <a:avLst>
              <a:gd name="adj" fmla="val 12121"/>
            </a:avLst>
          </a:prstGeom>
          <a:solidFill>
            <a:srgbClr val="13A36B"/>
          </a:solidFill>
          <a:ln w="12700">
            <a:solidFill>
              <a:srgbClr val="13A36B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069848" y="5161788"/>
            <a:ext cx="2340864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</a:rPr>
              <a:t>CPMK84 • CPMK94 • CPMK95 • CPMK101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4434840" y="1325880"/>
            <a:ext cx="3383280" cy="4480560"/>
          </a:xfrm>
          <a:prstGeom prst="roundRect">
            <a:avLst>
              <a:gd name="adj" fmla="val 1622"/>
            </a:avLst>
          </a:prstGeom>
          <a:solidFill>
            <a:srgbClr val="F0FBFC"/>
          </a:solidFill>
          <a:ln w="12700">
            <a:solidFill>
              <a:srgbClr val="BDECF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709160" y="1627632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1220"/>
                </a:solidFill>
              </a:rPr>
              <a:t>Aktivitas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4727448" y="2084832"/>
            <a:ext cx="2788920" cy="22860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r>
              <a:rPr lang="en-US" sz="1700" dirty="0">
                <a:solidFill>
                  <a:srgbClr val="0B1220"/>
                </a:solidFill>
              </a:rPr>
              <a:t>Kuliah singkat dan demonstrasi rangkaian</a:t>
            </a:r>
            <a:endParaRPr lang="en-US" sz="1700" dirty="0"/>
          </a:p>
          <a:p>
            <a:r>
              <a:rPr lang="en-US" sz="1700" dirty="0">
                <a:solidFill>
                  <a:srgbClr val="0B1220"/>
                </a:solidFill>
              </a:rPr>
              <a:t>Praktikum LED dan push button</a:t>
            </a:r>
            <a:endParaRPr lang="en-US" sz="1700" dirty="0"/>
          </a:p>
          <a:p>
            <a:r>
              <a:rPr lang="en-US" sz="1700" dirty="0">
                <a:solidFill>
                  <a:srgbClr val="0B1220"/>
                </a:solidFill>
              </a:rPr>
              <a:t>Pull-up/pull-down dan diskusi troubleshooting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4892040" y="5102352"/>
            <a:ext cx="2057400" cy="301752"/>
          </a:xfrm>
          <a:prstGeom prst="roundRect">
            <a:avLst>
              <a:gd name="adj" fmla="val 12121"/>
            </a:avLst>
          </a:prstGeom>
          <a:solidFill>
            <a:srgbClr val="1565C0"/>
          </a:solidFill>
          <a:ln w="12700">
            <a:solidFill>
              <a:srgbClr val="1565C0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001768" y="5161788"/>
            <a:ext cx="1837944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</a:rPr>
              <a:t>Wokwi/Tinkercad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8183880" y="1325880"/>
            <a:ext cx="3337560" cy="4480560"/>
          </a:xfrm>
          <a:prstGeom prst="roundRect">
            <a:avLst>
              <a:gd name="adj" fmla="val 1644"/>
            </a:avLst>
          </a:prstGeom>
          <a:solidFill>
            <a:srgbClr val="FFF7ED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458200" y="1627632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1220"/>
                </a:solidFill>
              </a:rPr>
              <a:t>Output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8476488" y="2084832"/>
            <a:ext cx="2743200" cy="22402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r>
              <a:rPr lang="en-US" sz="1700" dirty="0">
                <a:solidFill>
                  <a:srgbClr val="0B1220"/>
                </a:solidFill>
              </a:rPr>
              <a:t>Simulasi rangkaian berjalan</a:t>
            </a:r>
            <a:endParaRPr lang="en-US" sz="1700" dirty="0"/>
          </a:p>
          <a:p>
            <a:r>
              <a:rPr lang="en-US" sz="1700" dirty="0">
                <a:solidFill>
                  <a:srgbClr val="0B1220"/>
                </a:solidFill>
              </a:rPr>
              <a:t>Kode diunggah ke LMS/Git</a:t>
            </a:r>
            <a:endParaRPr lang="en-US" sz="1700" dirty="0"/>
          </a:p>
          <a:p>
            <a:r>
              <a:rPr lang="en-US" sz="1700" dirty="0">
                <a:solidFill>
                  <a:srgbClr val="0B1220"/>
                </a:solidFill>
              </a:rPr>
              <a:t>Jawaban kuis konsep dan dokumentasi praktikum</a:t>
            </a:r>
            <a:endParaRPr lang="en-US" sz="1700" dirty="0"/>
          </a:p>
        </p:txBody>
      </p:sp>
      <p:sp>
        <p:nvSpPr>
          <p:cNvPr id="18" name="Shape 16"/>
          <p:cNvSpPr/>
          <p:nvPr/>
        </p:nvSpPr>
        <p:spPr>
          <a:xfrm>
            <a:off x="9189720" y="5102352"/>
            <a:ext cx="1508760" cy="301752"/>
          </a:xfrm>
          <a:prstGeom prst="roundRect">
            <a:avLst>
              <a:gd name="adj" fmla="val 12121"/>
            </a:avLst>
          </a:prstGeom>
          <a:solidFill>
            <a:srgbClr val="F59E0B"/>
          </a:solidFill>
          <a:ln w="12700">
            <a:solidFill>
              <a:srgbClr val="F59E0B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299448" y="5161788"/>
            <a:ext cx="1289304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</a:rPr>
              <a:t>Bobot RPS: 5%</a:t>
            </a:r>
            <a:endParaRPr lang="en-US" sz="950" dirty="0"/>
          </a:p>
        </p:txBody>
      </p:sp>
      <p:sp>
        <p:nvSpPr>
          <p:cNvPr id="20" name="Text 18"/>
          <p:cNvSpPr/>
          <p:nvPr/>
        </p:nvSpPr>
        <p:spPr>
          <a:xfrm>
            <a:off x="502920" y="6510528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Embedded Systems • Pertemuan 2</a:t>
            </a:r>
            <a:endParaRPr lang="en-US" sz="850" dirty="0"/>
          </a:p>
        </p:txBody>
      </p:sp>
      <p:sp>
        <p:nvSpPr>
          <p:cNvPr id="21" name="Text 19"/>
          <p:cNvSpPr/>
          <p:nvPr/>
        </p:nvSpPr>
        <p:spPr>
          <a:xfrm>
            <a:off x="11384280" y="6446520"/>
            <a:ext cx="320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</a:rPr>
              <a:t>02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0A7B5"/>
          </a:solidFill>
          <a:ln w="12700">
            <a:solidFill>
              <a:srgbClr val="00A7B5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47472"/>
            <a:ext cx="8412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0B12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Peta Besar Arsitektur Embedded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21792" y="832104"/>
            <a:ext cx="88239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475569"/>
                </a:solidFill>
              </a:rPr>
              <a:t>Setiap blok punya peran: menghitung, menyimpan, berkomunikasi, membaca input, dan mengendalikan output.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2542032" y="3337560"/>
            <a:ext cx="1435608" cy="0"/>
          </a:xfrm>
          <a:prstGeom prst="line">
            <a:avLst/>
          </a:prstGeom>
          <a:noFill/>
          <a:ln w="25400">
            <a:solidFill>
              <a:srgbClr val="00A7B5"/>
            </a:solidFill>
            <a:prstDash val="solid"/>
            <a:tailEnd type="triangle"/>
          </a:ln>
        </p:spPr>
      </p:sp>
      <p:sp>
        <p:nvSpPr>
          <p:cNvPr id="6" name="Shape 4"/>
          <p:cNvSpPr/>
          <p:nvPr/>
        </p:nvSpPr>
        <p:spPr>
          <a:xfrm>
            <a:off x="5486400" y="3337560"/>
            <a:ext cx="1417320" cy="0"/>
          </a:xfrm>
          <a:prstGeom prst="line">
            <a:avLst/>
          </a:prstGeom>
          <a:noFill/>
          <a:ln w="25400">
            <a:solidFill>
              <a:srgbClr val="00A7B5"/>
            </a:solidFill>
            <a:prstDash val="solid"/>
            <a:tailEnd type="triangle"/>
          </a:ln>
        </p:spPr>
      </p:sp>
      <p:sp>
        <p:nvSpPr>
          <p:cNvPr id="7" name="Shape 5"/>
          <p:cNvSpPr/>
          <p:nvPr/>
        </p:nvSpPr>
        <p:spPr>
          <a:xfrm>
            <a:off x="8366760" y="3337560"/>
            <a:ext cx="1417320" cy="0"/>
          </a:xfrm>
          <a:prstGeom prst="line">
            <a:avLst/>
          </a:prstGeom>
          <a:noFill/>
          <a:ln w="25400">
            <a:solidFill>
              <a:srgbClr val="00A7B5"/>
            </a:solidFill>
            <a:prstDash val="solid"/>
            <a:tailEnd type="triangle"/>
          </a:ln>
        </p:spPr>
      </p:sp>
      <p:sp>
        <p:nvSpPr>
          <p:cNvPr id="8" name="Shape 6"/>
          <p:cNvSpPr/>
          <p:nvPr/>
        </p:nvSpPr>
        <p:spPr>
          <a:xfrm>
            <a:off x="4754880" y="2212848"/>
            <a:ext cx="0" cy="530352"/>
          </a:xfrm>
          <a:prstGeom prst="line">
            <a:avLst/>
          </a:prstGeom>
          <a:noFill/>
          <a:ln w="25400">
            <a:solidFill>
              <a:srgbClr val="F59E0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754880" y="3931920"/>
            <a:ext cx="0" cy="640080"/>
          </a:xfrm>
          <a:prstGeom prst="line">
            <a:avLst/>
          </a:prstGeom>
          <a:noFill/>
          <a:ln w="25400">
            <a:solidFill>
              <a:srgbClr val="F59E0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635240" y="2212848"/>
            <a:ext cx="0" cy="530352"/>
          </a:xfrm>
          <a:prstGeom prst="line">
            <a:avLst/>
          </a:prstGeom>
          <a:noFill/>
          <a:ln w="25400">
            <a:solidFill>
              <a:srgbClr val="6D28D9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635240" y="3931920"/>
            <a:ext cx="0" cy="640080"/>
          </a:xfrm>
          <a:prstGeom prst="line">
            <a:avLst/>
          </a:prstGeom>
          <a:noFill/>
          <a:ln w="25400">
            <a:solidFill>
              <a:srgbClr val="6D28D9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77240" y="2761488"/>
            <a:ext cx="2057400" cy="1143000"/>
          </a:xfrm>
          <a:prstGeom prst="roundRect">
            <a:avLst>
              <a:gd name="adj" fmla="val 4000"/>
            </a:avLst>
          </a:prstGeom>
          <a:solidFill>
            <a:srgbClr val="1565C0"/>
          </a:solidFill>
          <a:ln w="12700">
            <a:solidFill>
              <a:srgbClr val="1565C0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50392" y="2871216"/>
            <a:ext cx="1911096" cy="9235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Input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Sensor / Button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3703320" y="2761488"/>
            <a:ext cx="2011680" cy="1143000"/>
          </a:xfrm>
          <a:prstGeom prst="roundRect">
            <a:avLst>
              <a:gd name="adj" fmla="val 4000"/>
            </a:avLst>
          </a:prstGeom>
          <a:solidFill>
            <a:srgbClr val="00A7B5"/>
          </a:solidFill>
          <a:ln w="12700">
            <a:solidFill>
              <a:srgbClr val="00A7B5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776472" y="2871216"/>
            <a:ext cx="1865376" cy="9235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GPIO / ADC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Interface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6629400" y="2761488"/>
            <a:ext cx="2011680" cy="1143000"/>
          </a:xfrm>
          <a:prstGeom prst="roundRect">
            <a:avLst>
              <a:gd name="adj" fmla="val 4000"/>
            </a:avLst>
          </a:prstGeom>
          <a:solidFill>
            <a:srgbClr val="0B1220"/>
          </a:solidFill>
          <a:ln w="12700">
            <a:solidFill>
              <a:srgbClr val="0B1220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702552" y="2871216"/>
            <a:ext cx="1865376" cy="9235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CPU +</a:t>
            </a:r>
            <a:endParaRPr lang="en-US" sz="1700" dirty="0"/>
          </a:p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Register</a:t>
            </a:r>
            <a:endParaRPr lang="en-US" sz="1700" dirty="0"/>
          </a:p>
        </p:txBody>
      </p:sp>
      <p:sp>
        <p:nvSpPr>
          <p:cNvPr id="18" name="Shape 16"/>
          <p:cNvSpPr/>
          <p:nvPr/>
        </p:nvSpPr>
        <p:spPr>
          <a:xfrm>
            <a:off x="9555480" y="2761488"/>
            <a:ext cx="2011680" cy="1143000"/>
          </a:xfrm>
          <a:prstGeom prst="roundRect">
            <a:avLst>
              <a:gd name="adj" fmla="val 4000"/>
            </a:avLst>
          </a:prstGeom>
          <a:solidFill>
            <a:srgbClr val="13A36B"/>
          </a:solidFill>
          <a:ln w="12700">
            <a:solidFill>
              <a:srgbClr val="13A36B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628632" y="2871216"/>
            <a:ext cx="1865376" cy="9235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Output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LED / Aktuator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3767328" y="1536192"/>
            <a:ext cx="1965960" cy="658368"/>
          </a:xfrm>
          <a:prstGeom prst="roundRect">
            <a:avLst>
              <a:gd name="adj" fmla="val 5556"/>
            </a:avLst>
          </a:prstGeom>
          <a:solidFill>
            <a:srgbClr val="FFF7ED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840480" y="1636776"/>
            <a:ext cx="18196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220"/>
                </a:solidFill>
              </a:rPr>
              <a:t>Clock &amp; Reset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3767328" y="4590288"/>
            <a:ext cx="1965960" cy="658368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12700">
            <a:solidFill>
              <a:srgbClr val="D7E3F1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840480" y="4690872"/>
            <a:ext cx="18196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220"/>
                </a:solidFill>
              </a:rPr>
              <a:t>Memory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6492240" y="1536192"/>
            <a:ext cx="2286000" cy="658368"/>
          </a:xfrm>
          <a:prstGeom prst="roundRect">
            <a:avLst>
              <a:gd name="adj" fmla="val 5556"/>
            </a:avLst>
          </a:prstGeom>
          <a:solidFill>
            <a:srgbClr val="F5F3FF"/>
          </a:solidFill>
          <a:ln w="12700">
            <a:solidFill>
              <a:srgbClr val="DDD6FE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65392" y="1636776"/>
            <a:ext cx="21396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0B1220"/>
                </a:solidFill>
              </a:rPr>
              <a:t>Bus Data/Alamat/Kontrol</a:t>
            </a:r>
            <a:endParaRPr lang="en-US" sz="1350" dirty="0"/>
          </a:p>
        </p:txBody>
      </p:sp>
      <p:sp>
        <p:nvSpPr>
          <p:cNvPr id="26" name="Shape 24"/>
          <p:cNvSpPr/>
          <p:nvPr/>
        </p:nvSpPr>
        <p:spPr>
          <a:xfrm>
            <a:off x="6492240" y="4590288"/>
            <a:ext cx="2286000" cy="658368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12700">
            <a:solidFill>
              <a:srgbClr val="D7E3F1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65392" y="4690872"/>
            <a:ext cx="21396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0B1220"/>
                </a:solidFill>
              </a:rPr>
              <a:t>Komunikasi Serial</a:t>
            </a:r>
            <a:endParaRPr lang="en-US" sz="1350" dirty="0"/>
          </a:p>
        </p:txBody>
      </p:sp>
      <p:sp>
        <p:nvSpPr>
          <p:cNvPr id="28" name="Shape 26"/>
          <p:cNvSpPr/>
          <p:nvPr/>
        </p:nvSpPr>
        <p:spPr>
          <a:xfrm>
            <a:off x="987552" y="5705856"/>
            <a:ext cx="10168128" cy="502920"/>
          </a:xfrm>
          <a:prstGeom prst="roundRect">
            <a:avLst>
              <a:gd name="adj" fmla="val 9091"/>
            </a:avLst>
          </a:prstGeom>
          <a:solidFill>
            <a:srgbClr val="ECFEFF"/>
          </a:solidFill>
          <a:ln w="12700">
            <a:solidFill>
              <a:srgbClr val="C8EAF3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152144" y="5824728"/>
            <a:ext cx="9838944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0B1220"/>
                </a:solidFill>
              </a:rPr>
              <a:t>Cara membaca diagram: sinyal input masuk lewat pin, CPU menjalankan instruksi, lalu output dikirim kembali ke perangkat luar.</a:t>
            </a:r>
            <a:endParaRPr lang="en-US" sz="1450" dirty="0"/>
          </a:p>
        </p:txBody>
      </p:sp>
      <p:sp>
        <p:nvSpPr>
          <p:cNvPr id="30" name="Text 28"/>
          <p:cNvSpPr/>
          <p:nvPr/>
        </p:nvSpPr>
        <p:spPr>
          <a:xfrm>
            <a:off x="502920" y="6510528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Embedded Systems • Pertemuan 2</a:t>
            </a:r>
            <a:endParaRPr lang="en-US" sz="850" dirty="0"/>
          </a:p>
        </p:txBody>
      </p:sp>
      <p:sp>
        <p:nvSpPr>
          <p:cNvPr id="31" name="Text 29"/>
          <p:cNvSpPr/>
          <p:nvPr/>
        </p:nvSpPr>
        <p:spPr>
          <a:xfrm>
            <a:off x="11384280" y="6446520"/>
            <a:ext cx="320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</a:rPr>
              <a:t>03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0A7B5"/>
          </a:solidFill>
          <a:ln w="12700">
            <a:solidFill>
              <a:srgbClr val="00A7B5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47472"/>
            <a:ext cx="8412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0B12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Mikrokontroler vs Mikroprosesor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21792" y="832104"/>
            <a:ext cx="88239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475569"/>
                </a:solidFill>
              </a:rPr>
              <a:t>Keduanya memproses instruksi, tetapi tingkat integrasi dan ekosistem perangkatnya berbeda.</a:t>
            </a:r>
            <a:endParaRPr lang="en-US" sz="1150" dirty="0"/>
          </a:p>
        </p:txBody>
      </p:sp>
      <p:pic>
        <p:nvPicPr>
          <p:cNvPr id="5" name="Image 0" descr="/mnt/data/wide_cinematic_3d_render_of_a_futuristic_microcont.png">    </p:cNvPr>
          <p:cNvPicPr>
            <a:picLocks noChangeAspect="1"/>
          </p:cNvPicPr>
          <p:nvPr/>
        </p:nvPicPr>
        <p:blipFill>
          <a:blip r:embed="rId1"/>
          <a:srcRect l="20000" r="10290" t="0" b="0"/>
          <a:stretch/>
        </p:blipFill>
        <p:spPr>
          <a:xfrm>
            <a:off x="6583680" y="1097280"/>
            <a:ext cx="4983480" cy="402336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777240" y="1417320"/>
            <a:ext cx="2606040" cy="3611880"/>
          </a:xfrm>
          <a:prstGeom prst="roundRect">
            <a:avLst>
              <a:gd name="adj" fmla="val 2105"/>
            </a:avLst>
          </a:prstGeom>
          <a:solidFill>
            <a:srgbClr val="F0FBFC"/>
          </a:solidFill>
          <a:ln w="12700">
            <a:solidFill>
              <a:srgbClr val="BDECF2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1024128" y="1700784"/>
            <a:ext cx="20116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565C0"/>
                </a:solidFill>
              </a:rPr>
              <a:t>MCU</a:t>
            </a:r>
            <a:endParaRPr lang="en-US" sz="2600" dirty="0"/>
          </a:p>
        </p:txBody>
      </p:sp>
      <p:sp>
        <p:nvSpPr>
          <p:cNvPr id="8" name="Text 5"/>
          <p:cNvSpPr/>
          <p:nvPr/>
        </p:nvSpPr>
        <p:spPr>
          <a:xfrm>
            <a:off x="1024128" y="2176272"/>
            <a:ext cx="1920240" cy="21488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r>
              <a:rPr lang="en-US" sz="1350" dirty="0">
                <a:solidFill>
                  <a:srgbClr val="0B1220"/>
                </a:solidFill>
              </a:rPr>
              <a:t>CPU, memori, GPIO, timer, ADC dalam satu chip</a:t>
            </a:r>
            <a:endParaRPr lang="en-US" sz="1350" dirty="0"/>
          </a:p>
          <a:p>
            <a:r>
              <a:rPr lang="en-US" sz="1350" dirty="0">
                <a:solidFill>
                  <a:srgbClr val="0B1220"/>
                </a:solidFill>
              </a:rPr>
              <a:t>Cocok untuk kontrol langsung</a:t>
            </a:r>
            <a:endParaRPr lang="en-US" sz="1350" dirty="0"/>
          </a:p>
          <a:p>
            <a:r>
              <a:rPr lang="en-US" sz="1350" dirty="0">
                <a:solidFill>
                  <a:srgbClr val="0B1220"/>
                </a:solidFill>
              </a:rPr>
              <a:t>Hemat daya dan biaya</a:t>
            </a:r>
            <a:endParaRPr lang="en-US" sz="1350" dirty="0"/>
          </a:p>
          <a:p>
            <a:r>
              <a:rPr lang="en-US" sz="1350" dirty="0">
                <a:solidFill>
                  <a:srgbClr val="0B1220"/>
                </a:solidFill>
              </a:rPr>
              <a:t>Contoh: Arduino/AVR, STM32, ESP32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3675888" y="1417320"/>
            <a:ext cx="2606040" cy="3611880"/>
          </a:xfrm>
          <a:prstGeom prst="roundRect">
            <a:avLst>
              <a:gd name="adj" fmla="val 2105"/>
            </a:avLst>
          </a:prstGeom>
          <a:solidFill>
            <a:srgbClr val="FFFFFF"/>
          </a:solidFill>
          <a:ln w="12700">
            <a:solidFill>
              <a:srgbClr val="D7E3F1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3922776" y="1700784"/>
            <a:ext cx="20116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B1220"/>
                </a:solidFill>
              </a:rPr>
              <a:t>MPU</a:t>
            </a:r>
            <a:endParaRPr lang="en-US" sz="2600" dirty="0"/>
          </a:p>
        </p:txBody>
      </p:sp>
      <p:sp>
        <p:nvSpPr>
          <p:cNvPr id="11" name="Text 8"/>
          <p:cNvSpPr/>
          <p:nvPr/>
        </p:nvSpPr>
        <p:spPr>
          <a:xfrm>
            <a:off x="3922776" y="2176272"/>
            <a:ext cx="1920240" cy="21488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r>
              <a:rPr lang="en-US" sz="1350" dirty="0">
                <a:solidFill>
                  <a:srgbClr val="0B1220"/>
                </a:solidFill>
              </a:rPr>
              <a:t>CPU utama perlu memori/periferal eksternal</a:t>
            </a:r>
            <a:endParaRPr lang="en-US" sz="1350" dirty="0"/>
          </a:p>
          <a:p>
            <a:r>
              <a:rPr lang="en-US" sz="1350" dirty="0">
                <a:solidFill>
                  <a:srgbClr val="0B1220"/>
                </a:solidFill>
              </a:rPr>
              <a:t>Cocok untuk komputasi lebih kompleks</a:t>
            </a:r>
            <a:endParaRPr lang="en-US" sz="1350" dirty="0"/>
          </a:p>
          <a:p>
            <a:r>
              <a:rPr lang="en-US" sz="1350" dirty="0">
                <a:solidFill>
                  <a:srgbClr val="0B1220"/>
                </a:solidFill>
              </a:rPr>
              <a:t>Biasanya memakai OS</a:t>
            </a:r>
            <a:endParaRPr lang="en-US" sz="1350" dirty="0"/>
          </a:p>
          <a:p>
            <a:r>
              <a:rPr lang="en-US" sz="1350" dirty="0">
                <a:solidFill>
                  <a:srgbClr val="0B1220"/>
                </a:solidFill>
              </a:rPr>
              <a:t>Contoh: Raspberry Pi, SoC Linux</a:t>
            </a:r>
            <a:endParaRPr lang="en-US" sz="1350" dirty="0"/>
          </a:p>
        </p:txBody>
      </p:sp>
      <p:sp>
        <p:nvSpPr>
          <p:cNvPr id="12" name="Shape 9"/>
          <p:cNvSpPr/>
          <p:nvPr/>
        </p:nvSpPr>
        <p:spPr>
          <a:xfrm>
            <a:off x="896112" y="5532120"/>
            <a:ext cx="10378440" cy="594360"/>
          </a:xfrm>
          <a:prstGeom prst="roundRect">
            <a:avLst>
              <a:gd name="adj" fmla="val 7692"/>
            </a:avLst>
          </a:prstGeom>
          <a:solidFill>
            <a:srgbClr val="FFF7ED"/>
          </a:solidFill>
          <a:ln w="12700">
            <a:solidFill>
              <a:srgbClr val="C8EAF3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1060704" y="5650992"/>
            <a:ext cx="10049256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0B1220"/>
                </a:solidFill>
              </a:rPr>
              <a:t>Aturan praktis: pilih MCU untuk kontrol sederhana/real-time; pilih MPU saat perlu OS, tampilan kompleks, atau komputasi besar.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502920" y="6510528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Embedded Systems • Pertemuan 2</a:t>
            </a:r>
            <a:endParaRPr lang="en-US" sz="850" dirty="0"/>
          </a:p>
        </p:txBody>
      </p:sp>
      <p:sp>
        <p:nvSpPr>
          <p:cNvPr id="15" name="Text 12"/>
          <p:cNvSpPr/>
          <p:nvPr/>
        </p:nvSpPr>
        <p:spPr>
          <a:xfrm>
            <a:off x="11384280" y="6446520"/>
            <a:ext cx="320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</a:rPr>
              <a:t>04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0A7B5"/>
          </a:solidFill>
          <a:ln w="12700">
            <a:solidFill>
              <a:srgbClr val="00A7B5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47472"/>
            <a:ext cx="8412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0B12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CPU, Register, dan Bus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21792" y="832104"/>
            <a:ext cx="88239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475569"/>
                </a:solidFill>
              </a:rPr>
              <a:t>CPU mengeksekusi instruksi; register mempercepat operasi; bus memindahkan data antarblok.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2743200" y="2084832"/>
            <a:ext cx="1097280" cy="0"/>
          </a:xfrm>
          <a:prstGeom prst="line">
            <a:avLst/>
          </a:prstGeom>
          <a:noFill/>
          <a:ln w="25400">
            <a:solidFill>
              <a:srgbClr val="00A7B5"/>
            </a:solidFill>
            <a:prstDash val="solid"/>
            <a:tailEnd type="triangle"/>
          </a:ln>
        </p:spPr>
      </p:sp>
      <p:sp>
        <p:nvSpPr>
          <p:cNvPr id="6" name="Shape 4"/>
          <p:cNvSpPr/>
          <p:nvPr/>
        </p:nvSpPr>
        <p:spPr>
          <a:xfrm>
            <a:off x="5577840" y="2084832"/>
            <a:ext cx="1097280" cy="0"/>
          </a:xfrm>
          <a:prstGeom prst="line">
            <a:avLst/>
          </a:prstGeom>
          <a:noFill/>
          <a:ln w="25400">
            <a:solidFill>
              <a:srgbClr val="00A7B5"/>
            </a:solidFill>
            <a:prstDash val="solid"/>
            <a:tailEnd type="triangle"/>
          </a:ln>
        </p:spPr>
      </p:sp>
      <p:sp>
        <p:nvSpPr>
          <p:cNvPr id="7" name="Shape 5"/>
          <p:cNvSpPr/>
          <p:nvPr/>
        </p:nvSpPr>
        <p:spPr>
          <a:xfrm>
            <a:off x="8412480" y="2084832"/>
            <a:ext cx="1234440" cy="0"/>
          </a:xfrm>
          <a:prstGeom prst="line">
            <a:avLst/>
          </a:prstGeom>
          <a:noFill/>
          <a:ln w="25400">
            <a:solidFill>
              <a:srgbClr val="00A7B5"/>
            </a:solidFill>
            <a:prstDash val="solid"/>
            <a:tailEnd type="triangle"/>
          </a:ln>
        </p:spPr>
      </p:sp>
      <p:sp>
        <p:nvSpPr>
          <p:cNvPr id="8" name="Shape 6"/>
          <p:cNvSpPr/>
          <p:nvPr/>
        </p:nvSpPr>
        <p:spPr>
          <a:xfrm>
            <a:off x="6675120" y="4251960"/>
            <a:ext cx="-1097280" cy="0"/>
          </a:xfrm>
          <a:prstGeom prst="line">
            <a:avLst/>
          </a:prstGeom>
          <a:noFill/>
          <a:ln w="25400">
            <a:solidFill>
              <a:srgbClr val="F59E0B"/>
            </a:solidFill>
            <a:prstDash val="solid"/>
            <a:tailEnd type="triangle"/>
          </a:ln>
        </p:spPr>
      </p:sp>
      <p:sp>
        <p:nvSpPr>
          <p:cNvPr id="9" name="Shape 7"/>
          <p:cNvSpPr/>
          <p:nvPr/>
        </p:nvSpPr>
        <p:spPr>
          <a:xfrm>
            <a:off x="3840480" y="4251960"/>
            <a:ext cx="-1097280" cy="0"/>
          </a:xfrm>
          <a:prstGeom prst="line">
            <a:avLst/>
          </a:prstGeom>
          <a:noFill/>
          <a:ln w="25400">
            <a:solidFill>
              <a:srgbClr val="F59E0B"/>
            </a:solidFill>
            <a:prstDash val="solid"/>
            <a:tailEnd type="triangle"/>
          </a:ln>
        </p:spPr>
      </p:sp>
      <p:sp>
        <p:nvSpPr>
          <p:cNvPr id="10" name="Shape 8"/>
          <p:cNvSpPr/>
          <p:nvPr/>
        </p:nvSpPr>
        <p:spPr>
          <a:xfrm>
            <a:off x="749808" y="1508760"/>
            <a:ext cx="2084832" cy="114300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 w="12700">
            <a:solidFill>
              <a:srgbClr val="D7E3F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87552" y="1828800"/>
            <a:ext cx="16093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220"/>
                </a:solidFill>
              </a:rPr>
              <a:t>Flash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b="1" dirty="0">
                <a:solidFill>
                  <a:srgbClr val="0B1220"/>
                </a:solidFill>
              </a:rPr>
              <a:t>Instruksi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3657600" y="1325880"/>
            <a:ext cx="2103120" cy="1508760"/>
          </a:xfrm>
          <a:prstGeom prst="roundRect">
            <a:avLst>
              <a:gd name="adj" fmla="val 3636"/>
            </a:avLst>
          </a:prstGeom>
          <a:solidFill>
            <a:srgbClr val="E8F8FF"/>
          </a:solidFill>
          <a:ln w="12700">
            <a:solidFill>
              <a:srgbClr val="BDECF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886200" y="1673352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B1220"/>
                </a:solidFill>
              </a:rPr>
              <a:t>CPU</a:t>
            </a:r>
            <a:endParaRPr lang="en-US" sz="1700" dirty="0"/>
          </a:p>
          <a:p>
            <a:pPr algn="ctr" indent="0" marL="0">
              <a:buNone/>
            </a:pPr>
            <a:r>
              <a:rPr lang="en-US" sz="1700" b="1" dirty="0">
                <a:solidFill>
                  <a:srgbClr val="0B1220"/>
                </a:solidFill>
              </a:rPr>
              <a:t>Fetch–Decode–Execute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6583680" y="1508760"/>
            <a:ext cx="2057400" cy="114300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 w="12700">
            <a:solidFill>
              <a:srgbClr val="D7E3F1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812280" y="1819656"/>
            <a:ext cx="1600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B1220"/>
                </a:solidFill>
              </a:rPr>
              <a:t>Register</a:t>
            </a:r>
            <a:endParaRPr lang="en-US" sz="1700" dirty="0"/>
          </a:p>
          <a:p>
            <a:pPr algn="ctr" indent="0" marL="0">
              <a:buNone/>
            </a:pPr>
            <a:r>
              <a:rPr lang="en-US" sz="1700" b="1" dirty="0">
                <a:solidFill>
                  <a:srgbClr val="0B1220"/>
                </a:solidFill>
              </a:rPr>
              <a:t>Kerja Cepat</a:t>
            </a:r>
            <a:endParaRPr lang="en-US" sz="1700" dirty="0"/>
          </a:p>
        </p:txBody>
      </p:sp>
      <p:sp>
        <p:nvSpPr>
          <p:cNvPr id="16" name="Shape 14"/>
          <p:cNvSpPr/>
          <p:nvPr/>
        </p:nvSpPr>
        <p:spPr>
          <a:xfrm>
            <a:off x="9555480" y="1508760"/>
            <a:ext cx="1828800" cy="1143000"/>
          </a:xfrm>
          <a:prstGeom prst="roundRect">
            <a:avLst>
              <a:gd name="adj" fmla="val 4800"/>
            </a:avLst>
          </a:prstGeom>
          <a:solidFill>
            <a:srgbClr val="F0FDF4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829800" y="1819656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B1220"/>
                </a:solidFill>
              </a:rPr>
              <a:t>GPIO</a:t>
            </a:r>
            <a:endParaRPr lang="en-US" sz="1700" dirty="0"/>
          </a:p>
          <a:p>
            <a:pPr algn="ctr" indent="0" marL="0">
              <a:buNone/>
            </a:pPr>
            <a:r>
              <a:rPr lang="en-US" sz="1700" b="1" dirty="0">
                <a:solidFill>
                  <a:srgbClr val="0B1220"/>
                </a:solidFill>
              </a:rPr>
              <a:t>Periferal</a:t>
            </a:r>
            <a:endParaRPr lang="en-US" sz="1700" dirty="0"/>
          </a:p>
        </p:txBody>
      </p:sp>
      <p:sp>
        <p:nvSpPr>
          <p:cNvPr id="18" name="Shape 16"/>
          <p:cNvSpPr/>
          <p:nvPr/>
        </p:nvSpPr>
        <p:spPr>
          <a:xfrm>
            <a:off x="2926080" y="3520440"/>
            <a:ext cx="6382512" cy="1417320"/>
          </a:xfrm>
          <a:prstGeom prst="roundRect">
            <a:avLst>
              <a:gd name="adj" fmla="val 3871"/>
            </a:avLst>
          </a:prstGeom>
          <a:solidFill>
            <a:srgbClr val="FFF7ED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218688" y="3813048"/>
            <a:ext cx="57972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0B1220"/>
                </a:solidFill>
              </a:rPr>
              <a:t>Bus: jalur data, alamat, dan kontrol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3337560" y="4279392"/>
            <a:ext cx="5532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dirty="0">
                <a:solidFill>
                  <a:srgbClr val="475569"/>
                </a:solidFill>
              </a:rPr>
              <a:t>Memindahkan instruksi, data sensor, nilai register, dan sinyal kontrol antarblok.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1005840" y="5532120"/>
            <a:ext cx="10149840" cy="548640"/>
          </a:xfrm>
          <a:prstGeom prst="roundRect">
            <a:avLst>
              <a:gd name="adj" fmla="val 8333"/>
            </a:avLst>
          </a:prstGeom>
          <a:solidFill>
            <a:srgbClr val="ECFEFF"/>
          </a:solidFill>
          <a:ln w="12700">
            <a:solidFill>
              <a:srgbClr val="C8EAF3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170432" y="5650992"/>
            <a:ext cx="982065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0B1220"/>
                </a:solidFill>
              </a:rPr>
              <a:t>Analogi: CPU = pengambil keputusan, register = meja kerja kecil, memori = lemari arsip, bus = jalan penghubung.</a:t>
            </a:r>
            <a:endParaRPr lang="en-US" sz="1450" dirty="0"/>
          </a:p>
        </p:txBody>
      </p:sp>
      <p:sp>
        <p:nvSpPr>
          <p:cNvPr id="23" name="Text 21"/>
          <p:cNvSpPr/>
          <p:nvPr/>
        </p:nvSpPr>
        <p:spPr>
          <a:xfrm>
            <a:off x="502920" y="6510528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Embedded Systems • Pertemuan 2</a:t>
            </a:r>
            <a:endParaRPr lang="en-US" sz="850" dirty="0"/>
          </a:p>
        </p:txBody>
      </p:sp>
      <p:sp>
        <p:nvSpPr>
          <p:cNvPr id="24" name="Text 22"/>
          <p:cNvSpPr/>
          <p:nvPr/>
        </p:nvSpPr>
        <p:spPr>
          <a:xfrm>
            <a:off x="11384280" y="6446520"/>
            <a:ext cx="320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</a:rPr>
              <a:t>05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0A7B5"/>
          </a:solidFill>
          <a:ln w="12700">
            <a:solidFill>
              <a:srgbClr val="00A7B5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47472"/>
            <a:ext cx="8412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0B12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Memori &amp; Register Periferal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21792" y="832104"/>
            <a:ext cx="88239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475569"/>
                </a:solidFill>
              </a:rPr>
              <a:t>Dalam MCU, banyak periferal dikendalikan seperti alamat memori: tulis/baca register konfigurasi.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777240" y="1353312"/>
            <a:ext cx="10652760" cy="411480"/>
          </a:xfrm>
          <a:prstGeom prst="rect">
            <a:avLst/>
          </a:prstGeom>
          <a:solidFill>
            <a:srgbClr val="0B1220"/>
          </a:solidFill>
          <a:ln w="12700">
            <a:solidFill>
              <a:srgbClr val="0B1220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87552" y="1481328"/>
            <a:ext cx="2011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</a:rPr>
              <a:t>Jenis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3703320" y="1481328"/>
            <a:ext cx="29260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</a:rPr>
              <a:t>Fungsi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7406640" y="1481328"/>
            <a:ext cx="29260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</a:rPr>
              <a:t>Catatan Praktis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777240" y="1901952"/>
            <a:ext cx="10652760" cy="685800"/>
          </a:xfrm>
          <a:prstGeom prst="rect">
            <a:avLst/>
          </a:prstGeom>
          <a:solidFill>
            <a:srgbClr val="F3F7FB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87552" y="2084832"/>
            <a:ext cx="2194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B1220"/>
                </a:solidFill>
              </a:rPr>
              <a:t>Flash / ROM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703320" y="2066544"/>
            <a:ext cx="2926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475569"/>
                </a:solidFill>
              </a:rPr>
              <a:t>Menyimpan program/firmware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7406640" y="2066544"/>
            <a:ext cx="3520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475569"/>
                </a:solidFill>
              </a:rPr>
              <a:t>Tidak hilang saat listrik mati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777240" y="2660904"/>
            <a:ext cx="10652760" cy="6858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87552" y="2843784"/>
            <a:ext cx="2194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B1220"/>
                </a:solidFill>
              </a:rPr>
              <a:t>SRAM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3703320" y="2825496"/>
            <a:ext cx="2926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475569"/>
                </a:solidFill>
              </a:rPr>
              <a:t>Menyimpan variabel sementara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7406640" y="2825496"/>
            <a:ext cx="3520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475569"/>
                </a:solidFill>
              </a:rPr>
              <a:t>Hilang saat daya mati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777240" y="3419856"/>
            <a:ext cx="10652760" cy="685800"/>
          </a:xfrm>
          <a:prstGeom prst="rect">
            <a:avLst/>
          </a:prstGeom>
          <a:solidFill>
            <a:srgbClr val="F3F7FB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87552" y="3602736"/>
            <a:ext cx="2194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B1220"/>
                </a:solidFill>
              </a:rPr>
              <a:t>EEPROM / NVS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3703320" y="3584448"/>
            <a:ext cx="2926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475569"/>
                </a:solidFill>
              </a:rPr>
              <a:t>Menyimpan konfigurasi kecil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7406640" y="3584448"/>
            <a:ext cx="3520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475569"/>
                </a:solidFill>
              </a:rPr>
              <a:t>Bertahan setelah reset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777240" y="4178808"/>
            <a:ext cx="10652760" cy="6858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987552" y="4361688"/>
            <a:ext cx="2194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B1220"/>
                </a:solidFill>
              </a:rPr>
              <a:t>Peripheral Register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3703320" y="4343400"/>
            <a:ext cx="2926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475569"/>
                </a:solidFill>
              </a:rPr>
              <a:t>Mengatur GPIO, timer, ADC, UART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7406640" y="4343400"/>
            <a:ext cx="3520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475569"/>
                </a:solidFill>
              </a:rPr>
              <a:t>Alamat khusus untuk kontrol hardware</a:t>
            </a:r>
            <a:endParaRPr lang="en-US" sz="1500" dirty="0"/>
          </a:p>
        </p:txBody>
      </p:sp>
      <p:sp>
        <p:nvSpPr>
          <p:cNvPr id="25" name="Shape 23"/>
          <p:cNvSpPr/>
          <p:nvPr/>
        </p:nvSpPr>
        <p:spPr>
          <a:xfrm>
            <a:off x="960120" y="5440680"/>
            <a:ext cx="10149840" cy="566928"/>
          </a:xfrm>
          <a:prstGeom prst="roundRect">
            <a:avLst>
              <a:gd name="adj" fmla="val 8065"/>
            </a:avLst>
          </a:prstGeom>
          <a:solidFill>
            <a:srgbClr val="FFF7ED"/>
          </a:solidFill>
          <a:ln w="12700">
            <a:solidFill>
              <a:srgbClr val="C8EAF3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1124712" y="5559552"/>
            <a:ext cx="982065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0B1220"/>
                </a:solidFill>
              </a:rPr>
              <a:t>Kunci praktikum: set pinMode → tulis/baca level logika → amati perubahan pada LED atau nilai tombol.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502920" y="6510528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Embedded Systems • Pertemuan 2</a:t>
            </a:r>
            <a:endParaRPr lang="en-US" sz="850" dirty="0"/>
          </a:p>
        </p:txBody>
      </p:sp>
      <p:sp>
        <p:nvSpPr>
          <p:cNvPr id="28" name="Text 26"/>
          <p:cNvSpPr/>
          <p:nvPr/>
        </p:nvSpPr>
        <p:spPr>
          <a:xfrm>
            <a:off x="11384280" y="6446520"/>
            <a:ext cx="320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</a:rPr>
              <a:t>06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0A7B5"/>
          </a:solidFill>
          <a:ln w="12700">
            <a:solidFill>
              <a:srgbClr val="00A7B5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47472"/>
            <a:ext cx="8412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0B12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Clock &amp; Reset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21792" y="832104"/>
            <a:ext cx="88239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475569"/>
                </a:solidFill>
              </a:rPr>
              <a:t>Clock menentukan irama kerja, sedangkan reset mengembalikan sistem ke kondisi awal yang diketahui.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2743200" y="2788920"/>
            <a:ext cx="1508760" cy="0"/>
          </a:xfrm>
          <a:prstGeom prst="line">
            <a:avLst/>
          </a:prstGeom>
          <a:noFill/>
          <a:ln w="25400">
            <a:solidFill>
              <a:srgbClr val="00A7B5"/>
            </a:solidFill>
            <a:prstDash val="solid"/>
            <a:tailEnd type="triangle"/>
          </a:ln>
        </p:spPr>
      </p:sp>
      <p:sp>
        <p:nvSpPr>
          <p:cNvPr id="6" name="Shape 4"/>
          <p:cNvSpPr/>
          <p:nvPr/>
        </p:nvSpPr>
        <p:spPr>
          <a:xfrm>
            <a:off x="7909560" y="2788920"/>
            <a:ext cx="1554480" cy="0"/>
          </a:xfrm>
          <a:prstGeom prst="line">
            <a:avLst/>
          </a:prstGeom>
          <a:noFill/>
          <a:ln w="25400">
            <a:solidFill>
              <a:srgbClr val="00A7B5"/>
            </a:solidFill>
            <a:prstDash val="solid"/>
            <a:tailEnd type="triangle"/>
          </a:ln>
        </p:spPr>
      </p:sp>
      <p:sp>
        <p:nvSpPr>
          <p:cNvPr id="7" name="Shape 5"/>
          <p:cNvSpPr/>
          <p:nvPr/>
        </p:nvSpPr>
        <p:spPr>
          <a:xfrm>
            <a:off x="6080760" y="1901952"/>
            <a:ext cx="0" cy="274320"/>
          </a:xfrm>
          <a:prstGeom prst="line">
            <a:avLst/>
          </a:prstGeom>
          <a:noFill/>
          <a:ln w="25400">
            <a:solidFill>
              <a:srgbClr val="F59E0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080760" y="3401568"/>
            <a:ext cx="0" cy="667512"/>
          </a:xfrm>
          <a:prstGeom prst="line">
            <a:avLst/>
          </a:prstGeom>
          <a:noFill/>
          <a:ln w="25400">
            <a:solidFill>
              <a:srgbClr val="EF4444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77240" y="2331720"/>
            <a:ext cx="2148840" cy="914400"/>
          </a:xfrm>
          <a:prstGeom prst="roundRect">
            <a:avLst>
              <a:gd name="adj" fmla="val 4000"/>
            </a:avLst>
          </a:prstGeom>
          <a:solidFill>
            <a:srgbClr val="E8F8FF"/>
          </a:solidFill>
          <a:ln w="12700">
            <a:solidFill>
              <a:srgbClr val="BDECF2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50392" y="2432304"/>
            <a:ext cx="2002536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220"/>
                </a:solidFill>
              </a:rPr>
              <a:t>Oscillator / Crystal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4160520" y="2148840"/>
            <a:ext cx="3840480" cy="1261872"/>
          </a:xfrm>
          <a:prstGeom prst="roundRect">
            <a:avLst>
              <a:gd name="adj" fmla="val 3623"/>
            </a:avLst>
          </a:prstGeom>
          <a:solidFill>
            <a:srgbClr val="0B1220"/>
          </a:solidFill>
          <a:ln w="12700">
            <a:solidFill>
              <a:srgbClr val="0B1220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233672" y="2258568"/>
            <a:ext cx="3694176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MCU Core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CPU + Bus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9326880" y="2331720"/>
            <a:ext cx="2148840" cy="9144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7E3F1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400032" y="2432304"/>
            <a:ext cx="2002536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0B1220"/>
                </a:solidFill>
              </a:rPr>
              <a:t>Timer / PWM / UART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5029200" y="1133856"/>
            <a:ext cx="2103120" cy="777240"/>
          </a:xfrm>
          <a:prstGeom prst="roundRect">
            <a:avLst>
              <a:gd name="adj" fmla="val 4706"/>
            </a:avLst>
          </a:prstGeom>
          <a:solidFill>
            <a:srgbClr val="FFF7ED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102352" y="1234440"/>
            <a:ext cx="1956816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1220"/>
                </a:solidFill>
              </a:rPr>
              <a:t>Clock source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0B1220"/>
                </a:solidFill>
              </a:rPr>
              <a:t>internal / external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4828032" y="4069080"/>
            <a:ext cx="2514600" cy="822960"/>
          </a:xfrm>
          <a:prstGeom prst="roundRect">
            <a:avLst>
              <a:gd name="adj" fmla="val 4444"/>
            </a:avLst>
          </a:prstGeom>
          <a:solidFill>
            <a:srgbClr val="FEF2F2"/>
          </a:solidFill>
          <a:ln w="12700">
            <a:solidFill>
              <a:srgbClr val="FECAC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901184" y="4169664"/>
            <a:ext cx="236829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B1220"/>
                </a:solidFill>
              </a:rPr>
              <a:t>Reset source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b="1" dirty="0">
                <a:solidFill>
                  <a:srgbClr val="0B1220"/>
                </a:solidFill>
              </a:rPr>
              <a:t>power-on / tombol / watchdog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868680" y="5349240"/>
            <a:ext cx="10287000" cy="658368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D7E3F1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097280" y="5596128"/>
            <a:ext cx="9829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475569"/>
                </a:solidFill>
              </a:rPr>
              <a:t>Clock terlalu lambat/cepat memengaruhi timing; reset dibutuhkan saat sistem gagal, macet, atau baru dinyalakan.</a:t>
            </a:r>
            <a:endParaRPr lang="en-US" sz="1550" dirty="0"/>
          </a:p>
        </p:txBody>
      </p:sp>
      <p:sp>
        <p:nvSpPr>
          <p:cNvPr id="21" name="Text 19"/>
          <p:cNvSpPr/>
          <p:nvPr/>
        </p:nvSpPr>
        <p:spPr>
          <a:xfrm>
            <a:off x="502920" y="6510528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Embedded Systems • Pertemuan 2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11384280" y="6446520"/>
            <a:ext cx="320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</a:rPr>
              <a:t>07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0A7B5"/>
          </a:solidFill>
          <a:ln w="12700">
            <a:solidFill>
              <a:srgbClr val="00A7B5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47472"/>
            <a:ext cx="8412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0B12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GPIO sebagai Output: Menyalakan LED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21792" y="832104"/>
            <a:ext cx="88239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475569"/>
                </a:solidFill>
              </a:rPr>
              <a:t>Output digital hanya dua keadaan: LOW atau HIGH. LED perlu resistor pembatas arus.</a:t>
            </a:r>
            <a:endParaRPr lang="en-US" sz="1150" dirty="0"/>
          </a:p>
        </p:txBody>
      </p:sp>
      <p:pic>
        <p:nvPicPr>
          <p:cNvPr id="5" name="Image 0" descr="/mnt/data/a_close_up_shallow_depth_of_field_photo_of_an_ele.png">    </p:cNvPr>
          <p:cNvPicPr>
            <a:picLocks noChangeAspect="1"/>
          </p:cNvPicPr>
          <p:nvPr/>
        </p:nvPicPr>
        <p:blipFill>
          <a:blip r:embed="rId1"/>
          <a:srcRect l="45000" r="1213" t="5000" b="7000"/>
          <a:stretch/>
        </p:blipFill>
        <p:spPr>
          <a:xfrm>
            <a:off x="6720840" y="1143000"/>
            <a:ext cx="4617720" cy="425196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914400" y="3063240"/>
            <a:ext cx="1097280" cy="0"/>
          </a:xfrm>
          <a:prstGeom prst="line">
            <a:avLst/>
          </a:prstGeom>
          <a:noFill/>
          <a:ln w="25400">
            <a:solidFill>
              <a:srgbClr val="0B1220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2011680" y="3063240"/>
            <a:ext cx="914400" cy="0"/>
          </a:xfrm>
          <a:prstGeom prst="line">
            <a:avLst/>
          </a:prstGeom>
          <a:noFill/>
          <a:ln w="25400">
            <a:solidFill>
              <a:srgbClr val="0B1220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2926080" y="3063240"/>
            <a:ext cx="914400" cy="0"/>
          </a:xfrm>
          <a:prstGeom prst="line">
            <a:avLst/>
          </a:prstGeom>
          <a:noFill/>
          <a:ln w="25400">
            <a:solidFill>
              <a:srgbClr val="0B1220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3840480" y="3063240"/>
            <a:ext cx="1005840" cy="0"/>
          </a:xfrm>
          <a:prstGeom prst="line">
            <a:avLst/>
          </a:prstGeom>
          <a:noFill/>
          <a:ln w="25400">
            <a:solidFill>
              <a:srgbClr val="0B1220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640080" y="2606040"/>
            <a:ext cx="1143000" cy="914400"/>
          </a:xfrm>
          <a:prstGeom prst="roundRect">
            <a:avLst>
              <a:gd name="adj" fmla="val 4000"/>
            </a:avLst>
          </a:prstGeom>
          <a:solidFill>
            <a:srgbClr val="E8F8FF"/>
          </a:solidFill>
          <a:ln w="12700">
            <a:solidFill>
              <a:srgbClr val="BDECF2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13232" y="2706624"/>
            <a:ext cx="996696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220"/>
                </a:solidFill>
              </a:rPr>
              <a:t>GPIO Pin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1874520" y="2606040"/>
            <a:ext cx="1325880" cy="9144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7E3F1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1947672" y="2706624"/>
            <a:ext cx="1179576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B1220"/>
                </a:solidFill>
              </a:rPr>
              <a:t>Resistor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b="1" dirty="0">
                <a:solidFill>
                  <a:srgbClr val="0B1220"/>
                </a:solidFill>
              </a:rPr>
              <a:t>220–330Ω</a:t>
            </a:r>
            <a:endParaRPr lang="en-US" sz="1250" dirty="0"/>
          </a:p>
        </p:txBody>
      </p:sp>
      <p:sp>
        <p:nvSpPr>
          <p:cNvPr id="14" name="Shape 11"/>
          <p:cNvSpPr/>
          <p:nvPr/>
        </p:nvSpPr>
        <p:spPr>
          <a:xfrm rot="5400000">
            <a:off x="3502152" y="2788920"/>
            <a:ext cx="438912" cy="548640"/>
          </a:xfrm>
          <a:prstGeom prst="triangle">
            <a:avLst/>
          </a:prstGeom>
          <a:solidFill>
            <a:srgbClr val="EF4444"/>
          </a:solidFill>
          <a:ln w="12700">
            <a:solidFill>
              <a:srgbClr val="EF4444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3383280" y="3429000"/>
            <a:ext cx="8229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B1220"/>
                </a:solidFill>
              </a:rPr>
              <a:t>LED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4681728" y="2606040"/>
            <a:ext cx="960120" cy="914400"/>
          </a:xfrm>
          <a:prstGeom prst="roundRect">
            <a:avLst>
              <a:gd name="adj" fmla="val 4000"/>
            </a:avLst>
          </a:prstGeom>
          <a:solidFill>
            <a:srgbClr val="F1F5F9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4754880" y="2706624"/>
            <a:ext cx="813816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220"/>
                </a:solidFill>
              </a:rPr>
              <a:t>GND</a:t>
            </a:r>
            <a:endParaRPr lang="en-US" sz="1400" dirty="0"/>
          </a:p>
        </p:txBody>
      </p:sp>
      <p:sp>
        <p:nvSpPr>
          <p:cNvPr id="18" name="Shape 15"/>
          <p:cNvSpPr/>
          <p:nvPr/>
        </p:nvSpPr>
        <p:spPr>
          <a:xfrm>
            <a:off x="822960" y="4343400"/>
            <a:ext cx="5074920" cy="749808"/>
          </a:xfrm>
          <a:prstGeom prst="roundRect">
            <a:avLst>
              <a:gd name="adj" fmla="val 6098"/>
            </a:avLst>
          </a:prstGeom>
          <a:solidFill>
            <a:srgbClr val="ECFEFF"/>
          </a:solidFill>
          <a:ln w="12700">
            <a:solidFill>
              <a:srgbClr val="C8EAF3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987552" y="4462272"/>
            <a:ext cx="474573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0B1220"/>
                </a:solidFill>
              </a:rPr>
              <a:t>Prinsip: HIGH memberi tegangan pada pin; arus mengalir melalui resistor dan LED ke ground.</a:t>
            </a:r>
            <a:endParaRPr lang="en-US" sz="1550" dirty="0"/>
          </a:p>
        </p:txBody>
      </p:sp>
      <p:sp>
        <p:nvSpPr>
          <p:cNvPr id="20" name="Text 17"/>
          <p:cNvSpPr/>
          <p:nvPr/>
        </p:nvSpPr>
        <p:spPr>
          <a:xfrm>
            <a:off x="502920" y="6510528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Embedded Systems • Pertemuan 2</a:t>
            </a:r>
            <a:endParaRPr lang="en-US" sz="850" dirty="0"/>
          </a:p>
        </p:txBody>
      </p:sp>
      <p:sp>
        <p:nvSpPr>
          <p:cNvPr id="21" name="Text 18"/>
          <p:cNvSpPr/>
          <p:nvPr/>
        </p:nvSpPr>
        <p:spPr>
          <a:xfrm>
            <a:off x="11384280" y="6446520"/>
            <a:ext cx="320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</a:rPr>
              <a:t>08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0A7B5"/>
          </a:solidFill>
          <a:ln w="12700">
            <a:solidFill>
              <a:srgbClr val="00A7B5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47472"/>
            <a:ext cx="8412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0B12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GPIO sebagai Input: Push Button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21792" y="832104"/>
            <a:ext cx="88239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475569"/>
                </a:solidFill>
              </a:rPr>
              <a:t>Input digital perlu level stabil; pull-up atau pull-down mencegah pin “mengambang”.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777240" y="1325880"/>
            <a:ext cx="5166360" cy="4480560"/>
          </a:xfrm>
          <a:prstGeom prst="roundRect">
            <a:avLst>
              <a:gd name="adj" fmla="val 1224"/>
            </a:avLst>
          </a:prstGeom>
          <a:solidFill>
            <a:srgbClr val="FFFFFF"/>
          </a:solidFill>
          <a:ln w="12700">
            <a:solidFill>
              <a:srgbClr val="D7E3F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78992" y="1627632"/>
            <a:ext cx="21031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0B1220"/>
                </a:solidFill>
              </a:rPr>
              <a:t>Pull-down</a:t>
            </a:r>
            <a:endParaRPr lang="en-US" sz="2100" dirty="0"/>
          </a:p>
        </p:txBody>
      </p:sp>
      <p:sp>
        <p:nvSpPr>
          <p:cNvPr id="7" name="Shape 5"/>
          <p:cNvSpPr/>
          <p:nvPr/>
        </p:nvSpPr>
        <p:spPr>
          <a:xfrm>
            <a:off x="1051560" y="2240280"/>
            <a:ext cx="1188720" cy="621792"/>
          </a:xfrm>
          <a:prstGeom prst="roundRect">
            <a:avLst>
              <a:gd name="adj" fmla="val 5882"/>
            </a:avLst>
          </a:prstGeom>
          <a:solidFill>
            <a:srgbClr val="FFF7ED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124712" y="2340864"/>
            <a:ext cx="104241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B1220"/>
                </a:solidFill>
              </a:rPr>
              <a:t>3.3V / 5V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2240280" y="2542032"/>
            <a:ext cx="868680" cy="0"/>
          </a:xfrm>
          <a:prstGeom prst="line">
            <a:avLst/>
          </a:prstGeom>
          <a:noFill/>
          <a:ln w="25400">
            <a:solidFill>
              <a:srgbClr val="0B122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063240" y="2176272"/>
            <a:ext cx="1097280" cy="713232"/>
          </a:xfrm>
          <a:prstGeom prst="roundRect">
            <a:avLst>
              <a:gd name="adj" fmla="val 5128"/>
            </a:avLst>
          </a:prstGeom>
          <a:solidFill>
            <a:srgbClr val="E8F8FF"/>
          </a:solidFill>
          <a:ln w="12700">
            <a:solidFill>
              <a:srgbClr val="BDECF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136392" y="2276856"/>
            <a:ext cx="95097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B1220"/>
                </a:solidFill>
              </a:rPr>
              <a:t>Tombol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4160520" y="2542032"/>
            <a:ext cx="685800" cy="0"/>
          </a:xfrm>
          <a:prstGeom prst="line">
            <a:avLst/>
          </a:prstGeom>
          <a:noFill/>
          <a:ln w="25400">
            <a:solidFill>
              <a:srgbClr val="0B122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681728" y="2176272"/>
            <a:ext cx="822960" cy="713232"/>
          </a:xfrm>
          <a:prstGeom prst="roundRect">
            <a:avLst>
              <a:gd name="adj" fmla="val 5128"/>
            </a:avLst>
          </a:prstGeom>
          <a:solidFill>
            <a:srgbClr val="F0FDF4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754880" y="2276856"/>
            <a:ext cx="67665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B1220"/>
                </a:solidFill>
              </a:rPr>
              <a:t>GPIO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5074920" y="2889504"/>
            <a:ext cx="0" cy="768096"/>
          </a:xfrm>
          <a:prstGeom prst="line">
            <a:avLst/>
          </a:prstGeom>
          <a:noFill/>
          <a:ln w="25400">
            <a:solidFill>
              <a:srgbClr val="0B122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617720" y="3657600"/>
            <a:ext cx="914400" cy="73152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7E3F1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690872" y="3758184"/>
            <a:ext cx="76809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B1220"/>
                </a:solidFill>
              </a:rPr>
              <a:t>R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b="1" dirty="0">
                <a:solidFill>
                  <a:srgbClr val="0B1220"/>
                </a:solidFill>
              </a:rPr>
              <a:t>10kΩ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5074920" y="4389120"/>
            <a:ext cx="0" cy="320040"/>
          </a:xfrm>
          <a:prstGeom prst="line">
            <a:avLst/>
          </a:prstGeom>
          <a:noFill/>
          <a:ln w="25400">
            <a:solidFill>
              <a:srgbClr val="0B122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4645152" y="4681728"/>
            <a:ext cx="868680" cy="438912"/>
          </a:xfrm>
          <a:prstGeom prst="roundRect">
            <a:avLst>
              <a:gd name="adj" fmla="val 8333"/>
            </a:avLst>
          </a:prstGeom>
          <a:solidFill>
            <a:srgbClr val="F1F5F9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718304" y="4782312"/>
            <a:ext cx="7223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B1220"/>
                </a:solidFill>
              </a:rPr>
              <a:t>GND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1078992" y="3931920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565C0"/>
                </a:solidFill>
              </a:rPr>
              <a:t>Idle = LOW</a:t>
            </a:r>
            <a:endParaRPr lang="en-US" sz="1800" dirty="0"/>
          </a:p>
          <a:p>
            <a:pPr indent="0" marL="0">
              <a:buNone/>
            </a:pPr>
            <a:r>
              <a:rPr lang="en-US" sz="1800" b="1" dirty="0">
                <a:solidFill>
                  <a:srgbClr val="1565C0"/>
                </a:solidFill>
              </a:rPr>
              <a:t>Ditekan = HIGH</a:t>
            </a:r>
            <a:endParaRPr lang="en-US" sz="1800" dirty="0"/>
          </a:p>
        </p:txBody>
      </p:sp>
      <p:sp>
        <p:nvSpPr>
          <p:cNvPr id="22" name="Shape 20"/>
          <p:cNvSpPr/>
          <p:nvPr/>
        </p:nvSpPr>
        <p:spPr>
          <a:xfrm>
            <a:off x="6263640" y="1325880"/>
            <a:ext cx="5166360" cy="4480560"/>
          </a:xfrm>
          <a:prstGeom prst="roundRect">
            <a:avLst>
              <a:gd name="adj" fmla="val 1224"/>
            </a:avLst>
          </a:prstGeom>
          <a:solidFill>
            <a:srgbClr val="F0FBFC"/>
          </a:solidFill>
          <a:ln w="12700">
            <a:solidFill>
              <a:srgbClr val="BDECF2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65392" y="1627632"/>
            <a:ext cx="21031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0B1220"/>
                </a:solidFill>
              </a:rPr>
              <a:t>Pull-up</a:t>
            </a:r>
            <a:endParaRPr lang="en-US" sz="2100" dirty="0"/>
          </a:p>
        </p:txBody>
      </p:sp>
      <p:sp>
        <p:nvSpPr>
          <p:cNvPr id="24" name="Shape 22"/>
          <p:cNvSpPr/>
          <p:nvPr/>
        </p:nvSpPr>
        <p:spPr>
          <a:xfrm>
            <a:off x="9893808" y="2057400"/>
            <a:ext cx="1188720" cy="621792"/>
          </a:xfrm>
          <a:prstGeom prst="roundRect">
            <a:avLst>
              <a:gd name="adj" fmla="val 5882"/>
            </a:avLst>
          </a:prstGeom>
          <a:solidFill>
            <a:srgbClr val="FFF7ED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966960" y="2157984"/>
            <a:ext cx="104241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B1220"/>
                </a:solidFill>
              </a:rPr>
              <a:t>3.3V / 5V</a:t>
            </a:r>
            <a:endParaRPr lang="en-US" sz="1250" dirty="0"/>
          </a:p>
        </p:txBody>
      </p:sp>
      <p:sp>
        <p:nvSpPr>
          <p:cNvPr id="26" name="Shape 24"/>
          <p:cNvSpPr/>
          <p:nvPr/>
        </p:nvSpPr>
        <p:spPr>
          <a:xfrm>
            <a:off x="10488168" y="2679192"/>
            <a:ext cx="0" cy="521208"/>
          </a:xfrm>
          <a:prstGeom prst="line">
            <a:avLst/>
          </a:prstGeom>
          <a:noFill/>
          <a:ln w="25400">
            <a:solidFill>
              <a:srgbClr val="0B1220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0012680" y="3200400"/>
            <a:ext cx="914400" cy="73152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7E3F1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10085832" y="3300984"/>
            <a:ext cx="76809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B1220"/>
                </a:solidFill>
              </a:rPr>
              <a:t>R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b="1" dirty="0">
                <a:solidFill>
                  <a:srgbClr val="0B1220"/>
                </a:solidFill>
              </a:rPr>
              <a:t>10kΩ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10488168" y="3931920"/>
            <a:ext cx="0" cy="320040"/>
          </a:xfrm>
          <a:prstGeom prst="line">
            <a:avLst/>
          </a:prstGeom>
          <a:noFill/>
          <a:ln w="25400">
            <a:solidFill>
              <a:srgbClr val="0B122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0040112" y="4224528"/>
            <a:ext cx="868680" cy="621792"/>
          </a:xfrm>
          <a:prstGeom prst="roundRect">
            <a:avLst>
              <a:gd name="adj" fmla="val 5882"/>
            </a:avLst>
          </a:prstGeom>
          <a:solidFill>
            <a:srgbClr val="F0FDF4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10113264" y="4325112"/>
            <a:ext cx="72237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B1220"/>
                </a:solidFill>
              </a:rPr>
              <a:t>GPIO</a:t>
            </a:r>
            <a:endParaRPr lang="en-US" sz="1200" dirty="0"/>
          </a:p>
        </p:txBody>
      </p:sp>
      <p:sp>
        <p:nvSpPr>
          <p:cNvPr id="32" name="Shape 30"/>
          <p:cNvSpPr/>
          <p:nvPr/>
        </p:nvSpPr>
        <p:spPr>
          <a:xfrm>
            <a:off x="10040112" y="4535424"/>
            <a:ext cx="-914400" cy="0"/>
          </a:xfrm>
          <a:prstGeom prst="line">
            <a:avLst/>
          </a:prstGeom>
          <a:noFill/>
          <a:ln w="25400">
            <a:solidFill>
              <a:srgbClr val="0B1220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8028432" y="4178808"/>
            <a:ext cx="1097280" cy="713232"/>
          </a:xfrm>
          <a:prstGeom prst="roundRect">
            <a:avLst>
              <a:gd name="adj" fmla="val 5128"/>
            </a:avLst>
          </a:prstGeom>
          <a:solidFill>
            <a:srgbClr val="E8F8FF"/>
          </a:solidFill>
          <a:ln w="12700">
            <a:solidFill>
              <a:srgbClr val="BDECF2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8101584" y="4279392"/>
            <a:ext cx="95097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B1220"/>
                </a:solidFill>
              </a:rPr>
              <a:t>Tombol</a:t>
            </a:r>
            <a:endParaRPr lang="en-US" sz="1250" dirty="0"/>
          </a:p>
        </p:txBody>
      </p:sp>
      <p:sp>
        <p:nvSpPr>
          <p:cNvPr id="35" name="Shape 33"/>
          <p:cNvSpPr/>
          <p:nvPr/>
        </p:nvSpPr>
        <p:spPr>
          <a:xfrm>
            <a:off x="8028432" y="4535424"/>
            <a:ext cx="-868680" cy="0"/>
          </a:xfrm>
          <a:prstGeom prst="line">
            <a:avLst/>
          </a:prstGeom>
          <a:noFill/>
          <a:ln w="25400">
            <a:solidFill>
              <a:srgbClr val="0B1220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6629400" y="4224528"/>
            <a:ext cx="868680" cy="621792"/>
          </a:xfrm>
          <a:prstGeom prst="roundRect">
            <a:avLst>
              <a:gd name="adj" fmla="val 5882"/>
            </a:avLst>
          </a:prstGeom>
          <a:solidFill>
            <a:srgbClr val="F1F5F9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702552" y="4325112"/>
            <a:ext cx="72237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B1220"/>
                </a:solidFill>
              </a:rPr>
              <a:t>GND</a:t>
            </a:r>
            <a:endParaRPr lang="en-US" sz="1200" dirty="0"/>
          </a:p>
        </p:txBody>
      </p:sp>
      <p:sp>
        <p:nvSpPr>
          <p:cNvPr id="38" name="Text 36"/>
          <p:cNvSpPr/>
          <p:nvPr/>
        </p:nvSpPr>
        <p:spPr>
          <a:xfrm>
            <a:off x="6565392" y="2423160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00A7B5"/>
                </a:solidFill>
              </a:rPr>
              <a:t>Idle = HIGH</a:t>
            </a:r>
            <a:endParaRPr lang="en-US" sz="1800" dirty="0"/>
          </a:p>
          <a:p>
            <a:pPr indent="0" marL="0">
              <a:buNone/>
            </a:pPr>
            <a:r>
              <a:rPr lang="en-US" sz="1800" b="1" dirty="0">
                <a:solidFill>
                  <a:srgbClr val="00A7B5"/>
                </a:solidFill>
              </a:rPr>
              <a:t>Ditekan = LOW</a:t>
            </a:r>
            <a:endParaRPr lang="en-US" sz="1800" dirty="0"/>
          </a:p>
        </p:txBody>
      </p:sp>
      <p:sp>
        <p:nvSpPr>
          <p:cNvPr id="39" name="Text 37"/>
          <p:cNvSpPr/>
          <p:nvPr/>
        </p:nvSpPr>
        <p:spPr>
          <a:xfrm>
            <a:off x="502920" y="6510528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Embedded Systems • Pertemuan 2</a:t>
            </a:r>
            <a:endParaRPr lang="en-US" sz="850" dirty="0"/>
          </a:p>
        </p:txBody>
      </p:sp>
      <p:sp>
        <p:nvSpPr>
          <p:cNvPr id="40" name="Text 38"/>
          <p:cNvSpPr/>
          <p:nvPr/>
        </p:nvSpPr>
        <p:spPr>
          <a:xfrm>
            <a:off x="11384280" y="6446520"/>
            <a:ext cx="320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</a:rPr>
              <a:t>09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0A7B5"/>
          </a:solidFill>
          <a:ln w="12700">
            <a:solidFill>
              <a:srgbClr val="00A7B5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47472"/>
            <a:ext cx="8412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0B12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Praktikum: LED + Push Button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21792" y="832104"/>
            <a:ext cx="88239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475569"/>
                </a:solidFill>
              </a:rPr>
              <a:t>Target: tombol mengubah status LED dan mahasiswa memahami alur pinMode, digitalRead, digitalWrite.</a:t>
            </a:r>
            <a:endParaRPr lang="en-US" sz="1150" dirty="0"/>
          </a:p>
        </p:txBody>
      </p:sp>
      <p:pic>
        <p:nvPicPr>
          <p:cNvPr id="5" name="Image 0" descr="/mnt/data/a_close_up_shallow_depth_of_field_photo_of_an_ele.png">    </p:cNvPr>
          <p:cNvPicPr>
            <a:picLocks noChangeAspect="1"/>
          </p:cNvPicPr>
          <p:nvPr/>
        </p:nvPicPr>
        <p:blipFill>
          <a:blip r:embed="rId1"/>
          <a:srcRect l="0" r="40473" t="0" b="0"/>
          <a:stretch/>
        </p:blipFill>
        <p:spPr>
          <a:xfrm>
            <a:off x="594360" y="1207008"/>
            <a:ext cx="5029200" cy="475488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6080760" y="1234440"/>
            <a:ext cx="5440680" cy="4709160"/>
          </a:xfrm>
          <a:prstGeom prst="roundRect">
            <a:avLst>
              <a:gd name="adj" fmla="val 1165"/>
            </a:avLst>
          </a:prstGeom>
          <a:solidFill>
            <a:srgbClr val="FFFFFF"/>
          </a:solidFill>
          <a:ln w="12700">
            <a:solidFill>
              <a:srgbClr val="D7E3F1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382512" y="1527048"/>
            <a:ext cx="2834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1220"/>
                </a:solidFill>
              </a:rPr>
              <a:t>Langkah Simulasi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6382512" y="1993392"/>
            <a:ext cx="4617720" cy="23317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r>
              <a:rPr lang="en-US" sz="1520" dirty="0">
                <a:solidFill>
                  <a:srgbClr val="0B1220"/>
                </a:solidFill>
              </a:rPr>
              <a:t>Buka Wokwi/Tinkercad lalu pilih board Arduino/ESP32</a:t>
            </a:r>
            <a:endParaRPr lang="en-US" sz="1520" dirty="0"/>
          </a:p>
          <a:p>
            <a:r>
              <a:rPr lang="en-US" sz="1520" dirty="0">
                <a:solidFill>
                  <a:srgbClr val="0B1220"/>
                </a:solidFill>
              </a:rPr>
              <a:t>Rangkai LED + resistor pada pin output</a:t>
            </a:r>
            <a:endParaRPr lang="en-US" sz="1520" dirty="0"/>
          </a:p>
          <a:p>
            <a:r>
              <a:rPr lang="en-US" sz="1520" dirty="0">
                <a:solidFill>
                  <a:srgbClr val="0B1220"/>
                </a:solidFill>
              </a:rPr>
              <a:t>Rangkai tombol dengan pull-up/pull-down</a:t>
            </a:r>
            <a:endParaRPr lang="en-US" sz="1520" dirty="0"/>
          </a:p>
          <a:p>
            <a:r>
              <a:rPr lang="en-US" sz="1520" dirty="0">
                <a:solidFill>
                  <a:srgbClr val="0B1220"/>
                </a:solidFill>
              </a:rPr>
              <a:t>Tulis kode, jalankan simulasi, amati perubahan</a:t>
            </a:r>
            <a:endParaRPr lang="en-US" sz="1520" dirty="0"/>
          </a:p>
          <a:p>
            <a:r>
              <a:rPr lang="en-US" sz="1520" dirty="0">
                <a:solidFill>
                  <a:srgbClr val="0B1220"/>
                </a:solidFill>
              </a:rPr>
              <a:t>Unggah screenshot, kode, dan catatan error ke LMS/Git</a:t>
            </a:r>
            <a:endParaRPr lang="en-US" sz="1520" dirty="0"/>
          </a:p>
        </p:txBody>
      </p:sp>
      <p:sp>
        <p:nvSpPr>
          <p:cNvPr id="9" name="Shape 6"/>
          <p:cNvSpPr/>
          <p:nvPr/>
        </p:nvSpPr>
        <p:spPr>
          <a:xfrm>
            <a:off x="6419088" y="4617720"/>
            <a:ext cx="4526280" cy="932688"/>
          </a:xfrm>
          <a:prstGeom prst="roundRect">
            <a:avLst>
              <a:gd name="adj" fmla="val 3922"/>
            </a:avLst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629400" y="4791456"/>
            <a:ext cx="411480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E2E8F0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if (digitalRead(BUTTON)==LOW) {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E2E8F0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  digitalWrite(LED, HIGH);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E2E8F0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}</a:t>
            </a:r>
            <a:endParaRPr lang="en-US" sz="1250" dirty="0"/>
          </a:p>
        </p:txBody>
      </p:sp>
      <p:sp>
        <p:nvSpPr>
          <p:cNvPr id="11" name="Text 8"/>
          <p:cNvSpPr/>
          <p:nvPr/>
        </p:nvSpPr>
        <p:spPr>
          <a:xfrm>
            <a:off x="502920" y="6510528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Embedded Systems • Pertemuan 2</a:t>
            </a:r>
            <a:endParaRPr lang="en-US" sz="850" dirty="0"/>
          </a:p>
        </p:txBody>
      </p:sp>
      <p:sp>
        <p:nvSpPr>
          <p:cNvPr id="12" name="Text 9"/>
          <p:cNvSpPr/>
          <p:nvPr/>
        </p:nvSpPr>
        <p:spPr>
          <a:xfrm>
            <a:off x="11384280" y="6446520"/>
            <a:ext cx="320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0A7B5"/>
          </a:solidFill>
          <a:ln w="12700">
            <a:solidFill>
              <a:srgbClr val="00A7B5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47472"/>
            <a:ext cx="8412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0B12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Troubleshooting Rangkaian GPIO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21792" y="832104"/>
            <a:ext cx="88239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475569"/>
                </a:solidFill>
              </a:rPr>
              <a:t>Kesalahan kecil pada pin, polaritas, atau ground sering membuat praktikum tidak berjalan.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822960" y="1298448"/>
            <a:ext cx="10561320" cy="749808"/>
          </a:xfrm>
          <a:prstGeom prst="roundRect">
            <a:avLst>
              <a:gd name="adj" fmla="val 4268"/>
            </a:avLst>
          </a:prstGeom>
          <a:solidFill>
            <a:srgbClr val="F8FAFC"/>
          </a:solidFill>
          <a:ln w="10160">
            <a:solidFill>
              <a:srgbClr val="D8E7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78992" y="1463040"/>
            <a:ext cx="411480" cy="411480"/>
          </a:xfrm>
          <a:prstGeom prst="ellipse">
            <a:avLst/>
          </a:prstGeom>
          <a:solidFill>
            <a:srgbClr val="EF4444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197864" y="1554480"/>
            <a:ext cx="16459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1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691640" y="1444752"/>
            <a:ext cx="2560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0B1220"/>
                </a:solidFill>
              </a:rPr>
              <a:t>LED tidak menyala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480560" y="1435608"/>
            <a:ext cx="6217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475569"/>
                </a:solidFill>
              </a:rPr>
              <a:t>Cek polaritas LED, resistor, pin output, dan nilai HIGH/LOW.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822960" y="2121408"/>
            <a:ext cx="10561320" cy="749808"/>
          </a:xfrm>
          <a:prstGeom prst="roundRect">
            <a:avLst>
              <a:gd name="adj" fmla="val 4268"/>
            </a:avLst>
          </a:prstGeom>
          <a:solidFill>
            <a:srgbClr val="FFFFFF"/>
          </a:solidFill>
          <a:ln w="10160">
            <a:solidFill>
              <a:srgbClr val="D8E7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78992" y="2286000"/>
            <a:ext cx="411480" cy="41148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197864" y="2377440"/>
            <a:ext cx="16459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1691640" y="2267712"/>
            <a:ext cx="2560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0B1220"/>
                </a:solidFill>
              </a:rPr>
              <a:t>Tombol selalu terbaca 1/0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4480560" y="2258568"/>
            <a:ext cx="6217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475569"/>
                </a:solidFill>
              </a:rPr>
              <a:t>Cek pull-up/pull-down, mode pin, dan jalur ke GND/VCC.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822960" y="2944368"/>
            <a:ext cx="10561320" cy="749808"/>
          </a:xfrm>
          <a:prstGeom prst="roundRect">
            <a:avLst>
              <a:gd name="adj" fmla="val 4268"/>
            </a:avLst>
          </a:prstGeom>
          <a:solidFill>
            <a:srgbClr val="F8FAFC"/>
          </a:solidFill>
          <a:ln w="10160">
            <a:solidFill>
              <a:srgbClr val="D8E7F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078992" y="3108960"/>
            <a:ext cx="411480" cy="411480"/>
          </a:xfrm>
          <a:prstGeom prst="ellipse">
            <a:avLst/>
          </a:prstGeom>
          <a:solidFill>
            <a:srgbClr val="1565C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197864" y="3200400"/>
            <a:ext cx="16459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3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1691640" y="3090672"/>
            <a:ext cx="2560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0B1220"/>
                </a:solidFill>
              </a:rPr>
              <a:t>Simulasi error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480560" y="3081528"/>
            <a:ext cx="6217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475569"/>
                </a:solidFill>
              </a:rPr>
              <a:t>Periksa nama variabel, nomor pin, library, dan board yang dipilih.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822960" y="3767328"/>
            <a:ext cx="10561320" cy="749808"/>
          </a:xfrm>
          <a:prstGeom prst="roundRect">
            <a:avLst>
              <a:gd name="adj" fmla="val 4268"/>
            </a:avLst>
          </a:prstGeom>
          <a:solidFill>
            <a:srgbClr val="FFFFFF"/>
          </a:solidFill>
          <a:ln w="10160">
            <a:solidFill>
              <a:srgbClr val="D8E7F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078992" y="3931920"/>
            <a:ext cx="411480" cy="411480"/>
          </a:xfrm>
          <a:prstGeom prst="ellipse">
            <a:avLst/>
          </a:prstGeom>
          <a:solidFill>
            <a:srgbClr val="00A7B5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197864" y="4023360"/>
            <a:ext cx="16459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4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1691640" y="3913632"/>
            <a:ext cx="2560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0B1220"/>
                </a:solidFill>
              </a:rPr>
              <a:t>LED berkedip aneh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4480560" y="3904488"/>
            <a:ext cx="6217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475569"/>
                </a:solidFill>
              </a:rPr>
              <a:t>Periksa debouncing atau pembacaan tombol yang terlalu cepat.</a:t>
            </a:r>
            <a:endParaRPr lang="en-US" sz="1500" dirty="0"/>
          </a:p>
        </p:txBody>
      </p:sp>
      <p:sp>
        <p:nvSpPr>
          <p:cNvPr id="25" name="Shape 23"/>
          <p:cNvSpPr/>
          <p:nvPr/>
        </p:nvSpPr>
        <p:spPr>
          <a:xfrm>
            <a:off x="822960" y="4590288"/>
            <a:ext cx="10561320" cy="749808"/>
          </a:xfrm>
          <a:prstGeom prst="roundRect">
            <a:avLst>
              <a:gd name="adj" fmla="val 4268"/>
            </a:avLst>
          </a:prstGeom>
          <a:solidFill>
            <a:srgbClr val="F8FAFC"/>
          </a:solidFill>
          <a:ln w="10160">
            <a:solidFill>
              <a:srgbClr val="D8E7F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1078992" y="4754880"/>
            <a:ext cx="411480" cy="411480"/>
          </a:xfrm>
          <a:prstGeom prst="ellipse">
            <a:avLst/>
          </a:prstGeom>
          <a:solidFill>
            <a:srgbClr val="13A36B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1197864" y="4846320"/>
            <a:ext cx="16459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5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1691640" y="4736592"/>
            <a:ext cx="2560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0B1220"/>
                </a:solidFill>
              </a:rPr>
              <a:t>Board tidak respons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4480560" y="4727448"/>
            <a:ext cx="6217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475569"/>
                </a:solidFill>
              </a:rPr>
              <a:t>Tekan reset, cek catu daya, port, dan koneksi ground.</a:t>
            </a:r>
            <a:endParaRPr lang="en-US" sz="1500" dirty="0"/>
          </a:p>
        </p:txBody>
      </p:sp>
      <p:sp>
        <p:nvSpPr>
          <p:cNvPr id="30" name="Shape 28"/>
          <p:cNvSpPr/>
          <p:nvPr/>
        </p:nvSpPr>
        <p:spPr>
          <a:xfrm>
            <a:off x="1005840" y="5715000"/>
            <a:ext cx="10149840" cy="457200"/>
          </a:xfrm>
          <a:prstGeom prst="roundRect">
            <a:avLst>
              <a:gd name="adj" fmla="val 10000"/>
            </a:avLst>
          </a:prstGeom>
          <a:solidFill>
            <a:srgbClr val="ECFEFF"/>
          </a:solidFill>
          <a:ln w="12700">
            <a:solidFill>
              <a:srgbClr val="C8EAF3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1170432" y="5833872"/>
            <a:ext cx="982065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0B1220"/>
                </a:solidFill>
              </a:rPr>
              <a:t>Strategi debug: ubah satu hal setiap kali, catat hasilnya, lalu bandingkan dengan rangkaian referensi.</a:t>
            </a:r>
            <a:endParaRPr lang="en-US" sz="1450" dirty="0"/>
          </a:p>
        </p:txBody>
      </p:sp>
      <p:sp>
        <p:nvSpPr>
          <p:cNvPr id="32" name="Text 30"/>
          <p:cNvSpPr/>
          <p:nvPr/>
        </p:nvSpPr>
        <p:spPr>
          <a:xfrm>
            <a:off x="502920" y="6510528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Embedded Systems • Pertemuan 2</a:t>
            </a:r>
            <a:endParaRPr lang="en-US" sz="850" dirty="0"/>
          </a:p>
        </p:txBody>
      </p:sp>
      <p:sp>
        <p:nvSpPr>
          <p:cNvPr id="33" name="Text 31"/>
          <p:cNvSpPr/>
          <p:nvPr/>
        </p:nvSpPr>
        <p:spPr>
          <a:xfrm>
            <a:off x="11384280" y="6446520"/>
            <a:ext cx="320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0A7B5"/>
          </a:solidFill>
          <a:ln w="12700">
            <a:solidFill>
              <a:srgbClr val="00A7B5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47472"/>
            <a:ext cx="8412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0B12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Rangkuman, Kuis, dan Tugas LMS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21792" y="832104"/>
            <a:ext cx="88239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475569"/>
                </a:solidFill>
              </a:rPr>
              <a:t>Pastikan mahasiswa mampu menghubungkan konsep arsitektur dengan praktik GPIO.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685800" y="1298448"/>
            <a:ext cx="5166360" cy="4434840"/>
          </a:xfrm>
          <a:prstGeom prst="roundRect">
            <a:avLst>
              <a:gd name="adj" fmla="val 1237"/>
            </a:avLst>
          </a:prstGeom>
          <a:solidFill>
            <a:srgbClr val="F0FBFC"/>
          </a:solidFill>
          <a:ln w="12700">
            <a:solidFill>
              <a:srgbClr val="BDECF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05840" y="160020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1220"/>
                </a:solidFill>
              </a:rPr>
              <a:t>Rangkuman Inti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1005840" y="2075688"/>
            <a:ext cx="4480560" cy="28346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r>
              <a:rPr lang="en-US" sz="1420" dirty="0">
                <a:solidFill>
                  <a:srgbClr val="0B1220"/>
                </a:solidFill>
              </a:rPr>
              <a:t>MCU mengintegrasikan CPU, memori, dan periferal dalam satu chip.</a:t>
            </a:r>
            <a:endParaRPr lang="en-US" sz="1420" dirty="0"/>
          </a:p>
          <a:p>
            <a:r>
              <a:rPr lang="en-US" sz="1420" dirty="0">
                <a:solidFill>
                  <a:srgbClr val="0B1220"/>
                </a:solidFill>
              </a:rPr>
              <a:t>Register dan bus memungkinkan CPU mengatur perangkat keras.</a:t>
            </a:r>
            <a:endParaRPr lang="en-US" sz="1420" dirty="0"/>
          </a:p>
          <a:p>
            <a:r>
              <a:rPr lang="en-US" sz="1420" dirty="0">
                <a:solidFill>
                  <a:srgbClr val="0B1220"/>
                </a:solidFill>
              </a:rPr>
              <a:t>Clock memberi irama; reset membuat kondisi awal stabil.</a:t>
            </a:r>
            <a:endParaRPr lang="en-US" sz="1420" dirty="0"/>
          </a:p>
          <a:p>
            <a:r>
              <a:rPr lang="en-US" sz="1420" dirty="0">
                <a:solidFill>
                  <a:srgbClr val="0B1220"/>
                </a:solidFill>
              </a:rPr>
              <a:t>GPIO adalah dasar input-output digital untuk LED, tombol, relay, dan sensor sederhana.</a:t>
            </a:r>
            <a:endParaRPr lang="en-US" sz="1420" dirty="0"/>
          </a:p>
        </p:txBody>
      </p:sp>
      <p:sp>
        <p:nvSpPr>
          <p:cNvPr id="8" name="Shape 6"/>
          <p:cNvSpPr/>
          <p:nvPr/>
        </p:nvSpPr>
        <p:spPr>
          <a:xfrm>
            <a:off x="6217920" y="1298448"/>
            <a:ext cx="5285232" cy="4434840"/>
          </a:xfrm>
          <a:prstGeom prst="roundRect">
            <a:avLst>
              <a:gd name="adj" fmla="val 1237"/>
            </a:avLst>
          </a:prstGeom>
          <a:solidFill>
            <a:srgbClr val="FFFFFF"/>
          </a:solidFill>
          <a:ln w="12700">
            <a:solidFill>
              <a:srgbClr val="D7E3F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519672" y="160020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1220"/>
                </a:solidFill>
              </a:rPr>
              <a:t>Kuis &amp; Deliverable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6519672" y="2075688"/>
            <a:ext cx="4434840" cy="2514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r>
              <a:rPr lang="en-US" sz="1580" dirty="0">
                <a:solidFill>
                  <a:srgbClr val="0B1220"/>
                </a:solidFill>
              </a:rPr>
              <a:t>Jelaskan peran CPU, register, memori, dan bus.</a:t>
            </a:r>
            <a:endParaRPr lang="en-US" sz="1580" dirty="0"/>
          </a:p>
          <a:p>
            <a:r>
              <a:rPr lang="en-US" sz="1580" dirty="0">
                <a:solidFill>
                  <a:srgbClr val="0B1220"/>
                </a:solidFill>
              </a:rPr>
              <a:t>Bedakan pull-up dan pull-down.</a:t>
            </a:r>
            <a:endParaRPr lang="en-US" sz="1580" dirty="0"/>
          </a:p>
          <a:p>
            <a:r>
              <a:rPr lang="en-US" sz="1580" dirty="0">
                <a:solidFill>
                  <a:srgbClr val="0B1220"/>
                </a:solidFill>
              </a:rPr>
              <a:t>Unggah kode + screenshot simulasi LED/button.</a:t>
            </a:r>
            <a:endParaRPr lang="en-US" sz="1580" dirty="0"/>
          </a:p>
          <a:p>
            <a:r>
              <a:rPr lang="en-US" sz="1580" dirty="0">
                <a:solidFill>
                  <a:srgbClr val="0B1220"/>
                </a:solidFill>
              </a:rPr>
              <a:t>Tuliskan 3 masalah troubleshooting yang ditemukan dan solusinya.</a:t>
            </a:r>
            <a:endParaRPr lang="en-US" sz="1580" dirty="0"/>
          </a:p>
        </p:txBody>
      </p:sp>
      <p:sp>
        <p:nvSpPr>
          <p:cNvPr id="11" name="Text 9"/>
          <p:cNvSpPr/>
          <p:nvPr/>
        </p:nvSpPr>
        <p:spPr>
          <a:xfrm>
            <a:off x="960120" y="5989320"/>
            <a:ext cx="10241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475569"/>
                </a:solidFill>
              </a:rPr>
              <a:t>Pertemuan berikutnya: sistem sensor dan aktuator pada embedded system.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502920" y="6510528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Embedded Systems • Pertemuan 2</a:t>
            </a:r>
            <a:endParaRPr lang="en-US" sz="850" dirty="0"/>
          </a:p>
        </p:txBody>
      </p:sp>
      <p:sp>
        <p:nvSpPr>
          <p:cNvPr id="13" name="Text 11"/>
          <p:cNvSpPr/>
          <p:nvPr/>
        </p:nvSpPr>
        <p:spPr>
          <a:xfrm>
            <a:off x="11384280" y="6446520"/>
            <a:ext cx="320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IIB Darmajaya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Embedded Systems - Pertemuan 2</dc:title>
  <dc:subject>Pertemuan 2 - Embedded Systems</dc:subject>
  <dc:creator>Dr. Dodi Yudo Setyawan, S.Si., M.T.I.</dc:creator>
  <cp:lastModifiedBy>Dr. Dodi Yudo Setyawan, S.Si., M.T.I.</cp:lastModifiedBy>
  <cp:revision>1</cp:revision>
  <dcterms:created xsi:type="dcterms:W3CDTF">2026-09-17T03:02:49Z</dcterms:created>
  <dcterms:modified xsi:type="dcterms:W3CDTF">2026-09-17T03:02:49Z</dcterms:modified>
</cp:coreProperties>
</file>