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8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dirty="0"/>
              <a:t>ENSEMBLE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4028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BED7F5"/>
                </a:solidFill>
              </a:defRPr>
            </a:pPr>
            <a:r>
              <a:t>Bagging &amp; Boosting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FFFFFF"/>
                </a:solidFill>
              </a:defRPr>
            </a:pPr>
            <a:r>
              <a:t>Data Mining Tingkat Lanjut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4572000"/>
            <a:ext cx="3383280" cy="7772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BAGGING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95160" y="4572000"/>
            <a:ext cx="3383280" cy="77724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BOOSTING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Learning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058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832"/>
                </a:solidFill>
              </a:defRPr>
            </a:pPr>
            <a:r>
              <a:t>• Memahami konsep Ensemble Learning</a:t>
            </a:r>
          </a:p>
          <a:p>
            <a:pPr>
              <a:spcAft>
                <a:spcPts val="900"/>
              </a:spcAft>
              <a:defRPr sz="1800">
                <a:solidFill>
                  <a:srgbClr val="232832"/>
                </a:solidFill>
              </a:defRPr>
            </a:pPr>
            <a:r>
              <a:t>• Menjelaskan prinsip Bagging dan Boosting</a:t>
            </a:r>
          </a:p>
          <a:p>
            <a:pPr>
              <a:spcAft>
                <a:spcPts val="900"/>
              </a:spcAft>
              <a:defRPr sz="1800">
                <a:solidFill>
                  <a:srgbClr val="232832"/>
                </a:solidFill>
              </a:defRPr>
            </a:pPr>
            <a:r>
              <a:t>• Memahami Random Forest, AdaBoost, Gradient Boosting, dan XGBoost</a:t>
            </a:r>
          </a:p>
          <a:p>
            <a:pPr>
              <a:spcAft>
                <a:spcPts val="900"/>
              </a:spcAft>
              <a:defRPr sz="1800">
                <a:solidFill>
                  <a:srgbClr val="232832"/>
                </a:solidFill>
              </a:defRPr>
            </a:pPr>
            <a:r>
              <a:t>• Membedakan bias, variance, dan karakteristik kedua pendekatan</a:t>
            </a:r>
          </a:p>
          <a:p>
            <a:pPr>
              <a:spcAft>
                <a:spcPts val="900"/>
              </a:spcAft>
              <a:defRPr sz="1800">
                <a:solidFill>
                  <a:srgbClr val="232832"/>
                </a:solidFill>
              </a:defRPr>
            </a:pPr>
            <a:r>
              <a:t>• Mengimplementasikan dan mengevaluasi model ensemble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65960" y="3942413"/>
            <a:ext cx="7955279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Konsep → Algoritma → Implementasi → Evaluasi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5678424"/>
            <a:ext cx="11183112" cy="384048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400" dirty="0" err="1"/>
              <a:t>Contoh</a:t>
            </a:r>
            <a:r>
              <a:rPr sz="1400" dirty="0"/>
              <a:t> </a:t>
            </a:r>
            <a:r>
              <a:rPr sz="1400" dirty="0" err="1"/>
              <a:t>pembelajaran</a:t>
            </a:r>
            <a:r>
              <a:rPr sz="1400" dirty="0"/>
              <a:t>: </a:t>
            </a:r>
            <a:r>
              <a:rPr sz="1400" dirty="0" err="1"/>
              <a:t>mahasiswa</a:t>
            </a:r>
            <a:r>
              <a:rPr sz="1400" dirty="0"/>
              <a:t> </a:t>
            </a:r>
            <a:r>
              <a:rPr sz="1400" dirty="0" err="1"/>
              <a:t>membangun</a:t>
            </a:r>
            <a:r>
              <a:rPr sz="1400" dirty="0"/>
              <a:t> Decision Tree, Random Forest, dan </a:t>
            </a:r>
            <a:r>
              <a:rPr sz="1400" dirty="0" err="1"/>
              <a:t>XGBoost</a:t>
            </a:r>
            <a:r>
              <a:rPr sz="1400" dirty="0"/>
              <a:t> pada dataset yang </a:t>
            </a:r>
            <a:r>
              <a:rPr sz="1400" dirty="0" err="1"/>
              <a:t>sama</a:t>
            </a:r>
            <a:r>
              <a:rPr sz="1400" dirty="0"/>
              <a:t>, </a:t>
            </a:r>
            <a:r>
              <a:rPr sz="1400" dirty="0" err="1"/>
              <a:t>lalu</a:t>
            </a:r>
            <a:r>
              <a:rPr sz="1400" dirty="0"/>
              <a:t> </a:t>
            </a:r>
            <a:r>
              <a:rPr sz="1400" dirty="0" err="1"/>
              <a:t>membandingkan</a:t>
            </a:r>
            <a:r>
              <a:rPr sz="1400" dirty="0"/>
              <a:t> F1-score dan </a:t>
            </a:r>
            <a:r>
              <a:rPr sz="1400" dirty="0" err="1"/>
              <a:t>waktu</a:t>
            </a:r>
            <a:r>
              <a:rPr sz="1400" dirty="0"/>
              <a:t> training.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Mengapa Ensemble Learning?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828800"/>
            <a:ext cx="2834640" cy="91440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Model tunggal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6E7D"/>
                </a:solidFill>
              </a:defRPr>
            </a:pPr>
            <a:r>
              <a:t>Underfitting / overfitting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794760" y="2286000"/>
            <a:ext cx="73152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663440" y="1828800"/>
            <a:ext cx="2834640" cy="914400"/>
          </a:xfrm>
          <a:prstGeom prst="roundRect">
            <a:avLst/>
          </a:prstGeom>
          <a:solidFill>
            <a:srgbClr val="EBF2FA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Data kompleks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3440" y="292608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6E7D"/>
                </a:solidFill>
              </a:defRPr>
            </a:pPr>
            <a:r>
              <a:t>Noise &amp; pola nonlinier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543800" y="2286000"/>
            <a:ext cx="73152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412480" y="1828800"/>
            <a:ext cx="2834640" cy="914400"/>
          </a:xfrm>
          <a:prstGeom prst="roundRect">
            <a:avLst/>
          </a:prstGeom>
          <a:solidFill>
            <a:srgbClr val="EBF2FA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Ensemble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292608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6E7D"/>
                </a:solidFill>
              </a:defRPr>
            </a:pPr>
            <a:r>
              <a:t>Prediksi lebih stabil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505543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14233C"/>
                </a:solidFill>
              </a:defRPr>
            </a:pPr>
            <a:r>
              <a:t>Ide utama: menggabungkan beberapa model dapat meningkatkan robustness, stabilitas, dan kemampuan generalisasi prediksi.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703320"/>
            <a:ext cx="297180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Mengapa model tunggal</a:t>
            </a:r>
            <a:br/>
            <a:r>
              <a:t>belum cukup?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4370832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50" b="0">
                <a:solidFill>
                  <a:srgbClr val="5F6978"/>
                </a:solidFill>
              </a:defRPr>
            </a:pPr>
            <a:r>
              <a:t>Setiap model memiliki bias,</a:t>
            </a:r>
            <a:br/>
            <a:r>
              <a:t>variance, dan keterbatasan tertentu.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0520" y="3703320"/>
            <a:ext cx="2971800" cy="621792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Mengapa data kompleks</a:t>
            </a:r>
            <a:br/>
            <a:r>
              <a:t>menjadi tantangan?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70248" y="4370832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50" b="0">
                <a:solidFill>
                  <a:srgbClr val="5F6978"/>
                </a:solidFill>
              </a:defRPr>
            </a:pPr>
            <a:r>
              <a:t>Noise, pola nonlinier, interaksi fitur,</a:t>
            </a:r>
            <a:br/>
            <a:r>
              <a:t>dan distribusi data dapat menyulitkan model.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79" y="3703320"/>
            <a:ext cx="2971800" cy="6217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Mengapa menggunakan</a:t>
            </a:r>
            <a:br/>
            <a:r>
              <a:t>Ensemble?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7" y="4370832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50" b="0">
                <a:solidFill>
                  <a:srgbClr val="5F6978"/>
                </a:solidFill>
              </a:defRPr>
            </a:pPr>
            <a:r>
              <a:t>Beberapa model digabungkan agar</a:t>
            </a:r>
            <a:br/>
            <a:r>
              <a:t>kelemahan satu model dapat dikompensasi.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80644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50" b="1">
                <a:solidFill>
                  <a:srgbClr val="5F6978"/>
                </a:solidFill>
              </a:defRPr>
            </a:pPr>
            <a:r>
              <a:t>Bagging → fokus mengurangi variance     |     Boosting → fokus memperbaiki error / mengurangi bias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6273534"/>
            <a:ext cx="11183112" cy="50412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400" dirty="0"/>
              <a:t>CONTOH:  Decision Tree yang sangat </a:t>
            </a:r>
            <a:r>
              <a:rPr sz="1400" dirty="0" err="1"/>
              <a:t>dalam</a:t>
            </a:r>
            <a:r>
              <a:rPr sz="1400" dirty="0"/>
              <a:t> </a:t>
            </a:r>
            <a:r>
              <a:rPr sz="1400" dirty="0" err="1"/>
              <a:t>dapat</a:t>
            </a:r>
            <a:r>
              <a:rPr sz="1400" dirty="0"/>
              <a:t> </a:t>
            </a:r>
            <a:r>
              <a:rPr sz="1400" dirty="0" err="1"/>
              <a:t>menghafal</a:t>
            </a:r>
            <a:r>
              <a:rPr sz="1400" dirty="0"/>
              <a:t> data training (overfitting), </a:t>
            </a:r>
            <a:r>
              <a:rPr sz="1400" dirty="0" err="1"/>
              <a:t>sedangkan</a:t>
            </a:r>
            <a:r>
              <a:rPr sz="1400" dirty="0"/>
              <a:t> tree yang </a:t>
            </a:r>
            <a:r>
              <a:rPr sz="1400" dirty="0" err="1"/>
              <a:t>terlalu</a:t>
            </a:r>
            <a:r>
              <a:rPr sz="1400" dirty="0"/>
              <a:t> </a:t>
            </a:r>
            <a:r>
              <a:rPr sz="1400" dirty="0" err="1"/>
              <a:t>dangkal</a:t>
            </a:r>
            <a:r>
              <a:rPr sz="1400" dirty="0"/>
              <a:t> </a:t>
            </a:r>
            <a:r>
              <a:rPr sz="1400" dirty="0" err="1"/>
              <a:t>dapat</a:t>
            </a:r>
            <a:r>
              <a:rPr sz="1400" dirty="0"/>
              <a:t> </a:t>
            </a:r>
            <a:r>
              <a:rPr sz="1400" dirty="0" err="1"/>
              <a:t>gagal</a:t>
            </a:r>
            <a:r>
              <a:rPr sz="1400" dirty="0"/>
              <a:t> </a:t>
            </a:r>
            <a:r>
              <a:rPr sz="1400" dirty="0" err="1"/>
              <a:t>menangkap</a:t>
            </a:r>
            <a:r>
              <a:rPr sz="1400" dirty="0"/>
              <a:t> </a:t>
            </a:r>
            <a:r>
              <a:rPr sz="1400" dirty="0" err="1"/>
              <a:t>pola</a:t>
            </a:r>
            <a:r>
              <a:rPr sz="1400" dirty="0"/>
              <a:t> (underfitting).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Konsep Ensemble Learning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371600"/>
            <a:ext cx="182880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Model 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651760" y="1682496"/>
            <a:ext cx="1005840" cy="1472184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731520" y="2331720"/>
            <a:ext cx="182880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Model 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51760" y="2642616"/>
            <a:ext cx="1005840" cy="512064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731520" y="3291840"/>
            <a:ext cx="182880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Model 3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2651760" y="3154680"/>
            <a:ext cx="1005840" cy="44805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31520" y="4251960"/>
            <a:ext cx="182880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Model 4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2651760" y="3154680"/>
            <a:ext cx="1005840" cy="140817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703320" y="2560320"/>
            <a:ext cx="2103120" cy="118872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Ensemble</a:t>
            </a:r>
            <a:br/>
            <a:r>
              <a:t>Method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897880" y="3154680"/>
            <a:ext cx="141732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360920" y="2560320"/>
            <a:ext cx="2286000" cy="11887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Final</a:t>
            </a:r>
            <a:br/>
            <a:r>
              <a:t>Prediction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4892040"/>
            <a:ext cx="6766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4233C"/>
                </a:solidFill>
              </a:defRPr>
            </a:pPr>
            <a:r>
              <a:t>Voting • Averaging • Weighted Combination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5762893"/>
            <a:ext cx="11183112" cy="507718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600" dirty="0"/>
              <a:t>CONTOH: </a:t>
            </a:r>
            <a:r>
              <a:rPr sz="1600" dirty="0" err="1"/>
              <a:t>Contoh</a:t>
            </a:r>
            <a:r>
              <a:rPr sz="1600" dirty="0"/>
              <a:t>: </a:t>
            </a:r>
            <a:r>
              <a:rPr sz="1600" dirty="0" err="1"/>
              <a:t>tiga</a:t>
            </a:r>
            <a:r>
              <a:rPr sz="1600" dirty="0"/>
              <a:t> model </a:t>
            </a:r>
            <a:r>
              <a:rPr sz="1600" dirty="0" err="1"/>
              <a:t>memprediksi</a:t>
            </a:r>
            <a:r>
              <a:rPr sz="1600" dirty="0"/>
              <a:t> </a:t>
            </a:r>
            <a:r>
              <a:rPr sz="1600" dirty="0" err="1"/>
              <a:t>pelanggan</a:t>
            </a:r>
            <a:r>
              <a:rPr sz="1600" dirty="0"/>
              <a:t> </a:t>
            </a:r>
            <a:r>
              <a:rPr sz="1600" dirty="0" err="1"/>
              <a:t>akan</a:t>
            </a:r>
            <a:r>
              <a:rPr sz="1600" dirty="0"/>
              <a:t> churn: Model 1 = Ya, Model 2 = Tidak, Model 3 = Ya. Dengan voting, </a:t>
            </a:r>
            <a:r>
              <a:rPr sz="1600" dirty="0" err="1"/>
              <a:t>prediksi</a:t>
            </a:r>
            <a:r>
              <a:rPr sz="1600" dirty="0"/>
              <a:t> </a:t>
            </a:r>
            <a:r>
              <a:rPr sz="1600" dirty="0" err="1"/>
              <a:t>akhir</a:t>
            </a:r>
            <a:r>
              <a:rPr sz="1600" dirty="0"/>
              <a:t> = Ya.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Dua Pendekatan Utama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463040"/>
            <a:ext cx="438912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832"/>
                </a:solidFill>
              </a:defRPr>
            </a:pPr>
            <a:r>
              <a:t>BAGGING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468880"/>
            <a:ext cx="40233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232832"/>
                </a:solidFill>
              </a:defRPr>
            </a:pPr>
            <a:r>
              <a:rPr sz="2000" dirty="0"/>
              <a:t>Bootstrap samples</a:t>
            </a:r>
            <a:br>
              <a:rPr sz="2000" dirty="0"/>
            </a:br>
            <a:r>
              <a:rPr sz="2000" dirty="0"/>
              <a:t>Model </a:t>
            </a:r>
            <a:r>
              <a:rPr sz="2000" dirty="0" err="1"/>
              <a:t>relatif</a:t>
            </a:r>
            <a:r>
              <a:rPr sz="2000" dirty="0"/>
              <a:t> </a:t>
            </a:r>
            <a:r>
              <a:rPr sz="2000" dirty="0" err="1"/>
              <a:t>independen</a:t>
            </a:r>
            <a:br>
              <a:rPr sz="2000" dirty="0"/>
            </a:br>
            <a:r>
              <a:rPr sz="2000" dirty="0" err="1"/>
              <a:t>Fokus</a:t>
            </a:r>
            <a:r>
              <a:rPr sz="2000" dirty="0"/>
              <a:t>: </a:t>
            </a:r>
            <a:r>
              <a:rPr sz="2000" dirty="0" err="1"/>
              <a:t>mengurangi</a:t>
            </a:r>
            <a:r>
              <a:rPr sz="2000" dirty="0"/>
              <a:t> variance</a:t>
            </a:r>
            <a:br>
              <a:rPr sz="2000" dirty="0"/>
            </a:br>
            <a:r>
              <a:rPr sz="2000" dirty="0" err="1"/>
              <a:t>Contoh</a:t>
            </a:r>
            <a:r>
              <a:rPr sz="2000" dirty="0"/>
              <a:t>: Random Forest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0" y="1463040"/>
            <a:ext cx="4389120" cy="7315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832"/>
                </a:solidFill>
              </a:defRPr>
            </a:pPr>
            <a:r>
              <a:t>BOOSTING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0" y="2468880"/>
            <a:ext cx="40233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232832"/>
                </a:solidFill>
              </a:defRPr>
            </a:pPr>
            <a:r>
              <a:rPr sz="2000" dirty="0"/>
              <a:t>Model </a:t>
            </a:r>
            <a:r>
              <a:rPr sz="2000" dirty="0" err="1"/>
              <a:t>dibangun</a:t>
            </a:r>
            <a:r>
              <a:rPr sz="2000" dirty="0"/>
              <a:t> </a:t>
            </a:r>
            <a:r>
              <a:rPr sz="2000" dirty="0" err="1"/>
              <a:t>berurutan</a:t>
            </a:r>
            <a:br>
              <a:rPr sz="2000" dirty="0"/>
            </a:br>
            <a:r>
              <a:rPr sz="2000" dirty="0"/>
              <a:t>Model </a:t>
            </a:r>
            <a:r>
              <a:rPr sz="2000" dirty="0" err="1"/>
              <a:t>berikutnya</a:t>
            </a:r>
            <a:r>
              <a:rPr sz="2000" dirty="0"/>
              <a:t> </a:t>
            </a:r>
            <a:r>
              <a:rPr sz="2000" dirty="0" err="1"/>
              <a:t>memperbaiki</a:t>
            </a:r>
            <a:r>
              <a:rPr sz="2000" dirty="0"/>
              <a:t> error</a:t>
            </a:r>
            <a:br>
              <a:rPr sz="2000" dirty="0"/>
            </a:br>
            <a:r>
              <a:rPr sz="2000" dirty="0" err="1"/>
              <a:t>Fokus</a:t>
            </a:r>
            <a:r>
              <a:rPr sz="2000" dirty="0"/>
              <a:t>: </a:t>
            </a:r>
            <a:r>
              <a:rPr sz="2000" dirty="0" err="1"/>
              <a:t>mengurangi</a:t>
            </a:r>
            <a:r>
              <a:rPr sz="2000" dirty="0"/>
              <a:t> bias</a:t>
            </a:r>
            <a:br>
              <a:rPr sz="2000" dirty="0"/>
            </a:br>
            <a:r>
              <a:rPr sz="2000" dirty="0" err="1"/>
              <a:t>Contoh</a:t>
            </a:r>
            <a:r>
              <a:rPr sz="2000" dirty="0"/>
              <a:t>: AdaBoost, </a:t>
            </a:r>
            <a:r>
              <a:rPr sz="2000" dirty="0" err="1"/>
              <a:t>XGBoost</a:t>
            </a:r>
            <a:endParaRPr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504444" y="5228532"/>
            <a:ext cx="11183112" cy="882396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600" dirty="0"/>
              <a:t>CONTOH: Random Forest </a:t>
            </a:r>
            <a:r>
              <a:rPr sz="1600" dirty="0" err="1"/>
              <a:t>mewakili</a:t>
            </a:r>
            <a:r>
              <a:rPr sz="1600" dirty="0"/>
              <a:t> Bagging, </a:t>
            </a:r>
            <a:r>
              <a:rPr sz="1600" dirty="0" err="1"/>
              <a:t>sedangkan</a:t>
            </a:r>
            <a:r>
              <a:rPr sz="1600" dirty="0"/>
              <a:t> AdaBoost dan </a:t>
            </a:r>
            <a:r>
              <a:rPr sz="1600" dirty="0" err="1"/>
              <a:t>XGBoost</a:t>
            </a:r>
            <a:r>
              <a:rPr sz="1600" dirty="0"/>
              <a:t> </a:t>
            </a:r>
            <a:r>
              <a:rPr sz="1600" dirty="0" err="1"/>
              <a:t>mewakili</a:t>
            </a:r>
            <a:r>
              <a:rPr sz="1600" dirty="0"/>
              <a:t> Boosting. </a:t>
            </a:r>
            <a:r>
              <a:rPr sz="1600" dirty="0" err="1"/>
              <a:t>Ketiganya</a:t>
            </a:r>
            <a:r>
              <a:rPr sz="1600" dirty="0"/>
              <a:t> </a:t>
            </a:r>
            <a:r>
              <a:rPr sz="1600" dirty="0" err="1"/>
              <a:t>menggabungkan</a:t>
            </a:r>
            <a:r>
              <a:rPr sz="1600" dirty="0"/>
              <a:t> </a:t>
            </a:r>
            <a:r>
              <a:rPr sz="1600" dirty="0" err="1"/>
              <a:t>banyak</a:t>
            </a:r>
            <a:r>
              <a:rPr sz="1600" dirty="0"/>
              <a:t> learner </a:t>
            </a:r>
            <a:r>
              <a:rPr sz="1600" dirty="0" err="1"/>
              <a:t>tetapi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mekanisme</a:t>
            </a:r>
            <a:r>
              <a:rPr sz="1600" dirty="0"/>
              <a:t> </a:t>
            </a:r>
            <a:r>
              <a:rPr sz="1600" dirty="0" err="1"/>
              <a:t>berbeda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Bagging — Bootstrap Aggregating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651760"/>
            <a:ext cx="182880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DATASET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17520" y="1463040"/>
            <a:ext cx="1828800" cy="621792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Bootstrap 1</a:t>
            </a:r>
          </a:p>
        </p:txBody>
      </p:sp>
      <p:cxnSp>
        <p:nvCxnSpPr>
          <p:cNvPr id="5" name="Connector 4"/>
          <p:cNvCxnSpPr/>
          <p:nvPr/>
        </p:nvCxnSpPr>
        <p:spPr>
          <a:xfrm flipV="1">
            <a:off x="2514600" y="1773936"/>
            <a:ext cx="457200" cy="1243584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486400" y="1463040"/>
            <a:ext cx="1645920" cy="6217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Model 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892040" y="1773936"/>
            <a:ext cx="5486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017520" y="2743200"/>
            <a:ext cx="1828800" cy="621792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Bootstrap 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14600" y="3017520"/>
            <a:ext cx="457200" cy="3657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0" y="2743200"/>
            <a:ext cx="1645920" cy="6217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Model 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892040" y="3054096"/>
            <a:ext cx="5486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017520" y="4023360"/>
            <a:ext cx="1828800" cy="621792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Bootstrap 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514600" y="3017520"/>
            <a:ext cx="457200" cy="131673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486400" y="4023360"/>
            <a:ext cx="1645920" cy="6217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Model 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92040" y="4334256"/>
            <a:ext cx="5486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412480" y="2423160"/>
            <a:ext cx="2560320" cy="109728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AGGREGATION</a:t>
            </a:r>
            <a:br/>
            <a:r>
              <a:t>Voting / Average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178040" y="1773936"/>
            <a:ext cx="1188720" cy="1197864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7178040" y="2971800"/>
            <a:ext cx="1188720" cy="8229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7178040" y="2971800"/>
            <a:ext cx="1188720" cy="136245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40080" y="5570496"/>
            <a:ext cx="11183112" cy="629136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2000" dirty="0"/>
              <a:t>CONTOH</a:t>
            </a:r>
            <a:r>
              <a:rPr lang="en-US" sz="2000" dirty="0"/>
              <a:t>: </a:t>
            </a:r>
            <a:r>
              <a:rPr sz="2000" dirty="0" err="1"/>
              <a:t>dari</a:t>
            </a:r>
            <a:r>
              <a:rPr sz="2000" dirty="0"/>
              <a:t> 1.000 data </a:t>
            </a:r>
            <a:r>
              <a:rPr sz="2000" dirty="0" err="1"/>
              <a:t>pelanggan</a:t>
            </a:r>
            <a:r>
              <a:rPr sz="2000" dirty="0"/>
              <a:t> </a:t>
            </a:r>
            <a:r>
              <a:rPr sz="2000" dirty="0" err="1"/>
              <a:t>dibuat</a:t>
            </a:r>
            <a:r>
              <a:rPr sz="2000" dirty="0"/>
              <a:t> </a:t>
            </a:r>
            <a:r>
              <a:rPr sz="2000" dirty="0" err="1"/>
              <a:t>beberapa</a:t>
            </a:r>
            <a:r>
              <a:rPr sz="2000" dirty="0"/>
              <a:t> bootstrap sample. </a:t>
            </a:r>
            <a:r>
              <a:rPr sz="2000" dirty="0" err="1"/>
              <a:t>Setiap</a:t>
            </a:r>
            <a:r>
              <a:rPr sz="2000" dirty="0"/>
              <a:t> sample </a:t>
            </a:r>
            <a:r>
              <a:rPr sz="2000" dirty="0" err="1"/>
              <a:t>digunakan</a:t>
            </a:r>
            <a:r>
              <a:rPr sz="2000" dirty="0"/>
              <a:t> </a:t>
            </a:r>
            <a:r>
              <a:rPr sz="2000" dirty="0" err="1"/>
              <a:t>melatih</a:t>
            </a:r>
            <a:r>
              <a:rPr sz="2000" dirty="0"/>
              <a:t> Decision Tree yang </a:t>
            </a:r>
            <a:r>
              <a:rPr sz="2000" dirty="0" err="1"/>
              <a:t>berbeda</a:t>
            </a:r>
            <a:r>
              <a:rPr sz="2000" dirty="0"/>
              <a:t>, </a:t>
            </a:r>
            <a:r>
              <a:rPr sz="2000" dirty="0" err="1"/>
              <a:t>lalu</a:t>
            </a:r>
            <a:r>
              <a:rPr sz="2000" dirty="0"/>
              <a:t> </a:t>
            </a:r>
            <a:r>
              <a:rPr sz="2000" dirty="0" err="1"/>
              <a:t>hasilnya</a:t>
            </a:r>
            <a:r>
              <a:rPr sz="2000" dirty="0"/>
              <a:t> </a:t>
            </a:r>
            <a:r>
              <a:rPr sz="2000" dirty="0" err="1"/>
              <a:t>digabungkan</a:t>
            </a:r>
            <a:r>
              <a:rPr sz="20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Bootstrap Sampling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646E7D"/>
                </a:solidFill>
              </a:defRPr>
            </a:pPr>
            <a:r>
              <a:t>Data asli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783080"/>
            <a:ext cx="502920" cy="5029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71600" y="1783080"/>
            <a:ext cx="502920" cy="5029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1783080"/>
            <a:ext cx="502920" cy="5029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783080"/>
            <a:ext cx="502920" cy="5029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783080"/>
            <a:ext cx="502920" cy="5029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1371600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Sample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03520" y="128016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9320" y="128016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0" y="128016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60920" y="128016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28016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2606040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Sample 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03520" y="251460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89320" y="251460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C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75120" y="251460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0920" y="251460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2514600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0" y="3840480"/>
            <a:ext cx="1005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Sample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303520" y="3749039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89320" y="3749039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75120" y="3749039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60920" y="3749039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20" y="3749039"/>
            <a:ext cx="502920" cy="50292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4843172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4233C"/>
                </a:solidFill>
              </a:defRPr>
            </a:pPr>
            <a:r>
              <a:rPr dirty="0"/>
              <a:t>Sampling </a:t>
            </a:r>
            <a:r>
              <a:rPr dirty="0" err="1"/>
              <a:t>dengan</a:t>
            </a:r>
            <a:r>
              <a:rPr dirty="0"/>
              <a:t> replacement → data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muncul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sekali</a:t>
            </a:r>
            <a:r>
              <a:rPr dirty="0"/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14912" y="5791000"/>
            <a:ext cx="11183112" cy="7743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2000" dirty="0" err="1"/>
              <a:t>Contoh</a:t>
            </a:r>
            <a:r>
              <a:rPr sz="2000" dirty="0"/>
              <a:t> bootstrap: data A-B-C-D-E </a:t>
            </a:r>
            <a:r>
              <a:rPr sz="2000" dirty="0" err="1"/>
              <a:t>dapat</a:t>
            </a:r>
            <a:r>
              <a:rPr sz="2000" dirty="0"/>
              <a:t> </a:t>
            </a:r>
            <a:r>
              <a:rPr sz="2000" dirty="0" err="1"/>
              <a:t>menghasilkan</a:t>
            </a:r>
            <a:r>
              <a:rPr sz="2000" dirty="0"/>
              <a:t> sample A-B-B-D-E. Data B </a:t>
            </a:r>
            <a:r>
              <a:rPr sz="2000" dirty="0" err="1"/>
              <a:t>muncul</a:t>
            </a:r>
            <a:r>
              <a:rPr sz="2000" dirty="0"/>
              <a:t> dua kali </a:t>
            </a:r>
            <a:r>
              <a:rPr sz="2000" dirty="0" err="1"/>
              <a:t>karena</a:t>
            </a:r>
            <a:r>
              <a:rPr sz="2000" dirty="0"/>
              <a:t> sampling </a:t>
            </a:r>
            <a:r>
              <a:rPr sz="2000" dirty="0" err="1"/>
              <a:t>dilakukan</a:t>
            </a:r>
            <a:r>
              <a:rPr sz="2000" dirty="0"/>
              <a:t> </a:t>
            </a:r>
            <a:r>
              <a:rPr sz="2000" dirty="0" err="1"/>
              <a:t>dengan</a:t>
            </a:r>
            <a:r>
              <a:rPr sz="2000" dirty="0"/>
              <a:t> replacement.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Cara Kerja Bagging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2148840"/>
            <a:ext cx="192024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Dataset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450591" y="2651760"/>
            <a:ext cx="320041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2834639" y="2148840"/>
            <a:ext cx="192024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Bootstrap</a:t>
            </a:r>
            <a:br/>
            <a:r>
              <a:t>Samples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782312" y="2651760"/>
            <a:ext cx="3200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166359" y="2148840"/>
            <a:ext cx="192024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Base</a:t>
            </a:r>
            <a:br/>
            <a:r>
              <a:t>Learners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114031" y="2651760"/>
            <a:ext cx="3200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498079" y="2148840"/>
            <a:ext cx="1920240" cy="10058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Prediksi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445751" y="2651760"/>
            <a:ext cx="320041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9829800" y="2148840"/>
            <a:ext cx="1920240" cy="100584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Aggregation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4572000"/>
            <a:ext cx="8869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Klasifikasi → Majority Voting      |      Regresi → Average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5488" y="5524024"/>
            <a:ext cx="11183112" cy="640079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/>
              <a:t>CONTOH: Contoh klasifikasi: 5 tree memberikan prediksi [Normal, Normal, Stunted, Normal, Stunted]. Majority voting menghasilkan kelas Normal.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Contoh Majority Voting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645920"/>
            <a:ext cx="1508760" cy="10972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Tree 1</a:t>
            </a:r>
            <a:br/>
            <a:r>
              <a:t>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63240" y="1645920"/>
            <a:ext cx="1508760" cy="10972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Tree 2</a:t>
            </a:r>
            <a:br/>
            <a:r>
              <a:t>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12080" y="1645920"/>
            <a:ext cx="1508760" cy="10972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Tree 3</a:t>
            </a:r>
            <a:br/>
            <a:r>
              <a:t>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60920" y="1645920"/>
            <a:ext cx="1508760" cy="10972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Tree 4</a:t>
            </a:r>
            <a:br/>
            <a:r>
              <a:t>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09760" y="1645920"/>
            <a:ext cx="1508760" cy="10972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Tree 5</a:t>
            </a:r>
            <a:br/>
            <a:r>
              <a:t>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3749039"/>
            <a:ext cx="3474720" cy="100584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832"/>
                </a:solidFill>
              </a:defRPr>
            </a:pPr>
            <a:r>
              <a:t>A = 3 suara</a:t>
            </a:r>
            <a:br/>
            <a:r>
              <a:t>B = 2 suara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3749039"/>
            <a:ext cx="2468880" cy="100584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232832"/>
                </a:solidFill>
              </a:defRPr>
            </a:pPr>
            <a:r>
              <a:t>FINAL = 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18120" y="4251960"/>
            <a:ext cx="365759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08960" y="53949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ŷ = mode(h₁(x), h₂(x), …, hₙ(x))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7792" y="6010907"/>
            <a:ext cx="11183112" cy="384048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/>
              <a:t>CONTOH: Contoh: jika 5 tree menghasilkan [A, B, A, A, B], maka kelas A memperoleh 3 suara dan menjadi prediksi akhir.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Random Forest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377440"/>
            <a:ext cx="1828800" cy="82296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Bootstrap Data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17520" y="2377440"/>
            <a:ext cx="2468880" cy="822960"/>
          </a:xfrm>
          <a:prstGeom prst="roundRect">
            <a:avLst/>
          </a:prstGeom>
          <a:solidFill>
            <a:srgbClr val="F7F9FC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Random Feature</a:t>
            </a:r>
            <a:br/>
            <a:r>
              <a:t>Selection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0" y="2377440"/>
            <a:ext cx="2103120" cy="82296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Many Decision</a:t>
            </a:r>
            <a:br/>
            <a:r>
              <a:t>Trees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03920" y="2377440"/>
            <a:ext cx="1554480" cy="82296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Voting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60320" y="2788920"/>
            <a:ext cx="41148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532120" y="2788920"/>
            <a:ext cx="36576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138160" y="2788920"/>
            <a:ext cx="3200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71600" y="4297680"/>
            <a:ext cx="9509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Random Forest = Bootstrap Sampling + Random Feature Selection + Aggregation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9204" y="5494044"/>
            <a:ext cx="11183112" cy="632435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Random Forest: 100 Decision Tree </a:t>
            </a:r>
            <a:r>
              <a:rPr sz="1600" dirty="0" err="1"/>
              <a:t>dilatih</a:t>
            </a:r>
            <a:r>
              <a:rPr sz="1600" dirty="0"/>
              <a:t> </a:t>
            </a:r>
            <a:r>
              <a:rPr sz="1600" dirty="0" err="1"/>
              <a:t>menggunakan</a:t>
            </a:r>
            <a:r>
              <a:rPr sz="1600" dirty="0"/>
              <a:t> bootstrap sample dan subset </a:t>
            </a:r>
            <a:r>
              <a:rPr sz="1600" dirty="0" err="1"/>
              <a:t>fitur</a:t>
            </a:r>
            <a:r>
              <a:rPr sz="1600" dirty="0"/>
              <a:t> </a:t>
            </a:r>
            <a:r>
              <a:rPr sz="1600" dirty="0" err="1"/>
              <a:t>acak</a:t>
            </a:r>
            <a:r>
              <a:rPr sz="1600" dirty="0"/>
              <a:t>, </a:t>
            </a:r>
            <a:r>
              <a:rPr sz="1600" dirty="0" err="1"/>
              <a:t>misalnya</a:t>
            </a:r>
            <a:r>
              <a:rPr sz="1600" dirty="0"/>
              <a:t> </a:t>
            </a:r>
            <a:r>
              <a:rPr sz="1600" dirty="0" err="1"/>
              <a:t>hanya</a:t>
            </a:r>
            <a:r>
              <a:rPr sz="1600" dirty="0"/>
              <a:t> 3 </a:t>
            </a:r>
            <a:r>
              <a:rPr sz="1600" dirty="0" err="1"/>
              <a:t>dari</a:t>
            </a:r>
            <a:r>
              <a:rPr sz="1600" dirty="0"/>
              <a:t> 10 </a:t>
            </a:r>
            <a:r>
              <a:rPr sz="1600" dirty="0" err="1"/>
              <a:t>fitur</a:t>
            </a:r>
            <a:r>
              <a:rPr sz="1600" dirty="0"/>
              <a:t> </a:t>
            </a:r>
            <a:r>
              <a:rPr sz="1600" dirty="0" err="1"/>
              <a:t>dipertimbangkan</a:t>
            </a:r>
            <a:r>
              <a:rPr sz="1600" dirty="0"/>
              <a:t> pada split </a:t>
            </a:r>
            <a:r>
              <a:rPr sz="1600" dirty="0" err="1"/>
              <a:t>tertentu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Bagging — Kelebihan &amp; Keterbatasan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80160"/>
            <a:ext cx="4389120" cy="64008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KELEBIHAN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103120"/>
            <a:ext cx="4114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Mengurangi variance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Robust terhadap noise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Dapat diparalelkan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Cocok untuk tree-based learner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0" y="1280160"/>
            <a:ext cx="4389120" cy="64008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KETERBATASAN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0" y="2103120"/>
            <a:ext cx="41148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Model dapat besar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Interpretasi lebih kompleks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Tidak fokus memperbaiki error sebelumnya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Membutuhkan computational resources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9204" y="5577839"/>
            <a:ext cx="11183112" cy="640079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/>
              <a:t>CONTOH: </a:t>
            </a:r>
            <a:r>
              <a:rPr sz="1600" dirty="0" err="1"/>
              <a:t>Contoh</a:t>
            </a:r>
            <a:r>
              <a:rPr sz="1600" dirty="0"/>
              <a:t> </a:t>
            </a:r>
            <a:r>
              <a:rPr sz="1600" dirty="0" err="1"/>
              <a:t>penggunaan</a:t>
            </a:r>
            <a:r>
              <a:rPr sz="1600" dirty="0"/>
              <a:t>: Random Forest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digunakan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klasifikasi</a:t>
            </a:r>
            <a:r>
              <a:rPr sz="1600" dirty="0"/>
              <a:t> </a:t>
            </a:r>
            <a:r>
              <a:rPr sz="1600" dirty="0" err="1"/>
              <a:t>risiko</a:t>
            </a:r>
            <a:r>
              <a:rPr sz="1600" dirty="0"/>
              <a:t> </a:t>
            </a:r>
            <a:r>
              <a:rPr sz="1600" dirty="0" err="1"/>
              <a:t>pelanggan</a:t>
            </a:r>
            <a:r>
              <a:rPr sz="1600" dirty="0"/>
              <a:t>, </a:t>
            </a:r>
            <a:r>
              <a:rPr sz="1600" dirty="0" err="1"/>
              <a:t>deteksi</a:t>
            </a:r>
            <a:r>
              <a:rPr sz="1600" dirty="0"/>
              <a:t> fraud,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prediksi</a:t>
            </a:r>
            <a:r>
              <a:rPr sz="1600" dirty="0"/>
              <a:t> status </a:t>
            </a:r>
            <a:r>
              <a:rPr sz="1600" dirty="0" err="1"/>
              <a:t>berdasarkan</a:t>
            </a:r>
            <a:r>
              <a:rPr sz="1600" dirty="0"/>
              <a:t> data tabular.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Boosting — Sequential Learning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28800"/>
            <a:ext cx="1828800" cy="77724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Model 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514600" y="2212848"/>
            <a:ext cx="777239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91639" y="27889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CD7D2D"/>
                </a:solidFill>
              </a:defRPr>
            </a:pPr>
            <a:r>
              <a:t>error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83280" y="1828800"/>
            <a:ext cx="1828800" cy="77724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Model 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257800" y="2212848"/>
            <a:ext cx="7772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34840" y="27889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CD7D2D"/>
                </a:solidFill>
              </a:defRPr>
            </a:pPr>
            <a:r>
              <a:t>error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828800"/>
            <a:ext cx="1828800" cy="77724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Model 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01000" y="2212848"/>
            <a:ext cx="7772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78040" y="2788920"/>
            <a:ext cx="731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CD7D2D"/>
                </a:solidFill>
              </a:defRPr>
            </a:pPr>
            <a:r>
              <a:t>error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1828800"/>
            <a:ext cx="1828800" cy="77724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Model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389120"/>
            <a:ext cx="8595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Model berikutnya berusaha memperbaiki kesalahan model sebelumnya.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9231" y="5614416"/>
            <a:ext cx="11183112" cy="694943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Boosting: model </a:t>
            </a:r>
            <a:r>
              <a:rPr sz="1600" dirty="0" err="1"/>
              <a:t>pertama</a:t>
            </a:r>
            <a:r>
              <a:rPr sz="1600" dirty="0"/>
              <a:t> salah pada </a:t>
            </a:r>
            <a:r>
              <a:rPr sz="1600" dirty="0" err="1"/>
              <a:t>beberapa</a:t>
            </a:r>
            <a:r>
              <a:rPr sz="1600" dirty="0"/>
              <a:t> </a:t>
            </a:r>
            <a:r>
              <a:rPr sz="1600" dirty="0" err="1"/>
              <a:t>pelanggan</a:t>
            </a:r>
            <a:r>
              <a:rPr sz="1600" dirty="0"/>
              <a:t>. Model </a:t>
            </a:r>
            <a:r>
              <a:rPr sz="1600" dirty="0" err="1"/>
              <a:t>kedua</a:t>
            </a:r>
            <a:r>
              <a:rPr sz="1600" dirty="0"/>
              <a:t> </a:t>
            </a:r>
            <a:r>
              <a:rPr sz="1600" dirty="0" err="1"/>
              <a:t>diberi</a:t>
            </a:r>
            <a:r>
              <a:rPr sz="1600" dirty="0"/>
              <a:t> </a:t>
            </a:r>
            <a:r>
              <a:rPr sz="1600" dirty="0" err="1"/>
              <a:t>fokus</a:t>
            </a:r>
            <a:r>
              <a:rPr sz="1600" dirty="0"/>
              <a:t>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besar</a:t>
            </a:r>
            <a:r>
              <a:rPr sz="1600" dirty="0"/>
              <a:t> pada </a:t>
            </a:r>
            <a:r>
              <a:rPr sz="1600" dirty="0" err="1"/>
              <a:t>pelanggan</a:t>
            </a:r>
            <a:r>
              <a:rPr sz="1600" dirty="0"/>
              <a:t> yang salah </a:t>
            </a:r>
            <a:r>
              <a:rPr sz="1600" dirty="0" err="1"/>
              <a:t>tersebut</a:t>
            </a:r>
            <a:r>
              <a:rPr sz="1600" dirty="0"/>
              <a:t> </a:t>
            </a:r>
            <a:r>
              <a:rPr sz="1600" dirty="0" err="1"/>
              <a:t>sehingga</a:t>
            </a:r>
            <a:r>
              <a:rPr sz="1600" dirty="0"/>
              <a:t> </a:t>
            </a:r>
            <a:r>
              <a:rPr sz="1600" dirty="0" err="1"/>
              <a:t>pola</a:t>
            </a:r>
            <a:r>
              <a:rPr sz="1600" dirty="0"/>
              <a:t> </a:t>
            </a:r>
            <a:r>
              <a:rPr sz="1600" dirty="0" err="1"/>
              <a:t>sulit</a:t>
            </a:r>
            <a:r>
              <a:rPr sz="1600" dirty="0"/>
              <a:t>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diperhatikan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Bagging vs Boosting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80160"/>
            <a:ext cx="2011680" cy="566928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Proses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71800" y="1280160"/>
            <a:ext cx="3657600" cy="566928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Paralel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03720" y="1280160"/>
            <a:ext cx="3657600" cy="566928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Sequential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103120"/>
            <a:ext cx="2011680" cy="566928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Fokus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71800" y="2103120"/>
            <a:ext cx="3657600" cy="566928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Variance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3720" y="2103120"/>
            <a:ext cx="3657600" cy="566928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Bias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926080"/>
            <a:ext cx="2011680" cy="566928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Training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2926080"/>
            <a:ext cx="3657600" cy="566928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Relatif independen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03720" y="2926080"/>
            <a:ext cx="3657600" cy="566928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Saling bergantung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749039"/>
            <a:ext cx="2011680" cy="566928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Contoh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1800" y="3749039"/>
            <a:ext cx="3657600" cy="566928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Random Forest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03720" y="3749039"/>
            <a:ext cx="3657600" cy="566928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AdaBoost / XGBoost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572000"/>
            <a:ext cx="2011680" cy="566928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Kekuatan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71800" y="4572000"/>
            <a:ext cx="3657600" cy="566928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Stabilitas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03720" y="4572000"/>
            <a:ext cx="3657600" cy="566928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>
                <a:solidFill>
                  <a:srgbClr val="232832"/>
                </a:solidFill>
              </a:defRPr>
            </a:pPr>
            <a:r>
              <a:t>Perbaikan error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8009" y="5703906"/>
            <a:ext cx="11183112" cy="566927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/>
              <a:t>CONTOH: Contoh perbedaan: Bagging dapat melatih 100 tree secara paralel, sedangkan Boosting tree ke-2 membutuhkan informasi dari hasil tree ke-1.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AdaBoost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188720"/>
            <a:ext cx="2103120" cy="621792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Bobot awal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0" y="1188720"/>
            <a:ext cx="68580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32832"/>
                </a:solidFill>
              </a:defRPr>
            </a:pPr>
            <a:r>
              <a:t>Semua data memiliki bobot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874519" y="1828800"/>
            <a:ext cx="0" cy="21945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822960" y="2084832"/>
            <a:ext cx="2103120" cy="621792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Model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2084832"/>
            <a:ext cx="68580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32832"/>
                </a:solidFill>
              </a:defRPr>
            </a:pPr>
            <a:r>
              <a:t>Hitung kesalahan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874519" y="2724912"/>
            <a:ext cx="0" cy="21945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22960" y="2980944"/>
            <a:ext cx="2103120" cy="621792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Update bobot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2980944"/>
            <a:ext cx="68580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32832"/>
                </a:solidFill>
              </a:defRPr>
            </a:pPr>
            <a:r>
              <a:t>Data salah → bobot meningkat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874519" y="3621024"/>
            <a:ext cx="0" cy="219455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22960" y="3877056"/>
            <a:ext cx="2103120" cy="621792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Model berikutnya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91840" y="3877056"/>
            <a:ext cx="68580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32832"/>
                </a:solidFill>
              </a:defRPr>
            </a:pPr>
            <a:r>
              <a:t>Fokus pada data sulit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874519" y="4517136"/>
            <a:ext cx="0" cy="219456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22960" y="4773168"/>
            <a:ext cx="2103120" cy="621792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Gabungkan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4773168"/>
            <a:ext cx="685800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232832"/>
                </a:solidFill>
              </a:defRPr>
            </a:pPr>
            <a:r>
              <a:t>Weighted voting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5867150"/>
            <a:ext cx="11183112" cy="6217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AdaBoost: </a:t>
            </a:r>
            <a:r>
              <a:rPr sz="1600" dirty="0" err="1"/>
              <a:t>jika</a:t>
            </a:r>
            <a:r>
              <a:rPr sz="1600" dirty="0"/>
              <a:t> data ke-4 dan ke-7 salah </a:t>
            </a:r>
            <a:r>
              <a:rPr sz="1600" dirty="0" err="1"/>
              <a:t>diklasifikasikan</a:t>
            </a:r>
            <a:r>
              <a:rPr sz="1600" dirty="0"/>
              <a:t> oleh model </a:t>
            </a:r>
            <a:r>
              <a:rPr sz="1600" dirty="0" err="1"/>
              <a:t>pertama</a:t>
            </a:r>
            <a:r>
              <a:rPr sz="1600" dirty="0"/>
              <a:t>, </a:t>
            </a:r>
            <a:r>
              <a:rPr sz="1600" dirty="0" err="1"/>
              <a:t>bobot</a:t>
            </a:r>
            <a:r>
              <a:rPr sz="1600" dirty="0"/>
              <a:t> </a:t>
            </a:r>
            <a:r>
              <a:rPr sz="1600" dirty="0" err="1"/>
              <a:t>kedua</a:t>
            </a:r>
            <a:r>
              <a:rPr sz="1600" dirty="0"/>
              <a:t> data </a:t>
            </a:r>
            <a:r>
              <a:rPr sz="1600" dirty="0" err="1"/>
              <a:t>tersebut</a:t>
            </a:r>
            <a:r>
              <a:rPr sz="1600" dirty="0"/>
              <a:t> </a:t>
            </a:r>
            <a:r>
              <a:rPr sz="1600" dirty="0" err="1"/>
              <a:t>dinaikkan</a:t>
            </a:r>
            <a:r>
              <a:rPr sz="1600" dirty="0"/>
              <a:t> agar learner </a:t>
            </a:r>
            <a:r>
              <a:rPr sz="1600" dirty="0" err="1"/>
              <a:t>berikutnya</a:t>
            </a:r>
            <a:r>
              <a:rPr sz="1600" dirty="0"/>
              <a:t>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memperhatikannya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Contoh Perhitungan AdaBoost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4233C"/>
                </a:solidFill>
              </a:defRPr>
            </a:pPr>
            <a:r>
              <a:t>10 data → 2 salah klasifikasi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103120"/>
            <a:ext cx="2926080" cy="105156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832"/>
                </a:solidFill>
              </a:defRPr>
            </a:pPr>
            <a:r>
              <a:t>ε = 2 / 10 = 0.20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1960" y="2103120"/>
            <a:ext cx="2926080" cy="1051560"/>
          </a:xfrm>
          <a:prstGeom prst="roundRect">
            <a:avLst/>
          </a:prstGeom>
          <a:solidFill>
            <a:srgbClr val="F7F9FC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α = ½ ln((1−ε)/ε)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89520" y="2103120"/>
            <a:ext cx="2926080" cy="105156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α = ½ ln(0.8/0.2)</a:t>
            </a:r>
            <a:br/>
            <a:r>
              <a:t>≈ 0.693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4480560"/>
            <a:ext cx="8686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Semakin kecil error model → semakin besar bobot kontribusinya.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" y="5650992"/>
            <a:ext cx="11183112" cy="64008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/>
              <a:t>CONTOH: Contoh: dari 10 observasi terdapat 2 kesalahan. Error = 0,20 dan alpha ≈ 0,693. Model tersebut kemudian memberikan kontribusi berbobot dalam prediksi ensemble.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Gradient Boosting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1920240"/>
            <a:ext cx="1965960" cy="9601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Prediksi awal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496312" y="2395728"/>
            <a:ext cx="27432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2834639" y="1920240"/>
            <a:ext cx="1965960" cy="9601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Hitung error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828031" y="2395728"/>
            <a:ext cx="274321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166359" y="1920240"/>
            <a:ext cx="1965960" cy="9601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Model baru</a:t>
            </a:r>
            <a:br/>
            <a:r>
              <a:t>pelajari error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159752" y="2395728"/>
            <a:ext cx="274319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498079" y="1920240"/>
            <a:ext cx="1965960" cy="9601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Update prediksi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491472" y="2395728"/>
            <a:ext cx="27432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9829800" y="1920240"/>
            <a:ext cx="1965960" cy="9601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232832"/>
                </a:solidFill>
              </a:defRPr>
            </a:pPr>
            <a:r>
              <a:t>Ulangi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4343400"/>
            <a:ext cx="6217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4233C"/>
                </a:solidFill>
              </a:defRPr>
            </a:pPr>
            <a:r>
              <a:t>Fₘ(x) = Fₘ₋₁(x) + η hₘ(x)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9834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46E7D"/>
                </a:solidFill>
              </a:defRPr>
            </a:pPr>
            <a:r>
              <a:t>η = learning rate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5913771"/>
            <a:ext cx="11183112" cy="594357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Gradient Boosting: </a:t>
            </a:r>
            <a:r>
              <a:rPr sz="1600" dirty="0" err="1"/>
              <a:t>prediksi</a:t>
            </a:r>
            <a:r>
              <a:rPr sz="1600" dirty="0"/>
              <a:t> </a:t>
            </a:r>
            <a:r>
              <a:rPr sz="1600" dirty="0" err="1"/>
              <a:t>awal</a:t>
            </a:r>
            <a:r>
              <a:rPr sz="1600" dirty="0"/>
              <a:t> </a:t>
            </a:r>
            <a:r>
              <a:rPr sz="1600" dirty="0" err="1"/>
              <a:t>harga</a:t>
            </a:r>
            <a:r>
              <a:rPr sz="1600" dirty="0"/>
              <a:t> </a:t>
            </a:r>
            <a:r>
              <a:rPr sz="1600" dirty="0" err="1"/>
              <a:t>rumah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400 </a:t>
            </a:r>
            <a:r>
              <a:rPr sz="1600" dirty="0" err="1"/>
              <a:t>juta</a:t>
            </a:r>
            <a:r>
              <a:rPr sz="1600" dirty="0"/>
              <a:t>, </a:t>
            </a:r>
            <a:r>
              <a:rPr sz="1600" dirty="0" err="1"/>
              <a:t>nilai</a:t>
            </a:r>
            <a:r>
              <a:rPr sz="1600" dirty="0"/>
              <a:t> </a:t>
            </a:r>
            <a:r>
              <a:rPr sz="1600" dirty="0" err="1"/>
              <a:t>aktual</a:t>
            </a:r>
            <a:r>
              <a:rPr sz="1600" dirty="0"/>
              <a:t> 450 </a:t>
            </a:r>
            <a:r>
              <a:rPr sz="1600" dirty="0" err="1"/>
              <a:t>juta</a:t>
            </a:r>
            <a:r>
              <a:rPr sz="1600" dirty="0"/>
              <a:t>, </a:t>
            </a:r>
            <a:r>
              <a:rPr sz="1600" dirty="0" err="1"/>
              <a:t>sehingga</a:t>
            </a:r>
            <a:r>
              <a:rPr sz="1600" dirty="0"/>
              <a:t> residual +50 </a:t>
            </a:r>
            <a:r>
              <a:rPr sz="1600" dirty="0" err="1"/>
              <a:t>juta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informasi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model </a:t>
            </a:r>
            <a:r>
              <a:rPr sz="1600" dirty="0" err="1"/>
              <a:t>berikutnya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XGBoost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645920"/>
            <a:ext cx="2560320" cy="8686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Gradient</a:t>
            </a:r>
            <a:br/>
            <a:r>
              <a:t>Boosting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520440" y="2084831"/>
            <a:ext cx="7772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4343400" y="1417320"/>
            <a:ext cx="2743200" cy="132588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232832"/>
                </a:solidFill>
              </a:defRPr>
            </a:pPr>
            <a:r>
              <a:t>XGBoost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223760" y="2084831"/>
            <a:ext cx="59436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7863840" y="1645920"/>
            <a:ext cx="2743200" cy="86868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Performance +</a:t>
            </a:r>
            <a:br/>
            <a:r>
              <a:t>Regularization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0240" y="3886200"/>
            <a:ext cx="8229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Efisiensi komputasi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Regularisasi untuk mengurangi overfitting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Cocok untuk data tabular</a:t>
            </a:r>
          </a:p>
          <a:p>
            <a:pPr>
              <a:spcAft>
                <a:spcPts val="900"/>
              </a:spcAft>
              <a:defRPr sz="1600">
                <a:solidFill>
                  <a:srgbClr val="232832"/>
                </a:solidFill>
              </a:defRPr>
            </a:pPr>
            <a:r>
              <a:t>• Hyperparameter dapat dituning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011" y="5934456"/>
            <a:ext cx="11183112" cy="630936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/>
              <a:t>CONTOH: Contoh XGBoost: pada prediksi churn, model dapat menggunakan 200 tree dengan max_depth=5 dan learning_rate=0,1, kemudian parameter dituning menggunakan cross-validation.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Parameter Penting XGBoost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34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n_estimators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39" y="1234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Jumlah tree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55080" y="1234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max_depth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15400" y="1234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Kedalaman tree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377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learning_rate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91839" y="2377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Kecepatan pembelajaran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2377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subsample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5400" y="2377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Proporsi data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520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colsample_bytree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39" y="3520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Proporsi fitur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3520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gamma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15400" y="3520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Minimum loss reduction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663440"/>
            <a:ext cx="2377440" cy="621792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232832"/>
                </a:solidFill>
              </a:defRPr>
            </a:pPr>
            <a:r>
              <a:t>reg_alpha / reg_lambda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39" y="4663440"/>
            <a:ext cx="2651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232832"/>
                </a:solidFill>
              </a:defRPr>
            </a:pPr>
            <a:r>
              <a:t>Regularisasi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5488" y="5867150"/>
            <a:ext cx="11183112" cy="621792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parameter: </a:t>
            </a:r>
            <a:r>
              <a:rPr sz="1600" dirty="0" err="1"/>
              <a:t>menaikkan</a:t>
            </a:r>
            <a:r>
              <a:rPr sz="1600" dirty="0"/>
              <a:t> </a:t>
            </a:r>
            <a:r>
              <a:rPr sz="1600" dirty="0" err="1"/>
              <a:t>max_depth</a:t>
            </a:r>
            <a:r>
              <a:rPr sz="1600" dirty="0"/>
              <a:t>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membuat</a:t>
            </a:r>
            <a:r>
              <a:rPr sz="1600" dirty="0"/>
              <a:t> tree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kompleks</a:t>
            </a:r>
            <a:r>
              <a:rPr sz="1600" dirty="0"/>
              <a:t>; </a:t>
            </a:r>
            <a:r>
              <a:rPr sz="1600" dirty="0" err="1"/>
              <a:t>menurunkan</a:t>
            </a:r>
            <a:r>
              <a:rPr sz="1600" dirty="0"/>
              <a:t> </a:t>
            </a:r>
            <a:r>
              <a:rPr sz="1600" dirty="0" err="1"/>
              <a:t>learning_rate</a:t>
            </a:r>
            <a:r>
              <a:rPr sz="1600" dirty="0"/>
              <a:t> </a:t>
            </a:r>
            <a:r>
              <a:rPr sz="1600" dirty="0" err="1"/>
              <a:t>biasanya</a:t>
            </a:r>
            <a:r>
              <a:rPr sz="1600" dirty="0"/>
              <a:t> </a:t>
            </a:r>
            <a:r>
              <a:rPr sz="1600" dirty="0" err="1"/>
              <a:t>membutuhkan</a:t>
            </a:r>
            <a:r>
              <a:rPr sz="1600" dirty="0"/>
              <a:t>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banyak</a:t>
            </a:r>
            <a:r>
              <a:rPr sz="1600" dirty="0"/>
              <a:t> tree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mencapai</a:t>
            </a:r>
            <a:r>
              <a:rPr sz="1600" dirty="0"/>
              <a:t> </a:t>
            </a:r>
            <a:r>
              <a:rPr sz="1600" dirty="0" err="1"/>
              <a:t>pembelajaran</a:t>
            </a:r>
            <a:r>
              <a:rPr sz="1600" dirty="0"/>
              <a:t> yang </a:t>
            </a:r>
            <a:r>
              <a:rPr sz="1600" dirty="0" err="1"/>
              <a:t>memadai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Praktikum Python — Random Forest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80160"/>
            <a:ext cx="6766560" cy="4297680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>
                <a:solidFill>
                  <a:srgbClr val="232832"/>
                </a:solidFill>
              </a:defRPr>
            </a:pPr>
            <a:r>
              <a:t>from sklearn.ensemble import RandomForestClassifier</a:t>
            </a:r>
            <a:br/>
            <a:br/>
            <a:r>
              <a:t>model = RandomForestClassifier(</a:t>
            </a:r>
            <a:br/>
            <a:r>
              <a:t>    n_estimators=100,</a:t>
            </a:r>
            <a:br/>
            <a:r>
              <a:t>    random_state=42</a:t>
            </a:r>
            <a:br/>
            <a:r>
              <a:t>)</a:t>
            </a:r>
            <a:br/>
            <a:br/>
            <a:r>
              <a:t>model.fit(X_train, y_train)</a:t>
            </a:r>
            <a:br/>
            <a:r>
              <a:t>y_pred = model.predict(X_test)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046720" y="1828800"/>
            <a:ext cx="2926080" cy="123444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Eksperimen</a:t>
            </a:r>
            <a:br/>
            <a:r>
              <a:t>50 → 100 → 200 → 500 trees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3657600"/>
            <a:ext cx="2926080" cy="12344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Bandingkan</a:t>
            </a:r>
            <a:br/>
            <a:r>
              <a:t>Accuracy • Precision • Recall • F1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" y="6062472"/>
            <a:ext cx="11183112" cy="54864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: model </a:t>
            </a:r>
            <a:r>
              <a:rPr sz="1600" dirty="0" err="1"/>
              <a:t>menemukan</a:t>
            </a:r>
            <a:r>
              <a:rPr sz="1600" dirty="0"/>
              <a:t> </a:t>
            </a:r>
            <a:r>
              <a:rPr sz="1600" dirty="0" err="1"/>
              <a:t>bahwa</a:t>
            </a:r>
            <a:r>
              <a:rPr sz="1600" dirty="0"/>
              <a:t> '</a:t>
            </a:r>
            <a:r>
              <a:rPr sz="1600" dirty="0" err="1"/>
              <a:t>jumlah</a:t>
            </a:r>
            <a:r>
              <a:rPr sz="1600" dirty="0"/>
              <a:t> </a:t>
            </a:r>
            <a:r>
              <a:rPr sz="1600" dirty="0" err="1"/>
              <a:t>transaksi</a:t>
            </a:r>
            <a:r>
              <a:rPr sz="1600" dirty="0"/>
              <a:t>' </a:t>
            </a:r>
            <a:r>
              <a:rPr sz="1600" dirty="0" err="1"/>
              <a:t>memiliki</a:t>
            </a:r>
            <a:r>
              <a:rPr sz="1600" dirty="0"/>
              <a:t> importance </a:t>
            </a:r>
            <a:r>
              <a:rPr sz="1600" dirty="0" err="1"/>
              <a:t>tinggi</a:t>
            </a:r>
            <a:r>
              <a:rPr sz="1600" dirty="0"/>
              <a:t>. Ini </a:t>
            </a:r>
            <a:r>
              <a:rPr sz="1600" dirty="0" err="1"/>
              <a:t>berarti</a:t>
            </a:r>
            <a:r>
              <a:rPr sz="1600" dirty="0"/>
              <a:t> </a:t>
            </a:r>
            <a:r>
              <a:rPr sz="1600" dirty="0" err="1"/>
              <a:t>fitur</a:t>
            </a:r>
            <a:r>
              <a:rPr sz="1600" dirty="0"/>
              <a:t> </a:t>
            </a:r>
            <a:r>
              <a:rPr sz="1600" dirty="0" err="1"/>
              <a:t>tersebut</a:t>
            </a:r>
            <a:r>
              <a:rPr sz="1600" dirty="0"/>
              <a:t> </a:t>
            </a:r>
            <a:r>
              <a:rPr sz="1600" dirty="0" err="1"/>
              <a:t>banyak</a:t>
            </a:r>
            <a:r>
              <a:rPr sz="1600" dirty="0"/>
              <a:t> </a:t>
            </a:r>
            <a:r>
              <a:rPr sz="1600" dirty="0" err="1"/>
              <a:t>digunakan</a:t>
            </a:r>
            <a:r>
              <a:rPr sz="1600" dirty="0"/>
              <a:t> model, </a:t>
            </a:r>
            <a:r>
              <a:rPr sz="1600" dirty="0" err="1"/>
              <a:t>tetapi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otomatis</a:t>
            </a:r>
            <a:r>
              <a:rPr sz="1600" dirty="0"/>
              <a:t> </a:t>
            </a:r>
            <a:r>
              <a:rPr sz="1600" dirty="0" err="1"/>
              <a:t>berarti</a:t>
            </a:r>
            <a:r>
              <a:rPr sz="1600" dirty="0"/>
              <a:t> </a:t>
            </a:r>
            <a:r>
              <a:rPr sz="1600" dirty="0" err="1"/>
              <a:t>transaksi</a:t>
            </a:r>
            <a:r>
              <a:rPr sz="1600" dirty="0"/>
              <a:t> </a:t>
            </a:r>
            <a:r>
              <a:rPr sz="1600" dirty="0" err="1"/>
              <a:t>menyebabkan</a:t>
            </a:r>
            <a:r>
              <a:rPr sz="1600" dirty="0"/>
              <a:t> target.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Praktikum Python — XGBoost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34440"/>
            <a:ext cx="6949440" cy="4389120"/>
          </a:xfrm>
          <a:prstGeom prst="roundRect">
            <a:avLst/>
          </a:prstGeom>
          <a:solidFill>
            <a:srgbClr val="F7F9FC"/>
          </a:solidFill>
          <a:ln>
            <a:solidFill>
              <a:srgbClr val="646E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>
                <a:solidFill>
                  <a:srgbClr val="232832"/>
                </a:solidFill>
              </a:defRPr>
            </a:pPr>
            <a:r>
              <a:t>from xgboost import XGBClassifier</a:t>
            </a:r>
            <a:br/>
            <a:br/>
            <a:r>
              <a:t>model = XGBClassifier(</a:t>
            </a:r>
            <a:br/>
            <a:r>
              <a:t>    n_estimators=100,</a:t>
            </a:r>
            <a:br/>
            <a:r>
              <a:t>    max_depth=5,</a:t>
            </a:r>
            <a:br/>
            <a:r>
              <a:t>    learning_rate=0.1,</a:t>
            </a:r>
            <a:br/>
            <a:r>
              <a:t>    random_state=42</a:t>
            </a:r>
            <a:br/>
            <a:r>
              <a:t>)</a:t>
            </a:r>
            <a:br/>
            <a:br/>
            <a:r>
              <a:t>model.fit(X_train, y_train)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0" y="1645920"/>
            <a:ext cx="2377440" cy="68580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Tuning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2560320"/>
            <a:ext cx="23774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232832"/>
                </a:solidFill>
              </a:defRPr>
            </a:pPr>
            <a:r>
              <a:t>learning_rate</a:t>
            </a:r>
            <a:br/>
            <a:r>
              <a:t>max_depth</a:t>
            </a:r>
            <a:br/>
            <a:r>
              <a:t>n_estimators</a:t>
            </a:r>
            <a:br/>
            <a:r>
              <a:t>subsample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6062472"/>
            <a:ext cx="11183112" cy="64008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class imbalance: 95% </a:t>
            </a:r>
            <a:r>
              <a:rPr sz="1600" dirty="0" err="1"/>
              <a:t>pelanggan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fraud dan 5% fraud. Accuracy 95%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diperoleh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selalu</a:t>
            </a:r>
            <a:r>
              <a:rPr sz="1600" dirty="0"/>
              <a:t> </a:t>
            </a:r>
            <a:r>
              <a:rPr sz="1600" dirty="0" err="1"/>
              <a:t>memprediksi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fraud, </a:t>
            </a:r>
            <a:r>
              <a:rPr sz="1600" dirty="0" err="1"/>
              <a:t>sehingga</a:t>
            </a:r>
            <a:r>
              <a:rPr sz="1600" dirty="0"/>
              <a:t> recall dan F1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penting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Feature Importance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32832"/>
                </a:solidFill>
              </a:defRPr>
            </a:pPr>
            <a:r>
              <a:t>Fitur A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1371600"/>
            <a:ext cx="5596128" cy="384048"/>
          </a:xfrm>
          <a:prstGeom prst="rect">
            <a:avLst/>
          </a:prstGeom>
          <a:solidFill>
            <a:srgbClr val="30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549640" y="137160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0.90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32832"/>
                </a:solidFill>
              </a:defRPr>
            </a:pPr>
            <a:r>
              <a:t>Fitur B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2194560"/>
            <a:ext cx="4476902" cy="384048"/>
          </a:xfrm>
          <a:prstGeom prst="rect">
            <a:avLst/>
          </a:prstGeom>
          <a:solidFill>
            <a:srgbClr val="30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49640" y="219456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0.72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01752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32832"/>
                </a:solidFill>
              </a:defRPr>
            </a:pPr>
            <a:r>
              <a:t>Fitur C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57400" y="3017520"/>
            <a:ext cx="3357676" cy="384048"/>
          </a:xfrm>
          <a:prstGeom prst="rect">
            <a:avLst/>
          </a:prstGeom>
          <a:solidFill>
            <a:srgbClr val="30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49640" y="301752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0.54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840480"/>
            <a:ext cx="1188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32832"/>
                </a:solidFill>
              </a:defRPr>
            </a:pPr>
            <a:r>
              <a:t>Fitur 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57400" y="3840480"/>
            <a:ext cx="1927555" cy="384048"/>
          </a:xfrm>
          <a:prstGeom prst="rect">
            <a:avLst/>
          </a:prstGeom>
          <a:solidFill>
            <a:srgbClr val="305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49640" y="384048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646E7D"/>
                </a:solidFill>
              </a:defRPr>
            </a:pPr>
            <a:r>
              <a:t>0.31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54480" y="5029200"/>
            <a:ext cx="896112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Feature importance menunjukkan kontribusi relatif fitur terhadap prediksi model.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5806440"/>
            <a:ext cx="6309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CD7D2D"/>
                </a:solidFill>
              </a:defRPr>
            </a:pPr>
            <a:r>
              <a:t>Catatan: importance ≠ hubungan sebab-akibat.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6181344"/>
            <a:ext cx="11183112" cy="612648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/>
              <a:t>CONTOH: Contoh pipeline: data pelanggan → preprocessing → Random Forest/XGBoost → evaluasi F1-score → analisis feature importance → interpretasi hasil.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Evaluasi Model Ensemble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154680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Accuracy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194560"/>
            <a:ext cx="2880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46E7D"/>
                </a:solidFill>
              </a:defRPr>
            </a:pPr>
            <a:r>
              <a:t>Proporsi prediksi benar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34840" y="1417320"/>
            <a:ext cx="3154680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Precision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2194560"/>
            <a:ext cx="2880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46E7D"/>
                </a:solidFill>
              </a:defRPr>
            </a:pPr>
            <a:r>
              <a:t>Ketepatan prediksi positif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1417320"/>
            <a:ext cx="3154680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Recall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2194560"/>
            <a:ext cx="2880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46E7D"/>
                </a:solidFill>
              </a:defRPr>
            </a:pPr>
            <a:r>
              <a:t>Kemampuan menangkap positif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246120"/>
            <a:ext cx="3154680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F1-score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023359"/>
            <a:ext cx="2880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46E7D"/>
                </a:solidFill>
              </a:defRPr>
            </a:pPr>
            <a:r>
              <a:t>Keseimbangan precision-recall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3246120"/>
            <a:ext cx="3154680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ROC-AUC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023359"/>
            <a:ext cx="2880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46E7D"/>
                </a:solidFill>
              </a:defRPr>
            </a:pPr>
            <a:r>
              <a:t>Kemampuan diskriminasi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3246120"/>
            <a:ext cx="3154680" cy="6400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832"/>
                </a:solidFill>
              </a:defRPr>
            </a:pPr>
            <a:r>
              <a:t>Confusion Matrix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4023359"/>
            <a:ext cx="2880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46E7D"/>
                </a:solidFill>
              </a:defRPr>
            </a:pPr>
            <a:r>
              <a:t>Rincian TP / TN / FP / FN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" y="5568995"/>
            <a:ext cx="11183112" cy="594359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</a:t>
            </a:r>
            <a:r>
              <a:rPr sz="1600" dirty="0" err="1"/>
              <a:t>tugas</a:t>
            </a:r>
            <a:r>
              <a:rPr sz="1600" dirty="0"/>
              <a:t>: </a:t>
            </a:r>
            <a:r>
              <a:rPr sz="1600" dirty="0" err="1"/>
              <a:t>gunakan</a:t>
            </a:r>
            <a:r>
              <a:rPr sz="1600" dirty="0"/>
              <a:t> dataset churn dan </a:t>
            </a:r>
            <a:r>
              <a:rPr sz="1600" dirty="0" err="1"/>
              <a:t>bandingkan</a:t>
            </a:r>
            <a:r>
              <a:rPr sz="1600" dirty="0"/>
              <a:t> Decision Tree, Random Forest, dan </a:t>
            </a:r>
            <a:r>
              <a:rPr sz="1600" dirty="0" err="1"/>
              <a:t>XGBoost</a:t>
            </a:r>
            <a:r>
              <a:rPr sz="1600" dirty="0"/>
              <a:t>. </a:t>
            </a:r>
            <a:r>
              <a:rPr sz="1600" dirty="0" err="1"/>
              <a:t>Jelaskan</a:t>
            </a:r>
            <a:r>
              <a:rPr sz="1600" dirty="0"/>
              <a:t> </a:t>
            </a:r>
            <a:r>
              <a:rPr sz="1600" dirty="0" err="1"/>
              <a:t>mengapa</a:t>
            </a:r>
            <a:r>
              <a:rPr sz="1600" dirty="0"/>
              <a:t> </a:t>
            </a:r>
            <a:r>
              <a:rPr sz="1600" dirty="0" err="1"/>
              <a:t>hasil</a:t>
            </a:r>
            <a:r>
              <a:rPr sz="1600" dirty="0"/>
              <a:t> </a:t>
            </a:r>
            <a:r>
              <a:rPr sz="1600" dirty="0" err="1"/>
              <a:t>ketiganya</a:t>
            </a:r>
            <a:r>
              <a:rPr sz="1600" dirty="0"/>
              <a:t> </a:t>
            </a:r>
            <a:r>
              <a:rPr sz="1600" dirty="0" err="1"/>
              <a:t>berbeda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Studi Kasus Umum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Dataset klasifikasi: banyak variabel + hubungan kompleks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331720"/>
            <a:ext cx="1920240" cy="8686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Data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450591" y="2770632"/>
            <a:ext cx="320041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834639" y="2331720"/>
            <a:ext cx="1920240" cy="8686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Preprocessing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782312" y="2770632"/>
            <a:ext cx="3200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166359" y="2331720"/>
            <a:ext cx="1920240" cy="86868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Bagging /</a:t>
            </a:r>
            <a:br/>
            <a:r>
              <a:t>Boosting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114031" y="2770632"/>
            <a:ext cx="320040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498079" y="2331720"/>
            <a:ext cx="1920240" cy="8686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Evaluasi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445751" y="2770632"/>
            <a:ext cx="320041" cy="0"/>
          </a:xfrm>
          <a:prstGeom prst="line">
            <a:avLst/>
          </a:prstGeom>
          <a:ln w="25400">
            <a:solidFill>
              <a:srgbClr val="646E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829800" y="2331720"/>
            <a:ext cx="1920240" cy="86868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832"/>
                </a:solidFill>
              </a:defRPr>
            </a:pPr>
            <a:r>
              <a:t>Analisis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03120" y="4389120"/>
            <a:ext cx="7955279" cy="82296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832"/>
                </a:solidFill>
              </a:defRPr>
            </a:pPr>
            <a:r>
              <a:t>Pertanyaan: kapan memilih Bagging dan kapan memilih Boosting?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9203" y="6016752"/>
            <a:ext cx="11183112" cy="54864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</a:t>
            </a:r>
            <a:r>
              <a:rPr sz="1600" dirty="0" err="1"/>
              <a:t>interpretasi</a:t>
            </a:r>
            <a:r>
              <a:rPr sz="1600" dirty="0"/>
              <a:t>: </a:t>
            </a:r>
            <a:r>
              <a:rPr sz="1600" dirty="0" err="1"/>
              <a:t>jika</a:t>
            </a:r>
            <a:r>
              <a:rPr sz="1600" dirty="0"/>
              <a:t> </a:t>
            </a:r>
            <a:r>
              <a:rPr sz="1600" dirty="0" err="1"/>
              <a:t>XGBoost</a:t>
            </a:r>
            <a:r>
              <a:rPr sz="1600" dirty="0"/>
              <a:t> </a:t>
            </a:r>
            <a:r>
              <a:rPr sz="1600" dirty="0" err="1"/>
              <a:t>memiliki</a:t>
            </a:r>
            <a:r>
              <a:rPr sz="1600" dirty="0"/>
              <a:t> F1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tinggi</a:t>
            </a:r>
            <a:r>
              <a:rPr sz="1600" dirty="0"/>
              <a:t> </a:t>
            </a:r>
            <a:r>
              <a:rPr sz="1600" dirty="0" err="1"/>
              <a:t>tetapi</a:t>
            </a:r>
            <a:r>
              <a:rPr sz="1600" dirty="0"/>
              <a:t> training </a:t>
            </a:r>
            <a:r>
              <a:rPr sz="1600" dirty="0" err="1"/>
              <a:t>lebih</a:t>
            </a:r>
            <a:r>
              <a:rPr sz="1600" dirty="0"/>
              <a:t> lama, </a:t>
            </a:r>
            <a:r>
              <a:rPr sz="1600" dirty="0" err="1"/>
              <a:t>mahasiswa</a:t>
            </a:r>
            <a:r>
              <a:rPr sz="1600" dirty="0"/>
              <a:t> </a:t>
            </a:r>
            <a:r>
              <a:rPr sz="1600" dirty="0" err="1"/>
              <a:t>perlu</a:t>
            </a:r>
            <a:r>
              <a:rPr sz="1600" dirty="0"/>
              <a:t> </a:t>
            </a:r>
            <a:r>
              <a:rPr sz="1600" dirty="0" err="1"/>
              <a:t>menjelaskan</a:t>
            </a:r>
            <a:r>
              <a:rPr sz="1600" dirty="0"/>
              <a:t> trade-off </a:t>
            </a:r>
            <a:r>
              <a:rPr sz="1600" dirty="0" err="1"/>
              <a:t>performa</a:t>
            </a:r>
            <a:r>
              <a:rPr sz="1600" dirty="0"/>
              <a:t> dan </a:t>
            </a:r>
            <a:r>
              <a:rPr sz="1600" dirty="0" err="1"/>
              <a:t>biaya</a:t>
            </a:r>
            <a:r>
              <a:rPr sz="1600" dirty="0"/>
              <a:t> </a:t>
            </a:r>
            <a:r>
              <a:rPr sz="1600" dirty="0" err="1"/>
              <a:t>komputasi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Latihan Analisis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188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4233C"/>
                </a:solidFill>
              </a:defRPr>
            </a:pPr>
            <a:r>
              <a:t>Bandingkan tiga model pada satu dataset klasifikasi: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874519"/>
            <a:ext cx="2834640" cy="73152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Decision Tree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1874519"/>
            <a:ext cx="2834640" cy="73152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Random Forest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1874519"/>
            <a:ext cx="2834640" cy="73152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XGBoost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108960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232832"/>
                </a:solidFill>
              </a:defRPr>
            </a:pPr>
            <a:r>
              <a:t>Evaluasi: Accuracy | Precision | Recall | F1-score | Training Time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4206240"/>
            <a:ext cx="8138160" cy="77724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832"/>
                </a:solidFill>
              </a:defRPr>
            </a:pPr>
            <a:r>
              <a:t>Analisis: Mengapa performa ketiga model berbeda?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4444" y="5799546"/>
            <a:ext cx="11183112" cy="630936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just">
              <a:defRPr sz="860">
                <a:solidFill>
                  <a:srgbClr val="232832"/>
                </a:solidFill>
              </a:defRPr>
            </a:pPr>
            <a:r>
              <a:rPr sz="1600" dirty="0"/>
              <a:t>'</a:t>
            </a:r>
            <a:r>
              <a:rPr sz="1600" dirty="0" err="1"/>
              <a:t>Mengapa</a:t>
            </a:r>
            <a:r>
              <a:rPr sz="1600" dirty="0"/>
              <a:t> Random Forest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sekadar</a:t>
            </a:r>
            <a:r>
              <a:rPr sz="1600" dirty="0"/>
              <a:t> </a:t>
            </a:r>
            <a:r>
              <a:rPr sz="1600" dirty="0" err="1"/>
              <a:t>disebut</a:t>
            </a:r>
            <a:r>
              <a:rPr sz="1600" dirty="0"/>
              <a:t> </a:t>
            </a:r>
            <a:r>
              <a:rPr sz="1600" dirty="0" err="1"/>
              <a:t>sebagai</a:t>
            </a:r>
            <a:r>
              <a:rPr sz="1600" dirty="0"/>
              <a:t> </a:t>
            </a:r>
            <a:r>
              <a:rPr sz="1600" dirty="0" err="1"/>
              <a:t>kumpulan</a:t>
            </a:r>
            <a:r>
              <a:rPr sz="1600" dirty="0"/>
              <a:t> Decision Tree </a:t>
            </a:r>
            <a:r>
              <a:rPr sz="1600" dirty="0" err="1"/>
              <a:t>biasa</a:t>
            </a:r>
            <a:r>
              <a:rPr sz="1600" dirty="0"/>
              <a:t>?'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4233C"/>
                </a:solidFill>
              </a:defRPr>
            </a:pPr>
            <a:r>
              <a:t>Kesimpulan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840480" y="1097280"/>
            <a:ext cx="4480560" cy="68580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232832"/>
                </a:solidFill>
              </a:defRPr>
            </a:pPr>
            <a:r>
              <a:t>ENSEMBLE LEARNING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194560"/>
            <a:ext cx="4983480" cy="1965960"/>
          </a:xfrm>
          <a:prstGeom prst="roundRect">
            <a:avLst/>
          </a:prstGeom>
          <a:solidFill>
            <a:srgbClr val="EBF2FA"/>
          </a:solidFill>
          <a:ln>
            <a:solidFill>
              <a:srgbClr val="305F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BAGGING</a:t>
            </a:r>
            <a:br/>
            <a:r>
              <a:t>Bootstrap → Parallel Models → Aggregation</a:t>
            </a:r>
            <a:br/>
            <a:r>
              <a:t>Fokus: mengurangi variance</a:t>
            </a:r>
            <a:br/>
            <a:r>
              <a:t>Random Forest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55080" y="2194560"/>
            <a:ext cx="4983480" cy="1965960"/>
          </a:xfrm>
          <a:prstGeom prst="roundRect">
            <a:avLst/>
          </a:prstGeom>
          <a:solidFill>
            <a:srgbClr val="FCF1E1"/>
          </a:solidFill>
          <a:ln>
            <a:solidFill>
              <a:srgbClr val="CD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832"/>
                </a:solidFill>
              </a:defRPr>
            </a:pPr>
            <a:r>
              <a:t>BOOSTING</a:t>
            </a:r>
            <a:br/>
            <a:r>
              <a:t>Sequential Models → Correct Errors → Combination</a:t>
            </a:r>
            <a:br/>
            <a:r>
              <a:t>Fokus: mengurangi bias</a:t>
            </a:r>
            <a:br/>
            <a:r>
              <a:t>AdaBoost • Gradient Boosting • XGBoost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4846320"/>
            <a:ext cx="8869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1">
                <a:solidFill>
                  <a:srgbClr val="14233C"/>
                </a:solidFill>
              </a:defRPr>
            </a:pPr>
            <a:r>
              <a:t>Bagging: build many models independently.</a:t>
            </a:r>
            <a:br/>
            <a:r>
              <a:t>Boosting: build models sequentially to improve previous errors.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913772"/>
            <a:ext cx="11183112" cy="502920"/>
          </a:xfrm>
          <a:prstGeom prst="roundRect">
            <a:avLst/>
          </a:prstGeom>
          <a:solidFill>
            <a:srgbClr val="EBF7F0"/>
          </a:solidFill>
          <a:ln>
            <a:solidFill>
              <a:srgbClr val="417D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tIns="18288" rIns="109728" bIns="9144" rtlCol="0" anchor="ctr"/>
          <a:lstStyle/>
          <a:p>
            <a:pPr algn="l">
              <a:defRPr sz="860">
                <a:solidFill>
                  <a:srgbClr val="232832"/>
                </a:solidFill>
              </a:defRPr>
            </a:pPr>
            <a:r>
              <a:rPr sz="1600" dirty="0" err="1"/>
              <a:t>Contoh</a:t>
            </a:r>
            <a:r>
              <a:rPr sz="1600" dirty="0"/>
              <a:t> </a:t>
            </a:r>
            <a:r>
              <a:rPr sz="1600" dirty="0" err="1"/>
              <a:t>penerapan</a:t>
            </a:r>
            <a:r>
              <a:rPr sz="1600" dirty="0"/>
              <a:t>: pada data </a:t>
            </a:r>
            <a:r>
              <a:rPr sz="1600" dirty="0" err="1"/>
              <a:t>kesehatan</a:t>
            </a:r>
            <a:r>
              <a:rPr sz="1600" dirty="0"/>
              <a:t>, fraud, churn,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klasifikasi</a:t>
            </a:r>
            <a:r>
              <a:rPr sz="1600" dirty="0"/>
              <a:t> </a:t>
            </a:r>
            <a:r>
              <a:rPr sz="1600" dirty="0" err="1"/>
              <a:t>pelanggan</a:t>
            </a:r>
            <a:r>
              <a:rPr sz="1600" dirty="0"/>
              <a:t>, Bagging dan Boosting </a:t>
            </a:r>
            <a:r>
              <a:rPr sz="1600" dirty="0" err="1"/>
              <a:t>dapat</a:t>
            </a:r>
            <a:r>
              <a:rPr sz="1600" dirty="0"/>
              <a:t> </a:t>
            </a:r>
            <a:r>
              <a:rPr sz="1600" dirty="0" err="1"/>
              <a:t>menjadi</a:t>
            </a:r>
            <a:r>
              <a:rPr sz="1600" dirty="0"/>
              <a:t> </a:t>
            </a:r>
            <a:r>
              <a:rPr sz="1600" dirty="0" err="1"/>
              <a:t>alternatif</a:t>
            </a:r>
            <a:r>
              <a:rPr sz="1600" dirty="0"/>
              <a:t> </a:t>
            </a:r>
            <a:r>
              <a:rPr sz="1600" dirty="0" err="1"/>
              <a:t>ketika</a:t>
            </a:r>
            <a:r>
              <a:rPr sz="1600" dirty="0"/>
              <a:t> </a:t>
            </a:r>
            <a:r>
              <a:rPr sz="1600" dirty="0" err="1"/>
              <a:t>satu</a:t>
            </a:r>
            <a:r>
              <a:rPr sz="1600" dirty="0"/>
              <a:t> model </a:t>
            </a:r>
            <a:r>
              <a:rPr sz="1600" dirty="0" err="1"/>
              <a:t>belum</a:t>
            </a:r>
            <a:r>
              <a:rPr sz="1600" dirty="0"/>
              <a:t> </a:t>
            </a:r>
            <a:r>
              <a:rPr sz="1600" dirty="0" err="1"/>
              <a:t>memberikan</a:t>
            </a:r>
            <a:r>
              <a:rPr sz="1600" dirty="0"/>
              <a:t> </a:t>
            </a:r>
            <a:r>
              <a:rPr sz="1600" dirty="0" err="1"/>
              <a:t>generalisasi</a:t>
            </a:r>
            <a:r>
              <a:rPr sz="1600" dirty="0"/>
              <a:t> yang </a:t>
            </a:r>
            <a:r>
              <a:rPr sz="1600" dirty="0" err="1"/>
              <a:t>memadai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1619</Words>
  <Application>Microsoft Office PowerPoint</Application>
  <PresentationFormat>Widescreen</PresentationFormat>
  <Paragraphs>257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Nurjoko</dc:creator>
  <cp:keywords/>
  <dc:description>generated using python-pptx</dc:description>
  <cp:lastModifiedBy>Nurjoko Nurjoko</cp:lastModifiedBy>
  <cp:revision>3</cp:revision>
  <dcterms:created xsi:type="dcterms:W3CDTF">2013-01-27T09:14:16Z</dcterms:created>
  <dcterms:modified xsi:type="dcterms:W3CDTF">2026-09-17T21:40:05Z</dcterms:modified>
  <cp:category/>
</cp:coreProperties>
</file>