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  <ns0:sldId id="263" ns1:id="rId14"/>
    <ns0:sldId id="264" ns1:id="rId15"/>
    <ns0:sldId id="265" ns1:id="rId16"/>
    <ns0:sldId id="266" ns1:id="rId17"/>
    <ns0:sldId id="267" ns1:id="rId18"/>
    <ns0:sldId id="268" ns1:id="rId19"/>
  </ns0:sldIdLst>
  <ns0:sldSz cx="12192000" cy="6858000" type="screen4x3"/>
  <ns0:notesSz cx="6858000" cy="9144000"/>
  <ns0:embeddedFontLst>
    <ns0:embeddedFont>
      <ns0:font typeface="Lato"/>
      <ns0:italic ns1:id="rIdFont20"/>
      <ns0:bold ns1:id="rIdFont21"/>
      <ns0:regular ns1:id="rIdFont22"/>
    </ns0:embeddedFont>
    <ns0:embeddedFont>
      <ns0:font typeface="Poppins"/>
      <ns0:bold ns1:id="rIdFont23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15" Type="http://schemas.openxmlformats.org/officeDocument/2006/relationships/slide" Target="slides/slide9.xml" /><ns0:Relationship Id="rId16" Type="http://schemas.openxmlformats.org/officeDocument/2006/relationships/slide" Target="slides/slide10.xml" /><ns0:Relationship Id="rId17" Type="http://schemas.openxmlformats.org/officeDocument/2006/relationships/slide" Target="slides/slide11.xml" /><ns0:Relationship Id="rId18" Type="http://schemas.openxmlformats.org/officeDocument/2006/relationships/slide" Target="slides/slide12.xml" /><ns0:Relationship Id="rId19" Type="http://schemas.openxmlformats.org/officeDocument/2006/relationships/slide" Target="slides/slide13.xml" /><ns0:Relationship Id="rIdFont20" Type="http://schemas.openxmlformats.org/officeDocument/2006/relationships/font" Target="fonts/f0595125-a267-477d-b233-6efe0a8349fe.fntdata" /><ns0:Relationship Id="rIdFont21" Type="http://schemas.openxmlformats.org/officeDocument/2006/relationships/font" Target="fonts/b57514b7-de4d-4e03-a960-2582961df5a4.fntdata" /><ns0:Relationship Id="rIdFont22" Type="http://schemas.openxmlformats.org/officeDocument/2006/relationships/font" Target="fonts/b4136d25-7d86-4df3-9b53-041353044785.fntdata" /><ns0:Relationship Id="rIdFont23" Type="http://schemas.openxmlformats.org/officeDocument/2006/relationships/font" Target="fonts/ab495819-4b23-4165-8e23-b141d6454249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4734817"/>
            <a:ext cx="6096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600" y="2085082"/>
            <a:ext cx="542925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b="1" sz="1050" i="0" u="none">
                <a:solidFill>
                  <a:srgbClr val="94A3B8"/>
                </a:solidFill>
                <a:latin typeface="Poppins"/>
              </a:rPr>
              <a:t>PROGRAM STUDI TEKNIK INFORMATIKA — PERTEMUAN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399407"/>
            <a:ext cx="9101137" cy="1139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b="1" sz="3900" i="0" u="none">
                <a:solidFill>
                  <a:srgbClr val="FFFFFF"/>
                </a:solidFill>
                <a:latin typeface="Poppins"/>
              </a:rPr>
              <a:t>Privasi &amp; Perlindungan Data Pribadi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843337"/>
            <a:ext cx="8667750" cy="586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0" sz="1650" i="0" u="none">
                <a:solidFill>
                  <a:srgbClr val="94A3B8"/>
                </a:solidFill>
                <a:latin typeface="Lato"/>
              </a:rPr>
              <a:t>Kerangka Hukum UU PDP, Rekam Jejak Digital, dan Tanggung Jawab Etis Arsitek Sistem di Era Komputasi Masif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37992" y="2380357"/>
            <a:ext cx="431601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b="1" sz="1050" i="0" u="none">
                <a:solidFill>
                  <a:srgbClr val="0284C7"/>
                </a:solidFill>
                <a:latin typeface="Poppins"/>
              </a:rPr>
              <a:t>MODUL 2: PRIVASI &amp; KERANGKA HUKUM PDP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2835" y="2694682"/>
            <a:ext cx="10626328" cy="109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b="1" sz="3600" i="0" u="none">
                <a:solidFill>
                  <a:srgbClr val="0F172A"/>
                </a:solidFill>
                <a:latin typeface="Poppins"/>
              </a:rPr>
              <a:t>Pergeseran Hak Atas Privasi di Era Komputasi Terdistribusi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8812" y="3944242"/>
            <a:ext cx="8334375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64748B"/>
                </a:solidFill>
                <a:latin typeface="Lato"/>
              </a:rPr>
              <a:t>Mengapa data personal menjadi komoditas krusial dan hak asasi fundamental warga negara digital.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608808"/>
            <a:ext cx="5372100" cy="2295525"/>
          </a:xfrm>
          <a:prstGeom prst="roundRect">
            <a:avLst>
              <a:gd name="adj" fmla="val 497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210300" y="2608808"/>
            <a:ext cx="5372100" cy="2295525"/>
          </a:xfrm>
          <a:prstGeom prst="roundRect">
            <a:avLst>
              <a:gd name="adj" fmla="val 497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2970758"/>
            <a:ext cx="428625" cy="3429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525" y="2970758"/>
            <a:ext cx="428625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1582400" cy="3885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b="1" sz="2550" i="0" u="none">
                <a:solidFill>
                  <a:srgbClr val="0F172A"/>
                </a:solidFill>
                <a:latin typeface="Poppins"/>
              </a:rPr>
              <a:t>Privasi Konvensional vs. Privasi Digital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3532733"/>
            <a:ext cx="516064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284C7"/>
                </a:solidFill>
                <a:latin typeface="Poppins"/>
              </a:rPr>
              <a:t>Privasi Fisik Konvensional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3961358"/>
            <a:ext cx="6024562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Terikat batas ruang geografis dan properti fisik.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825" y="4332833"/>
            <a:ext cx="6024562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Perlindungan dari intrusi langsung secara kasat mata.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6525" y="3532733"/>
            <a:ext cx="516064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284C7"/>
                </a:solidFill>
                <a:latin typeface="Poppins"/>
              </a:rPr>
              <a:t>Privasi Digital Modern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6525" y="3961358"/>
            <a:ext cx="570547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Kendali penuh atas alur dan pengolahan data personal.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6525" y="4332833"/>
            <a:ext cx="570547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Proteksi dari pengawasan algoritmik massal nirbatas.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46820"/>
            <a:ext cx="5257800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1956345"/>
            <a:ext cx="5238750" cy="36004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2842170"/>
            <a:ext cx="171450" cy="19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3527970"/>
            <a:ext cx="171450" cy="190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4213770"/>
            <a:ext cx="171450" cy="190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33400"/>
            <a:ext cx="11582400" cy="3885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b="1" sz="2550" i="0" u="none">
                <a:solidFill>
                  <a:srgbClr val="0F172A"/>
                </a:solidFill>
                <a:latin typeface="Poppins"/>
              </a:rPr>
              <a:t>Anatomi Rekam Jejak Digital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48450" y="2813595"/>
            <a:ext cx="50292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sz="1350" i="0" u="none">
                <a:solidFill>
                  <a:srgbClr val="334155"/>
                </a:solidFill>
                <a:latin typeface="Lato"/>
              </a:rPr>
              <a:t>Active Footprint:</a:t>
            </a:r>
            <a:r>
              <a:rPr b="0" sz="1350" i="0" u="none">
                <a:solidFill>
                  <a:srgbClr val="334155"/>
                </a:solidFill>
                <a:latin typeface="Lato"/>
              </a:rPr>
              <a:t> Data diunggah secara sadar melalui kiriman, formulir, dan interaksi langsung.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48450" y="3499395"/>
            <a:ext cx="50292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sz="1350" i="0" u="none">
                <a:solidFill>
                  <a:srgbClr val="334155"/>
                </a:solidFill>
                <a:latin typeface="Lato"/>
              </a:rPr>
              <a:t>Passive Footprint:</a:t>
            </a:r>
            <a:r>
              <a:rPr b="0" sz="1350" i="0" u="none">
                <a:solidFill>
                  <a:srgbClr val="334155"/>
                </a:solidFill>
                <a:latin typeface="Lato"/>
              </a:rPr>
              <a:t> Metadata, alamat IP, telemetri perangkat, dan histori lokasi otomatis.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48450" y="4185195"/>
            <a:ext cx="50292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sz="1350" i="0" u="none">
                <a:solidFill>
                  <a:srgbClr val="334155"/>
                </a:solidFill>
                <a:latin typeface="Lato"/>
              </a:rPr>
              <a:t>Data Shadow:</a:t>
            </a:r>
            <a:r>
              <a:rPr b="0" sz="1350" i="0" u="none">
                <a:solidFill>
                  <a:srgbClr val="334155"/>
                </a:solidFill>
                <a:latin typeface="Lato"/>
              </a:rPr>
              <a:t> Profil inferensi hasil analisis AI terhadap perilaku pengguna.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842170"/>
            <a:ext cx="3505200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43400" y="2842170"/>
            <a:ext cx="3505200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77200" y="2842170"/>
            <a:ext cx="3505200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33400"/>
            <a:ext cx="11582400" cy="3885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b="1" sz="2550" i="0" u="none">
                <a:solidFill>
                  <a:srgbClr val="0F172A"/>
                </a:solidFill>
                <a:latin typeface="Poppins"/>
              </a:rPr>
              <a:t>3 Pilar Utama UU No. 27/2022 (UU PDP)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" y="3156495"/>
            <a:ext cx="32004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284C7"/>
                </a:solidFill>
                <a:latin typeface="Poppins"/>
              </a:rPr>
              <a:t>Hak Subjek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3585120"/>
            <a:ext cx="30480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Akses penuh pengguna untuk memperbarui, menghapus, dan memindahkan data personal.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9625" y="3156495"/>
            <a:ext cx="32004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284C7"/>
                </a:solidFill>
                <a:latin typeface="Poppins"/>
              </a:rPr>
              <a:t>Kewajiban Pengelola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9625" y="3585120"/>
            <a:ext cx="30480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Penerapan enkripsi kuat, pemrosesan legal, dan penunjukan Data Protection Officer (DPO).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53425" y="3156495"/>
            <a:ext cx="32004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284C7"/>
                </a:solidFill>
                <a:latin typeface="Poppins"/>
              </a:rPr>
              <a:t>Sanksi &amp; Kepatuhan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53425" y="3585120"/>
            <a:ext cx="30480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Denda administratif ganti rugi hingga sanksi pidana atas penyalahgunaan data.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1582400" cy="3885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b="1" sz="2550" i="0" u="none">
                <a:solidFill>
                  <a:srgbClr val="0F172A"/>
                </a:solidFill>
                <a:latin typeface="Poppins"/>
              </a:rPr>
              <a:t>Urgensi Kepatuhan Perlindungan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69468" y="2899320"/>
            <a:ext cx="5453062" cy="1047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b="1" sz="8250" i="0" u="none">
                <a:solidFill>
                  <a:srgbClr val="0284C7"/>
                </a:solidFill>
                <a:latin typeface="Poppins"/>
              </a:rPr>
              <a:t>2% – 4%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24125" y="4099470"/>
            <a:ext cx="714375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650" i="0" u="none">
                <a:solidFill>
                  <a:srgbClr val="0F172A"/>
                </a:solidFill>
                <a:latin typeface="Lato"/>
              </a:rPr>
              <a:t>Maksimal Denda Administratif dari Total Pendapatan Tahunan atas Pelanggaran PDP Standar Global &amp; Nasional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013620"/>
            <a:ext cx="190500" cy="190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442245"/>
            <a:ext cx="171450" cy="19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870870"/>
            <a:ext cx="190500" cy="19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299495"/>
            <a:ext cx="219075" cy="19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1582400" cy="3885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b="1" sz="2550" i="0" u="none">
                <a:solidFill>
                  <a:srgbClr val="0F172A"/>
                </a:solidFill>
                <a:latin typeface="Poppins"/>
              </a:rPr>
              <a:t>Prinsip Privacy by Design untuk Software Engineer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2985045"/>
            <a:ext cx="8370093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sz="1350" i="0" u="none">
                <a:solidFill>
                  <a:srgbClr val="334155"/>
                </a:solidFill>
                <a:latin typeface="Lato"/>
              </a:rPr>
              <a:t>Minimasi Data:</a:t>
            </a:r>
            <a:r>
              <a:rPr b="0" sz="1350" i="0" u="none">
                <a:solidFill>
                  <a:srgbClr val="334155"/>
                </a:solidFill>
                <a:latin typeface="Lato"/>
              </a:rPr>
              <a:t> Mengumpulkan hanya atribut data minimal yang mutlak diperlukan sistem.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450" y="3413670"/>
            <a:ext cx="9548812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sz="1350" i="0" u="none">
                <a:solidFill>
                  <a:srgbClr val="334155"/>
                </a:solidFill>
                <a:latin typeface="Lato"/>
              </a:rPr>
              <a:t>Enkripsi Lapis ganda:</a:t>
            </a:r>
            <a:r>
              <a:rPr b="0" sz="1350" i="0" u="none">
                <a:solidFill>
                  <a:srgbClr val="334155"/>
                </a:solidFill>
                <a:latin typeface="Lato"/>
              </a:rPr>
              <a:t> Proteksi data secara ketat baik saat transit (in-transit) maupun tersimpan (at-rest).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842295"/>
            <a:ext cx="9513093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sz="1350" i="0" u="none">
                <a:solidFill>
                  <a:srgbClr val="334155"/>
                </a:solidFill>
                <a:latin typeface="Lato"/>
              </a:rPr>
              <a:t>Default Privasi Tinggi:</a:t>
            </a:r>
            <a:r>
              <a:rPr b="0" sz="1350" i="0" u="none">
                <a:solidFill>
                  <a:srgbClr val="334155"/>
                </a:solidFill>
                <a:latin typeface="Lato"/>
              </a:rPr>
              <a:t> Menerapkan setelan privasi paling ketat secara otomatis tanpa tindakan manual.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1075" y="4270920"/>
            <a:ext cx="8941593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sz="1350" i="0" u="none">
                <a:solidFill>
                  <a:srgbClr val="334155"/>
                </a:solidFill>
                <a:latin typeface="Lato"/>
              </a:rPr>
              <a:t>Transparansi Algoritma:</a:t>
            </a:r>
            <a:r>
              <a:rPr b="0" sz="1350" i="0" u="none">
                <a:solidFill>
                  <a:srgbClr val="334155"/>
                </a:solidFill>
                <a:latin typeface="Lato"/>
              </a:rPr>
              <a:t> Menyediakan penjelasan terbuka atas tujuan pemrosesan data personal.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2794545"/>
            <a:ext cx="182284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432446" y="2794545"/>
            <a:ext cx="46034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035849" y="2794545"/>
            <a:ext cx="45465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3623220"/>
            <a:ext cx="182284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432446" y="3623220"/>
            <a:ext cx="46034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35849" y="3623220"/>
            <a:ext cx="45465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9600" y="4451895"/>
            <a:ext cx="182284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32446" y="4451895"/>
            <a:ext cx="46034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35849" y="4451895"/>
            <a:ext cx="45465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9600" y="5023395"/>
            <a:ext cx="182284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432446" y="5023395"/>
            <a:ext cx="46034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35849" y="5023395"/>
            <a:ext cx="45465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600" y="5594895"/>
            <a:ext cx="182284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432446" y="5594895"/>
            <a:ext cx="46034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035849" y="5594895"/>
            <a:ext cx="45465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609600" y="1980158"/>
          <a:ext cx="10972798" cy="3629025"/>
        </p:xfrm>
        <a:graphic>
          <a:graphicData uri="http://schemas.openxmlformats.org/drawingml/2006/table">
            <a:tbl>
              <a:tblPr firstRow="0" bandRow="0"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1822846"/>
                <a:gridCol w="4603402"/>
                <a:gridCol w="4546550"/>
              </a:tblGrid>
              <a:tr h="725805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0F172A"/>
                          </a:solidFill>
                          <a:latin typeface="Poppins"/>
                        </a:rPr>
                        <a:t>Hak Subjek Data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0F172A"/>
                          </a:solidFill>
                          <a:latin typeface="Poppins"/>
                        </a:rPr>
                        <a:t>Deskripsi Ringkas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0F172A"/>
                          </a:solidFill>
                          <a:latin typeface="Poppins"/>
                        </a:rPr>
                        <a:t>Implikasi Arsitektur IT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</a:tr>
              <a:tr h="725805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334155"/>
                          </a:solidFill>
                          <a:latin typeface="Lato"/>
                        </a:rPr>
                        <a:t>Right to Erasure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Hak meminta penghapusan data personal secara permanen.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Mekanisme </a:t>
                      </a:r>
                      <a:r>
                        <a:rPr b="0" sz="1350" i="1" u="none">
                          <a:solidFill>
                            <a:srgbClr val="334155"/>
                          </a:solidFill>
                          <a:latin typeface="Lato"/>
                        </a:rPr>
                        <a:t>hard delete</a:t>
                      </a:r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 &amp; pembersihan skema </a:t>
                      </a:r>
                      <a:r>
                        <a:rPr b="0" sz="1350" i="1" u="none">
                          <a:solidFill>
                            <a:srgbClr val="334155"/>
                          </a:solidFill>
                          <a:latin typeface="Lato"/>
                        </a:rPr>
                        <a:t>backup</a:t>
                      </a:r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5805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334155"/>
                          </a:solidFill>
                          <a:latin typeface="Lato"/>
                        </a:rPr>
                        <a:t>Right to Access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Hak memperoleh salinan data personal yang tersimpan.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Penyediaan API </a:t>
                      </a:r>
                      <a:r>
                        <a:rPr b="0" sz="1350" i="1" u="none">
                          <a:solidFill>
                            <a:srgbClr val="334155"/>
                          </a:solidFill>
                          <a:latin typeface="Lato"/>
                        </a:rPr>
                        <a:t>data export</a:t>
                      </a:r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 berformat umum (JSON/CSV).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5805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334155"/>
                          </a:solidFill>
                          <a:latin typeface="Lato"/>
                        </a:rPr>
                        <a:t>Right to Correct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Hak mengoreksi ketidakakuratan data personal.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Antarmuka pembaruan profil pengguna yang </a:t>
                      </a:r>
                      <a:r>
                        <a:rPr b="0" sz="1350" i="1" u="none">
                          <a:solidFill>
                            <a:srgbClr val="334155"/>
                          </a:solidFill>
                          <a:latin typeface="Lato"/>
                        </a:rPr>
                        <a:t>real-time</a:t>
                      </a:r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5805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334155"/>
                          </a:solidFill>
                          <a:latin typeface="Lato"/>
                        </a:rPr>
                        <a:t>Right to Object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Hak menolak pemrosesan otomatis &amp; profiling.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Opsi </a:t>
                      </a:r>
                      <a:r>
                        <a:rPr b="0" sz="1350" i="1" u="none">
                          <a:solidFill>
                            <a:srgbClr val="334155"/>
                          </a:solidFill>
                          <a:latin typeface="Lato"/>
                        </a:rPr>
                        <a:t>opt-out</a:t>
                      </a:r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 dari modul analitik kecerdasan buatan.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09600" y="533400"/>
            <a:ext cx="11582400" cy="3885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b="1" sz="2550" i="0" u="none">
                <a:solidFill>
                  <a:srgbClr val="0F172A"/>
                </a:solidFill>
                <a:latin typeface="Poppins"/>
              </a:rPr>
              <a:t>Matriks Hak Subjek Data Menurut UU PDP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165895"/>
            <a:ext cx="3505200" cy="3181350"/>
          </a:xfrm>
          <a:prstGeom prst="roundRect">
            <a:avLst>
              <a:gd name="adj" fmla="val 35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43400" y="2165895"/>
            <a:ext cx="3505200" cy="3181350"/>
          </a:xfrm>
          <a:prstGeom prst="roundRect">
            <a:avLst>
              <a:gd name="adj" fmla="val 35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77200" y="2165895"/>
            <a:ext cx="3505200" cy="3181350"/>
          </a:xfrm>
          <a:prstGeom prst="roundRect">
            <a:avLst>
              <a:gd name="adj" fmla="val 35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2327820"/>
            <a:ext cx="3181350" cy="1714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25" y="2327820"/>
            <a:ext cx="3181350" cy="1714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9125" y="2327820"/>
            <a:ext cx="3181350" cy="1714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50" y="2337345"/>
            <a:ext cx="3162300" cy="16954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4850" y="2337345"/>
            <a:ext cx="3162300" cy="16954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8650" y="2337345"/>
            <a:ext cx="3162300" cy="1695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11582400" cy="3885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b="1" sz="2550" i="0" u="none">
                <a:solidFill>
                  <a:srgbClr val="0F172A"/>
                </a:solidFill>
                <a:latin typeface="Poppins"/>
              </a:rPr>
              <a:t>3 Dimensi Ancaman Privasi Siber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525" y="4270920"/>
            <a:ext cx="344043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284C7"/>
                </a:solidFill>
                <a:latin typeface="Poppins"/>
              </a:rPr>
              <a:t>Kebocoran 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525" y="4670970"/>
            <a:ext cx="32766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Kerentanan arsitektur backend yang mengekspos kredensial pengguna.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5325" y="4270920"/>
            <a:ext cx="344043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284C7"/>
                </a:solidFill>
                <a:latin typeface="Poppins"/>
              </a:rPr>
              <a:t>Pengawasan Massal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5325" y="4670970"/>
            <a:ext cx="32766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Eksploitasi data perilaku pengguna untuk kapitalisme pengawasan.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39125" y="4270920"/>
            <a:ext cx="344043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284C7"/>
                </a:solidFill>
                <a:latin typeface="Poppins"/>
              </a:rPr>
              <a:t>Pencurian Identitas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39125" y="4670970"/>
            <a:ext cx="32766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Penyalahgunaan data pribadi untuk kejahatan finansial &amp; penipuan.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8187" y="2347019"/>
            <a:ext cx="10715625" cy="1706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b="1" sz="2400" i="0" u="none">
                <a:solidFill>
                  <a:srgbClr val="0F172A"/>
                </a:solidFill>
                <a:latin typeface="Poppins"/>
              </a:rPr>
              <a:t>"Menyatakan Anda tidak peduli pada hak privasi karena tidak ada yang disembunyikan sama dengan menyatakan Anda tidak peduli pada kebebasan berpendapat karena tidak ada yang ingin dikatakan."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4281" y="4282380"/>
            <a:ext cx="4643437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0284C7"/>
                </a:solidFill>
                <a:latin typeface="Lato"/>
              </a:rPr>
              <a:t>— Edward Snowden (Pakar Keamanan Siber)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842170"/>
            <a:ext cx="2600325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400425" y="2842170"/>
            <a:ext cx="2600325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191250" y="2842170"/>
            <a:ext cx="2600325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982075" y="2842170"/>
            <a:ext cx="2600325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9625" y="3118395"/>
            <a:ext cx="933450" cy="276225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600450" y="3118395"/>
            <a:ext cx="971550" cy="276225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391275" y="3118395"/>
            <a:ext cx="971550" cy="276225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182100" y="3118395"/>
            <a:ext cx="981075" cy="276225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533400"/>
            <a:ext cx="11582400" cy="3885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b="1" sz="2550" i="0" u="none">
                <a:solidFill>
                  <a:srgbClr val="0F172A"/>
                </a:solidFill>
                <a:latin typeface="Poppins"/>
              </a:rPr>
              <a:t>Kerangka Kerja Proteksi Data Aplikasi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3156495"/>
            <a:ext cx="8001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FFFFF"/>
                </a:solidFill>
                <a:latin typeface="Poppins"/>
              </a:rPr>
              <a:t>Langkah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625" y="3547020"/>
            <a:ext cx="168021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Poppins"/>
              </a:rPr>
              <a:t>Identifikasi 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25" y="3880395"/>
            <a:ext cx="2295525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Pemetaan dan klasifikasi tingkat sensitivitas data.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4750" y="3156495"/>
            <a:ext cx="8382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FFFFF"/>
                </a:solidFill>
                <a:latin typeface="Poppins"/>
              </a:rPr>
              <a:t>Langkah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0450" y="3547020"/>
            <a:ext cx="1390173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Poppins"/>
              </a:rPr>
              <a:t>Kontrol Akses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0450" y="3880395"/>
            <a:ext cx="2295525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Otentikasi bertingkat dan Role-Based Access Control.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5575" y="3156495"/>
            <a:ext cx="8382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FFFFF"/>
                </a:solidFill>
                <a:latin typeface="Poppins"/>
              </a:rPr>
              <a:t>Langkah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91275" y="3547020"/>
            <a:ext cx="1410176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Poppins"/>
              </a:rPr>
              <a:t>Layer Enkripsi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91275" y="3880395"/>
            <a:ext cx="2295525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Implementasi algoritma AES-256 dan protokol TLS 1.3.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96400" y="3156495"/>
            <a:ext cx="84772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FFFFF"/>
                </a:solidFill>
                <a:latin typeface="Poppins"/>
              </a:rPr>
              <a:t>Langkah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2100" y="3547020"/>
            <a:ext cx="1910238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Poppins"/>
              </a:rPr>
              <a:t>Audit &amp; Kepatuhan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2100" y="3880395"/>
            <a:ext cx="2295525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Uji penetrasi berkala dan pengujian regulasi PDP.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189261" y="2199382"/>
            <a:ext cx="7813476" cy="809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200" i="0" u="none">
                <a:solidFill>
                  <a:srgbClr val="FFFFFF"/>
                </a:solidFill>
                <a:latin typeface="Poppins"/>
              </a:rPr>
              <a:t>Sesi Diskusi &amp; Refleksi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3500" y="3351907"/>
            <a:ext cx="9525000" cy="639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b="0" sz="1800" i="0" u="none">
                <a:solidFill>
                  <a:srgbClr val="E2E8F0"/>
                </a:solidFill>
                <a:latin typeface="Lato"/>
              </a:rPr>
              <a:t>"Bagaimana arsitektur perangkat lunak yang Anda rancang dapat menjamin kedaulatan dan privasi data pengguna?"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26593" y="4449067"/>
            <a:ext cx="5738812" cy="2095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94A3B8"/>
                </a:solidFill>
                <a:latin typeface="Lato"/>
              </a:rPr>
              <a:t>Program Studi Teknik Informatika — Semester 7 | Pertemuan 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81100" y="1760190"/>
            <a:ext cx="9829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81100" y="252219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81100" y="252219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903065"/>
            <a:ext cx="857250" cy="476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2674590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1100" y="1104900"/>
            <a:ext cx="3275409" cy="3885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b="1" sz="2550" i="0" u="none">
                <a:solidFill>
                  <a:srgbClr val="0F172A"/>
                </a:solidFill>
                <a:latin typeface="Poppins"/>
              </a:rPr>
              <a:t>Image 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76475" y="1910208"/>
            <a:ext cx="6988968" cy="1857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https://blogapp.bitdefender.com/cyberpedia/content/images/2021/11/Types-of-Digital-Footprints.png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76475" y="2143571"/>
            <a:ext cx="2440781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www.bitdefender.com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76475" y="2681733"/>
            <a:ext cx="6905625" cy="1857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https://usercentrics.com/wp-content/uploads/2025/04/uc_blog_900x350_what_is_data_privacy_1.jpg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76475" y="2915096"/>
            <a:ext cx="202406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usercentrics.com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