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JetBrains Mono"/>
      <p:bold r:id="rId19"/>
    </p:embeddedFont>
    <p:embeddedFont>
      <p:font typeface="Inter"/>
      <p:bold r:id="rId20"/>
    </p:embeddedFont>
    <p:embeddedFont>
      <p:font typeface="Plus Jakarta Sans"/>
      <p:bold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70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703415"/>
            <a:ext cx="571500" cy="381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2116484"/>
            <a:ext cx="10715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8BDF8"/>
                </a:solidFill>
                <a:latin typeface="Inter"/>
              </a:rPr>
              <a:t>MATA KULIAH: ORGANISASI &amp; ARSITEKTUR KOMPUTER (PERTEMUAN 3 &amp; 4)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497484"/>
            <a:ext cx="9101137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 dirty="0" err="1">
                <a:solidFill>
                  <a:srgbClr val="FFFFFF"/>
                </a:solidFill>
                <a:latin typeface="Plus Jakarta Sans"/>
              </a:rPr>
              <a:t>Representasi</a:t>
            </a:r>
            <a:r>
              <a:rPr sz="3900" b="1" i="0" u="none" dirty="0">
                <a:solidFill>
                  <a:srgbClr val="FFFFFF"/>
                </a:solidFill>
                <a:latin typeface="Plus Jakarta Sans"/>
              </a:rPr>
              <a:t> Data &amp; </a:t>
            </a:r>
            <a:r>
              <a:rPr sz="3900" b="1" i="0" u="none" dirty="0" err="1">
                <a:solidFill>
                  <a:srgbClr val="FFFFFF"/>
                </a:solidFill>
                <a:latin typeface="Plus Jakarta Sans"/>
              </a:rPr>
              <a:t>Aritmatika</a:t>
            </a:r>
            <a:r>
              <a:rPr sz="39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3900" b="1" i="0" u="none" dirty="0" err="1">
                <a:solidFill>
                  <a:srgbClr val="FFFFFF"/>
                </a:solidFill>
                <a:latin typeface="Plus Jakarta Sans"/>
              </a:rPr>
              <a:t>Komputer</a:t>
            </a:r>
            <a:endParaRPr sz="3900" b="1" i="0" u="none" dirty="0">
              <a:solidFill>
                <a:srgbClr val="FFFFFF"/>
              </a:solidFill>
              <a:latin typeface="Plus Jakarta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827115"/>
            <a:ext cx="7524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Inter"/>
              </a:rPr>
              <a:t>Konsep Sistem Bilangan Basis 2, 8, 16, Operasi Aritmatika Biner, Signed Integer, dan Standar Floating Point IEEE 754.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49760"/>
            <a:ext cx="5372100" cy="1885950"/>
          </a:xfrm>
          <a:prstGeom prst="roundRect">
            <a:avLst>
              <a:gd name="adj" fmla="val 60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849760"/>
            <a:ext cx="5372100" cy="1885950"/>
          </a:xfrm>
          <a:prstGeom prst="roundRect">
            <a:avLst>
              <a:gd name="adj" fmla="val 60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4726185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849760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849760"/>
            <a:ext cx="38100" cy="18859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72175" y="2849760"/>
            <a:ext cx="9525" cy="18859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0300" y="4726185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0300" y="2849760"/>
            <a:ext cx="53721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0300" y="2849760"/>
            <a:ext cx="38100" cy="18859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572875" y="2849760"/>
            <a:ext cx="9525" cy="18859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125985"/>
            <a:ext cx="161925" cy="2095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125985"/>
            <a:ext cx="209550" cy="209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Agenda &amp; Capaian Pembelajaran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3087885"/>
            <a:ext cx="6388298" cy="266700"/>
          </a:xfrm>
          <a:prstGeom prst="rect">
            <a:avLst/>
          </a:prstGeom>
          <a:noFill/>
        </p:spPr>
        <p:txBody>
          <a:bodyPr wrap="none" lIns="257175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40AF"/>
                </a:solidFill>
                <a:latin typeface="Plus Jakarta Sans"/>
              </a:rPr>
              <a:t>Pertemuan 3: Representasi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0" y="3087885"/>
            <a:ext cx="5715000" cy="266700"/>
          </a:xfrm>
          <a:prstGeom prst="rect">
            <a:avLst/>
          </a:prstGeom>
          <a:noFill/>
        </p:spPr>
        <p:txBody>
          <a:bodyPr wrap="none" lIns="30480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Plus Jakarta Sans"/>
              </a:rPr>
              <a:t>Pertemuan 4: Aritmatika Komputer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1550" y="3468885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800" y="3468885"/>
            <a:ext cx="5845968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Konsep Basis Bilangan: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Biner, Oktal, dan Heksadesimal.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1550" y="3726060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6800" y="3726060"/>
            <a:ext cx="5845968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Teknik Konversi: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Transformasi data antar basis bilangan.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1550" y="3983235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6800" y="3983235"/>
            <a:ext cx="4772025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Aplikasi Praktis PTI: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Format Warna Hex &amp; Pengalamatan IP.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2250" y="3468885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7500" y="3468885"/>
            <a:ext cx="5524500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Operasi ALU: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Penjumlahan dan Pengurangan Biner.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72250" y="3726060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3726060"/>
            <a:ext cx="4772025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Signed Integer: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Sistem Sign-Magnitude &amp; Two's Complement.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72250" y="4240410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4240410"/>
            <a:ext cx="5524500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334155"/>
                </a:solidFill>
                <a:latin typeface="Inter"/>
              </a:rPr>
              <a:t>IEEE 754: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Format Bilangan Pecahan (Floating Point).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3500" y="2628900"/>
            <a:ext cx="95250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1" i="0" u="none">
                <a:solidFill>
                  <a:srgbClr val="2563EB"/>
                </a:solidFill>
                <a:latin typeface="Inter"/>
              </a:rPr>
              <a:t>BAGIAN 01 — PERTEMUAN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5375" y="2971800"/>
            <a:ext cx="10001250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0F172A"/>
                </a:solidFill>
                <a:latin typeface="Plus Jakarta Sans"/>
              </a:rPr>
              <a:t>Sistem Bilangan Komputer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3657600"/>
            <a:ext cx="9525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64748B"/>
                </a:solidFill>
                <a:latin typeface="Inter"/>
              </a:rPr>
              <a:t>Bagaimana Komputer Mengodekan Seluruh Informasi Menggunakan Tegangan Listrik Diskrit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54498"/>
            <a:ext cx="3505200" cy="2276475"/>
          </a:xfrm>
          <a:prstGeom prst="roundRect">
            <a:avLst>
              <a:gd name="adj" fmla="val 502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43400" y="2547342"/>
            <a:ext cx="3505200" cy="2490787"/>
          </a:xfrm>
          <a:prstGeom prst="roundRect">
            <a:avLst>
              <a:gd name="adj" fmla="val 458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2547342"/>
            <a:ext cx="3505200" cy="2490787"/>
          </a:xfrm>
          <a:prstGeom prst="roundRect">
            <a:avLst>
              <a:gd name="adj" fmla="val 458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095500" y="2892623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829300" y="2785467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563100" y="2785467"/>
            <a:ext cx="533400" cy="533400"/>
          </a:xfrm>
          <a:prstGeom prst="roundRect">
            <a:avLst>
              <a:gd name="adj" fmla="val 50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Basis Bilangan Komputer Utama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52625" y="2892623"/>
            <a:ext cx="819150" cy="533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1E40AF"/>
                </a:solidFill>
                <a:latin typeface="Inter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451" y="3578423"/>
            <a:ext cx="397549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Biner (Base-2)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106" y="3921323"/>
            <a:ext cx="37861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Simbol: 0,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106" y="4264223"/>
            <a:ext cx="3786187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Inter"/>
              </a:rPr>
              <a:t>Representasi langsung sinyal listrik OFF (0V) dan ON (5V/1.8V) di dalam sirkuit transistor.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86425" y="2785467"/>
            <a:ext cx="819150" cy="533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0F766E"/>
                </a:solidFill>
                <a:latin typeface="Inter"/>
              </a:rPr>
              <a:t>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08251" y="3471267"/>
            <a:ext cx="397549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Oktal (Base-8)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2906" y="3814167"/>
            <a:ext cx="37861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Simbol: 0 - 7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2906" y="4157067"/>
            <a:ext cx="3786187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Inter"/>
              </a:rPr>
              <a:t>Pengelompokan 3 bit biner. Digunakan pada sistem hak akses file UNIX/Linux (contoh: chmod 755).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0225" y="2785467"/>
            <a:ext cx="819150" cy="533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B45309"/>
                </a:solidFill>
                <a:latin typeface="Inter"/>
              </a:rPr>
              <a:t>16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42051" y="3471267"/>
            <a:ext cx="397549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Plus Jakarta Sans"/>
              </a:rPr>
              <a:t>Heksadesimal (Base-16)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36706" y="3814167"/>
            <a:ext cx="378618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Simbol: 0-9, A-F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36706" y="4157067"/>
            <a:ext cx="3786187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87"/>
              </a:lnSpc>
            </a:pPr>
            <a:r>
              <a:rPr sz="1125" b="0" i="0" u="none">
                <a:solidFill>
                  <a:srgbClr val="64748B"/>
                </a:solidFill>
                <a:latin typeface="Inter"/>
              </a:rPr>
              <a:t>Pengelompokan 4 bit biner. Mempermudah pembacaan alamat memori RAM &amp; kode warna RGB.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59248"/>
            <a:ext cx="5372100" cy="2466975"/>
          </a:xfrm>
          <a:prstGeom prst="roundRect">
            <a:avLst>
              <a:gd name="adj" fmla="val 4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559248"/>
            <a:ext cx="5372100" cy="2466975"/>
          </a:xfrm>
          <a:prstGeom prst="roundRect">
            <a:avLst>
              <a:gd name="adj" fmla="val 46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47725" y="3721298"/>
            <a:ext cx="4876800" cy="1304925"/>
          </a:xfrm>
          <a:prstGeom prst="roundRect">
            <a:avLst>
              <a:gd name="adj" fmla="val 7339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48425" y="3721297"/>
            <a:ext cx="4895850" cy="1250603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Teknik Konversi Basis Bilangan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2797373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1E40AF"/>
                </a:solidFill>
                <a:latin typeface="Plus Jakarta Sans"/>
              </a:rPr>
              <a:t>1. Desimal ke Biner (Pembagian Berulang)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130748"/>
            <a:ext cx="49911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Bagi angka desimal dengan 2 catat sisa pembagian hingga hasil 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3835598"/>
            <a:ext cx="4762500" cy="809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0F172A"/>
                </a:solidFill>
                <a:latin typeface="JetBrains Mono"/>
              </a:rPr>
              <a:t>13 : 2 = 6 (sisa 1)</a:t>
            </a:r>
            <a:r>
              <a:t>
</a:t>
            </a:r>
            <a:r>
              <a:rPr sz="1125" b="0" i="0" u="none">
                <a:solidFill>
                  <a:srgbClr val="0F172A"/>
                </a:solidFill>
                <a:latin typeface="JetBrains Mono"/>
              </a:rPr>
              <a:t> 6 : 2 = 3 (sisa 0)</a:t>
            </a:r>
            <a:r>
              <a:t>
</a:t>
            </a:r>
            <a:r>
              <a:rPr sz="1125" b="0" i="0" u="none">
                <a:solidFill>
                  <a:srgbClr val="0F172A"/>
                </a:solidFill>
                <a:latin typeface="JetBrains Mono"/>
              </a:rPr>
              <a:t> 3 : 2 = 1 (sisa 1)</a:t>
            </a:r>
            <a:r>
              <a:t>
</a:t>
            </a:r>
            <a:r>
              <a:rPr sz="1125" b="0" i="0" u="none">
                <a:solidFill>
                  <a:srgbClr val="0F172A"/>
                </a:solidFill>
                <a:latin typeface="JetBrains Mono"/>
              </a:rPr>
              <a:t> 1 : 2 = 0 (sisa 1) → </a:t>
            </a:r>
            <a:r>
              <a:rPr sz="1125" b="1" i="0" u="none">
                <a:solidFill>
                  <a:srgbClr val="0F172A"/>
                </a:solidFill>
                <a:latin typeface="JetBrains Mono"/>
              </a:rPr>
              <a:t>1101</a:t>
            </a:r>
            <a:r>
              <a:rPr sz="937" b="1" i="0" u="none">
                <a:solidFill>
                  <a:srgbClr val="0F172A"/>
                </a:solidFill>
                <a:latin typeface="JetBrains Mono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8425" y="2797373"/>
            <a:ext cx="5743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1E40AF"/>
                </a:solidFill>
                <a:latin typeface="Plus Jakarta Sans"/>
              </a:rPr>
              <a:t>2. Biner ke Heksadesimal (Grouping 4-Bit)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8425" y="3130748"/>
            <a:ext cx="49911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Kelompokkan biner dari kanan per 4 bit, lalu konversi tiap kelompok.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2725" y="3835597"/>
            <a:ext cx="4781550" cy="1004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0F172A"/>
                </a:solidFill>
                <a:latin typeface="JetBrains Mono"/>
              </a:rPr>
              <a:t>Biner: 1101 0110</a:t>
            </a:r>
            <a:r>
              <a:rPr sz="937" b="0" i="0" u="none">
                <a:solidFill>
                  <a:srgbClr val="0F172A"/>
                </a:solidFill>
                <a:latin typeface="JetBrains Mono"/>
              </a:rPr>
              <a:t>2</a:t>
            </a:r>
            <a:r>
              <a:t>
</a:t>
            </a:r>
            <a:r>
              <a:rPr sz="1125" b="0" i="0" u="none">
                <a:solidFill>
                  <a:srgbClr val="0F172A"/>
                </a:solidFill>
                <a:latin typeface="JetBrains Mono"/>
              </a:rPr>
              <a:t> 1101 = 13 (D)</a:t>
            </a:r>
            <a:r>
              <a:t>
</a:t>
            </a:r>
            <a:r>
              <a:rPr sz="1125" b="0" i="0" u="none">
                <a:solidFill>
                  <a:srgbClr val="0F172A"/>
                </a:solidFill>
                <a:latin typeface="JetBrains Mono"/>
              </a:rPr>
              <a:t> 0110 = 6</a:t>
            </a:r>
            <a:r>
              <a:t>
</a:t>
            </a:r>
            <a:r>
              <a:rPr sz="1125" b="0" i="0" u="none">
                <a:solidFill>
                  <a:srgbClr val="0F172A"/>
                </a:solidFill>
                <a:latin typeface="JetBrains Mono"/>
              </a:rPr>
              <a:t> Hasil: </a:t>
            </a:r>
            <a:r>
              <a:rPr sz="1125" b="1" i="0" u="none">
                <a:solidFill>
                  <a:srgbClr val="0F172A"/>
                </a:solidFill>
                <a:latin typeface="JetBrains Mono"/>
              </a:rPr>
              <a:t>D6</a:t>
            </a:r>
            <a:r>
              <a:rPr sz="937" b="1" i="0" u="none">
                <a:solidFill>
                  <a:srgbClr val="0F172A"/>
                </a:solidFill>
                <a:latin typeface="JetBrains Mono"/>
              </a:rPr>
              <a:t>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340173"/>
            <a:ext cx="5909369" cy="1495425"/>
          </a:xfrm>
          <a:prstGeom prst="roundRect">
            <a:avLst>
              <a:gd name="adj" fmla="val 76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987998"/>
            <a:ext cx="5909369" cy="1257300"/>
          </a:xfrm>
          <a:prstGeom prst="roundRect">
            <a:avLst>
              <a:gd name="adj" fmla="val 909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569" y="2268735"/>
            <a:ext cx="4834830" cy="3048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2616398"/>
            <a:ext cx="190500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4264223"/>
            <a:ext cx="238125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Aplikasi Sistem Bilangan pada Media Digital &amp; Jaringan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2578298"/>
            <a:ext cx="7130969" cy="238125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40AF"/>
                </a:solidFill>
                <a:latin typeface="Plus Jakarta Sans"/>
              </a:rPr>
              <a:t>Kode Warna CSS Hexadecimal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2892623"/>
            <a:ext cx="5528369" cy="704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Format #RRGGBB menggunakan heksadesimal (00-FF = 0-255 desimal). Contoh: #FF5733 merujuk pada campuran Merah (255), Hijau (87), dan Biru (51).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226123"/>
            <a:ext cx="7130969" cy="238125"/>
          </a:xfrm>
          <a:prstGeom prst="rect">
            <a:avLst/>
          </a:prstGeom>
          <a:noFill/>
        </p:spPr>
        <p:txBody>
          <a:bodyPr wrap="none" lIns="3143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766E"/>
                </a:solidFill>
                <a:latin typeface="Plus Jakarta Sans"/>
              </a:rPr>
              <a:t>Alamat IPv4 &amp; IPv6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4540448"/>
            <a:ext cx="5528369" cy="466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IPv4 terdiri dari 32-bit biner yang dibagi menjadi 4 oktet desimal (contoh: 192.168.1.1), sedangkan IPv6 menggunakan 128-bit heksadesimal.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6375" y="2771775"/>
            <a:ext cx="92392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1" i="0" u="none">
                <a:solidFill>
                  <a:srgbClr val="0D9488"/>
                </a:solidFill>
                <a:latin typeface="Inter"/>
              </a:rPr>
              <a:t>BAGIAN 02 — PERTEMUAN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5393" y="3114675"/>
            <a:ext cx="9701212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0F172A"/>
                </a:solidFill>
                <a:latin typeface="Plus Jakarta Sans"/>
              </a:rPr>
              <a:t>Aritmatika Komputer &amp; Format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6375" y="3800475"/>
            <a:ext cx="92392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64748B"/>
                </a:solidFill>
                <a:latin typeface="Inter"/>
              </a:rPr>
              <a:t>Prinsip Kerja Arithmetic Logic Unit (ALU), Signed Numbers, dan Standar IEEE 754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73573"/>
            <a:ext cx="5372100" cy="1838325"/>
          </a:xfrm>
          <a:prstGeom prst="roundRect">
            <a:avLst>
              <a:gd name="adj" fmla="val 62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677417"/>
            <a:ext cx="5372100" cy="2230635"/>
          </a:xfrm>
          <a:prstGeom prst="roundRect">
            <a:avLst>
              <a:gd name="adj" fmla="val 512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48425" y="3248917"/>
            <a:ext cx="4895850" cy="1421010"/>
          </a:xfrm>
          <a:prstGeom prst="roundRect">
            <a:avLst>
              <a:gd name="adj" fmla="val 5362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Aritmatika Biner Dasar di ALU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111698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1E40AF"/>
                </a:solidFill>
                <a:latin typeface="Plus Jakarta Sans"/>
              </a:rPr>
              <a:t>Aturan Penjumlahan Biner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48425" y="2915542"/>
            <a:ext cx="5743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F766E"/>
                </a:solidFill>
                <a:latin typeface="Plus Jakarta Sans"/>
              </a:rPr>
              <a:t>Contoh Eksekusi Hardware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401317"/>
            <a:ext cx="4686300" cy="11162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0F172A"/>
                </a:solidFill>
                <a:latin typeface="JetBrains Mono"/>
              </a:rPr>
              <a:t>  1011 (11 desimal)</a:t>
            </a:r>
            <a:r>
              <a:t>
</a:t>
            </a:r>
            <a:r>
              <a:rPr sz="1350" b="0" i="0" u="none">
                <a:solidFill>
                  <a:srgbClr val="0F172A"/>
                </a:solidFill>
                <a:latin typeface="JetBrains Mono"/>
              </a:rPr>
              <a:t> + 0101 (5 desimal)</a:t>
            </a:r>
            <a:r>
              <a:t>
</a:t>
            </a:r>
            <a:r>
              <a:rPr sz="1350" b="0" i="0" u="none">
                <a:solidFill>
                  <a:srgbClr val="0F172A"/>
                </a:solidFill>
                <a:latin typeface="JetBrains Mono"/>
              </a:rPr>
              <a:t> ------</a:t>
            </a:r>
            <a:r>
              <a:t>
</a:t>
            </a:r>
            <a:r>
              <a:rPr sz="1350" b="1" i="0" u="none">
                <a:solidFill>
                  <a:srgbClr val="0F172A"/>
                </a:solidFill>
                <a:latin typeface="JetBrains Mono"/>
              </a:rPr>
              <a:t>10000</a:t>
            </a:r>
            <a:r>
              <a:rPr sz="1350" b="0" i="0" u="none">
                <a:solidFill>
                  <a:srgbClr val="0F172A"/>
                </a:solidFill>
                <a:latin typeface="JetBrains Mono"/>
              </a:rPr>
              <a:t> (16 desimal)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2975" y="3445073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8225" y="3445073"/>
            <a:ext cx="5881687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0 + 0 =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2975" y="3702248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8225" y="3702248"/>
            <a:ext cx="5881687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0 + 1 =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2975" y="3959423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8225" y="3959423"/>
            <a:ext cx="5881687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1 + 0 =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2975" y="4216598"/>
            <a:ext cx="9525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8225" y="4216598"/>
            <a:ext cx="5881687" cy="257175"/>
          </a:xfrm>
          <a:prstGeom prst="rect">
            <a:avLst/>
          </a:prstGeom>
          <a:noFill/>
        </p:spPr>
        <p:txBody>
          <a:bodyPr wrap="non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1 + 1 = 0 (Simpan/Carry 1 ke bit berikutnya)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011685"/>
            <a:ext cx="4926955" cy="1562100"/>
          </a:xfrm>
          <a:prstGeom prst="roundRect">
            <a:avLst>
              <a:gd name="adj" fmla="val 73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765155" y="3011685"/>
            <a:ext cx="5817244" cy="1562100"/>
          </a:xfrm>
          <a:prstGeom prst="roundRect">
            <a:avLst>
              <a:gd name="adj" fmla="val 731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Representasi Bilangan Bulat Negatif (Two's Complement)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25" y="3249810"/>
            <a:ext cx="584155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1E40AF"/>
                </a:solidFill>
                <a:latin typeface="Plus Jakarta Sans"/>
              </a:rPr>
              <a:t>Mengapa Two's Complement?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564135"/>
            <a:ext cx="454595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Memungkinkan sirkuit ALU menggunakan sirkuit **penjumlah yang sama** untuk melakukan operasi pengurangan ($A - B = A + (-B)$), tanpa memerlukan sirkuit pengurang khusus.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03280" y="3249810"/>
            <a:ext cx="618871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B45309"/>
                </a:solidFill>
                <a:latin typeface="Plus Jakarta Sans"/>
              </a:rPr>
              <a:t>Langkah Pembentukan -5 (8-Bit):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9480" y="3564135"/>
            <a:ext cx="11430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1.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93780" y="3564135"/>
            <a:ext cx="5998219" cy="257175"/>
          </a:xfrm>
          <a:prstGeom prst="rect">
            <a:avLst/>
          </a:prstGeom>
          <a:noFill/>
        </p:spPr>
        <p:txBody>
          <a:bodyPr wrap="none" lIns="1143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Biner positif (+5): 0000 0101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41380" y="3821310"/>
            <a:ext cx="15240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2.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93780" y="3821310"/>
            <a:ext cx="5998219" cy="257175"/>
          </a:xfrm>
          <a:prstGeom prst="rect">
            <a:avLst/>
          </a:prstGeom>
          <a:noFill/>
        </p:spPr>
        <p:txBody>
          <a:bodyPr wrap="none" lIns="1524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Inversi semua bit (One's Complement): 1111 1010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41380" y="4078485"/>
            <a:ext cx="15240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3.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3780" y="4078485"/>
            <a:ext cx="5998219" cy="257175"/>
          </a:xfrm>
          <a:prstGeom prst="rect">
            <a:avLst/>
          </a:prstGeom>
          <a:noFill/>
        </p:spPr>
        <p:txBody>
          <a:bodyPr wrap="none" lIns="15240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Tambah 1 pada LSB (Two's Complement): 1111 1011 (→ -5)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207073"/>
            <a:ext cx="10972800" cy="714375"/>
          </a:xfrm>
          <a:prstGeom prst="roundRect">
            <a:avLst>
              <a:gd name="adj" fmla="val 16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073598"/>
            <a:ext cx="1666875" cy="904875"/>
          </a:xfrm>
          <a:prstGeom prst="roundRect">
            <a:avLst>
              <a:gd name="adj" fmla="val 8421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352675" y="3073598"/>
            <a:ext cx="3152775" cy="904875"/>
          </a:xfrm>
          <a:prstGeom prst="roundRect">
            <a:avLst>
              <a:gd name="adj" fmla="val 842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581650" y="3073598"/>
            <a:ext cx="6000750" cy="904875"/>
          </a:xfrm>
          <a:prstGeom prst="roundRect">
            <a:avLst>
              <a:gd name="adj" fmla="val 8421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Representasi Bilangan Pecahan (IEEE 754 Standard)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664023"/>
            <a:ext cx="11582400" cy="2571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334155"/>
                </a:solidFill>
                <a:latin typeface="Inter"/>
              </a:rPr>
              <a:t>Format Presisi Tunggal (Single Precision 32-Bit):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445198"/>
            <a:ext cx="113442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Inter"/>
              </a:rPr>
              <a:t>Formula Nilai: V = (-1)^S × (1 + M) × 2^(E - 127)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1740" y="3225998"/>
            <a:ext cx="1702593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FFFFFF"/>
                </a:solidFill>
                <a:latin typeface="Inter"/>
              </a:rPr>
              <a:t>Sign (1 Bit)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1740" y="3426023"/>
            <a:ext cx="1702593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Inter"/>
              </a:rPr>
              <a:t>S (Positif/Negatif)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9078" y="3225998"/>
            <a:ext cx="3559968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FFFFFF"/>
                </a:solidFill>
                <a:latin typeface="Inter"/>
              </a:rPr>
              <a:t>Exponent (8 Bit)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9078" y="3426023"/>
            <a:ext cx="355996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FFFFF"/>
                </a:solidFill>
                <a:latin typeface="Inter"/>
              </a:rPr>
              <a:t>E (Bias = 127)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2056" y="3225998"/>
            <a:ext cx="7119937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F8FAFC"/>
                </a:solidFill>
                <a:latin typeface="Inter"/>
              </a:rPr>
              <a:t>Mantissa / Significand (23 Bit)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2056" y="3426023"/>
            <a:ext cx="7119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Inter"/>
              </a:rPr>
              <a:t>M (Pecahan Biner)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93717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252192"/>
            <a:ext cx="5552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64877" y="3252192"/>
            <a:ext cx="1742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907357" y="3252192"/>
            <a:ext cx="54480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355359" y="3252192"/>
            <a:ext cx="32270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796754"/>
            <a:ext cx="5552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64877" y="3796754"/>
            <a:ext cx="1742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907357" y="3796754"/>
            <a:ext cx="54480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355359" y="3796754"/>
            <a:ext cx="32270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09600" y="4341316"/>
            <a:ext cx="5552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64877" y="4341316"/>
            <a:ext cx="1742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907357" y="4341316"/>
            <a:ext cx="54480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355359" y="4341316"/>
            <a:ext cx="32270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9600" y="4885878"/>
            <a:ext cx="5552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64877" y="4885878"/>
            <a:ext cx="1742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907357" y="4885878"/>
            <a:ext cx="54480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355359" y="4885878"/>
            <a:ext cx="322704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09600" y="2761654"/>
          <a:ext cx="10972798" cy="2138511"/>
        </p:xfrm>
        <a:graphic>
          <a:graphicData uri="http://schemas.openxmlformats.org/drawingml/2006/table">
            <a:tbl>
              <a:tblPr/>
              <a:tblGrid>
                <a:gridCol w="555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2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48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7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462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No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Topik Soal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Soal Latihan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Capaian Kompetensi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40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627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Konversi Basis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Konversikan desimal </a:t>
                      </a:r>
                      <a:r>
                        <a:rPr sz="1200" b="1" i="0" u="none">
                          <a:solidFill>
                            <a:srgbClr val="334155"/>
                          </a:solidFill>
                          <a:latin typeface="Inter"/>
                        </a:rPr>
                        <a:t>21710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 ke dalam biner dan heksadesimal!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Penguasaan sistem bilangan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627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Aritmatika ALU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Hitunglah operasi biner 8-bit: </a:t>
                      </a:r>
                      <a:r>
                        <a:rPr sz="1200" b="1" i="0" u="none">
                          <a:solidFill>
                            <a:srgbClr val="334155"/>
                          </a:solidFill>
                          <a:latin typeface="Inter"/>
                        </a:rPr>
                        <a:t>0101 11002 + 0011 10012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Keterampilan aritmatika biner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630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Two's Complement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Nyatakan bilangan bulat </a:t>
                      </a:r>
                      <a:r>
                        <a:rPr sz="1200" b="1" i="0" u="none">
                          <a:solidFill>
                            <a:srgbClr val="334155"/>
                          </a:solidFill>
                          <a:latin typeface="Inter"/>
                        </a:rPr>
                        <a:t>-4210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 dalam format 8-bit Two's Complement!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Inter"/>
                        </a:rPr>
                        <a:t>Pemahaman representasi signed integer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09600" y="457200"/>
            <a:ext cx="11582400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Lembar Latihan &amp; Active Learning Pertemuan 3 &amp; 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957637" y="4014787"/>
            <a:ext cx="4276725" cy="438150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20453" y="2405062"/>
            <a:ext cx="8751093" cy="581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8FAFC"/>
                </a:solidFill>
                <a:latin typeface="Plus Jakarta Sans"/>
              </a:rPr>
              <a:t>Ada Pertanyaan?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8812" y="3138487"/>
            <a:ext cx="83343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Inter"/>
              </a:rPr>
              <a:t>Selesai Materi Pertemuan 3 &amp; 4. Silakan Lanjutkan ke Sesi Diskusi Kelompok.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89746" y="4129087"/>
            <a:ext cx="481250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38BDF8"/>
                </a:solidFill>
                <a:latin typeface="Inter"/>
              </a:rPr>
              <a:t>Program Studi Pendidikan Teknologi Informasi (PTI)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1100" y="1508670"/>
            <a:ext cx="2219325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" y="1984920"/>
            <a:ext cx="857250" cy="47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1100" y="1028700"/>
            <a:ext cx="2912864" cy="384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Image 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76475" y="1899195"/>
            <a:ext cx="882967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334155"/>
                </a:solidFill>
                <a:latin typeface="Inter"/>
              </a:rPr>
              <a:t>https://img.magnific.com/free-vector/matrix-style-binary-code-digital-background-with-falling-numbers_1017-25336.jpg?semt=ais_hybrid&amp;w=740&amp;q=80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76475" y="2318295"/>
            <a:ext cx="248840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www.magnific.com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672</Words>
  <Application>Microsoft Office PowerPoint</Application>
  <PresentationFormat>Widescreen</PresentationFormat>
  <Paragraphs>103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Arial</vt:lpstr>
      <vt:lpstr>JetBrains Mono</vt:lpstr>
      <vt:lpstr>Inter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Windows User</cp:lastModifiedBy>
  <cp:revision>3</cp:revision>
  <cp:lastPrinted>2026-09-21T01:54:08Z</cp:lastPrinted>
  <dcterms:created xsi:type="dcterms:W3CDTF">2013-01-27T09:14:16Z</dcterms:created>
  <dcterms:modified xsi:type="dcterms:W3CDTF">2026-09-21T04:57:19Z</dcterms:modified>
  <cp:category/>
</cp:coreProperties>
</file>