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76" r:id="rId7"/>
    <p:sldId id="275" r:id="rId8"/>
    <p:sldId id="262" r:id="rId9"/>
    <p:sldId id="263" r:id="rId10"/>
    <p:sldId id="264" r:id="rId11"/>
    <p:sldId id="265" r:id="rId12"/>
    <p:sldId id="261" r:id="rId13"/>
    <p:sldId id="268" r:id="rId14"/>
    <p:sldId id="269" r:id="rId15"/>
    <p:sldId id="270" r:id="rId16"/>
    <p:sldId id="272" r:id="rId17"/>
    <p:sldId id="273" r:id="rId18"/>
    <p:sldId id="274" r:id="rId19"/>
    <p:sldId id="293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9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ACA6D2-88F7-4AA5-873B-7F4ABEBD0E41}" type="datetimeFigureOut">
              <a:rPr lang="en-US" smtClean="0"/>
              <a:t>09/21/2026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E9938F-4E54-473A-A83F-364453B59A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404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F33ED61-2407-4356-BF36-C62E4F2FA176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D6A8DB-D9BF-43A3-9EF5-1D136F4D075C}" type="slidenum">
              <a:rPr lang="id-ID" smtClean="0"/>
              <a:pPr/>
              <a:t>11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6164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77B98-951C-478A-9212-4382A6F86C9A}" type="datetimeFigureOut">
              <a:rPr lang="en-US" smtClean="0"/>
              <a:t>09/21/2026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009CD-A54A-4D2E-B64E-FC2735FD55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30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77B98-951C-478A-9212-4382A6F86C9A}" type="datetimeFigureOut">
              <a:rPr lang="en-US" smtClean="0"/>
              <a:t>09/21/2026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009CD-A54A-4D2E-B64E-FC2735FD55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7878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77B98-951C-478A-9212-4382A6F86C9A}" type="datetimeFigureOut">
              <a:rPr lang="en-US" smtClean="0"/>
              <a:t>09/21/2026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009CD-A54A-4D2E-B64E-FC2735FD55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1418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77B98-951C-478A-9212-4382A6F86C9A}" type="datetimeFigureOut">
              <a:rPr lang="en-US" smtClean="0"/>
              <a:t>09/21/2026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009CD-A54A-4D2E-B64E-FC2735FD55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6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77B98-951C-478A-9212-4382A6F86C9A}" type="datetimeFigureOut">
              <a:rPr lang="en-US" smtClean="0"/>
              <a:t>09/21/2026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009CD-A54A-4D2E-B64E-FC2735FD55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3550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77B98-951C-478A-9212-4382A6F86C9A}" type="datetimeFigureOut">
              <a:rPr lang="en-US" smtClean="0"/>
              <a:t>09/21/2026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009CD-A54A-4D2E-B64E-FC2735FD55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4580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77B98-951C-478A-9212-4382A6F86C9A}" type="datetimeFigureOut">
              <a:rPr lang="en-US" smtClean="0"/>
              <a:t>09/21/2026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009CD-A54A-4D2E-B64E-FC2735FD55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8839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77B98-951C-478A-9212-4382A6F86C9A}" type="datetimeFigureOut">
              <a:rPr lang="en-US" smtClean="0"/>
              <a:t>09/21/2026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009CD-A54A-4D2E-B64E-FC2735FD55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394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77B98-951C-478A-9212-4382A6F86C9A}" type="datetimeFigureOut">
              <a:rPr lang="en-US" smtClean="0"/>
              <a:t>09/21/2026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009CD-A54A-4D2E-B64E-FC2735FD55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768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77B98-951C-478A-9212-4382A6F86C9A}" type="datetimeFigureOut">
              <a:rPr lang="en-US" smtClean="0"/>
              <a:t>09/21/2026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009CD-A54A-4D2E-B64E-FC2735FD55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51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77B98-951C-478A-9212-4382A6F86C9A}" type="datetimeFigureOut">
              <a:rPr lang="en-US" smtClean="0"/>
              <a:t>09/21/2026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009CD-A54A-4D2E-B64E-FC2735FD55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7600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77B98-951C-478A-9212-4382A6F86C9A}" type="datetimeFigureOut">
              <a:rPr lang="en-US" smtClean="0"/>
              <a:t>09/21/2026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009CD-A54A-4D2E-B64E-FC2735FD5544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453204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77B98-951C-478A-9212-4382A6F86C9A}" type="datetimeFigureOut">
              <a:rPr lang="en-US" smtClean="0"/>
              <a:t>09/21/2026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009CD-A54A-4D2E-B64E-FC2735FD55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2022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77B98-951C-478A-9212-4382A6F86C9A}" type="datetimeFigureOut">
              <a:rPr lang="en-US" smtClean="0"/>
              <a:t>09/21/2026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009CD-A54A-4D2E-B64E-FC2735FD55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4902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77B98-951C-478A-9212-4382A6F86C9A}" type="datetimeFigureOut">
              <a:rPr lang="en-US" smtClean="0"/>
              <a:t>09/21/2026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009CD-A54A-4D2E-B64E-FC2735FD55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3445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77B98-951C-478A-9212-4382A6F86C9A}" type="datetimeFigureOut">
              <a:rPr lang="en-US" smtClean="0"/>
              <a:t>09/21/2026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009CD-A54A-4D2E-B64E-FC2735FD55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5787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77B98-951C-478A-9212-4382A6F86C9A}" type="datetimeFigureOut">
              <a:rPr lang="en-US" smtClean="0"/>
              <a:t>09/21/2026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009CD-A54A-4D2E-B64E-FC2735FD55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757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88D77B98-951C-478A-9212-4382A6F86C9A}" type="datetimeFigureOut">
              <a:rPr lang="en-US" smtClean="0"/>
              <a:t>09/21/2026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F009CD-A54A-4D2E-B64E-FC2735FD55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29860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gif"/><Relationship Id="rId4" Type="http://schemas.openxmlformats.org/officeDocument/2006/relationships/image" Target="../media/image20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 dirty="0"/>
              <a:t>PEMBENTUKAN KARAKTER MANUSIA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1297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FD2E4AB-3665-0F70-0F7A-824951090F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5816" y="2132856"/>
            <a:ext cx="6120680" cy="417498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Faktor </a:t>
            </a:r>
            <a:r>
              <a:rPr lang="en-US" dirty="0" err="1"/>
              <a:t>Pembentukan</a:t>
            </a:r>
            <a:r>
              <a:rPr lang="en-US" dirty="0"/>
              <a:t> </a:t>
            </a:r>
            <a:r>
              <a:rPr lang="en-US" dirty="0" err="1"/>
              <a:t>Karakter</a:t>
            </a: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69360"/>
            <a:ext cx="8229600" cy="1659640"/>
          </a:xfrm>
        </p:spPr>
        <p:txBody>
          <a:bodyPr>
            <a:normAutofit/>
          </a:bodyPr>
          <a:lstStyle/>
          <a:p>
            <a:r>
              <a:rPr lang="en-US" dirty="0" err="1"/>
              <a:t>Keluarga</a:t>
            </a:r>
            <a:endParaRPr lang="en-US" dirty="0"/>
          </a:p>
          <a:p>
            <a:r>
              <a:rPr lang="en-US" dirty="0" err="1"/>
              <a:t>Sekolah</a:t>
            </a:r>
            <a:endParaRPr lang="en-US" dirty="0"/>
          </a:p>
          <a:p>
            <a:r>
              <a:rPr lang="en-US" dirty="0" err="1"/>
              <a:t>Lingkungan</a:t>
            </a:r>
            <a:endParaRPr lang="en-US" dirty="0"/>
          </a:p>
          <a:p>
            <a:pPr marL="109728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8538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val 22"/>
          <p:cNvSpPr/>
          <p:nvPr/>
        </p:nvSpPr>
        <p:spPr>
          <a:xfrm>
            <a:off x="0" y="116632"/>
            <a:ext cx="5666853" cy="6680981"/>
          </a:xfrm>
          <a:prstGeom prst="ellipse">
            <a:avLst/>
          </a:prstGeom>
          <a:solidFill>
            <a:srgbClr val="66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302135" y="1167415"/>
            <a:ext cx="5061953" cy="5630198"/>
          </a:xfrm>
          <a:prstGeom prst="ellipse">
            <a:avLst/>
          </a:prstGeom>
          <a:solidFill>
            <a:srgbClr val="33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721124" y="1988840"/>
            <a:ext cx="4229621" cy="4786156"/>
          </a:xfrm>
          <a:prstGeom prst="ellipse">
            <a:avLst/>
          </a:prstGeom>
          <a:solidFill>
            <a:srgbClr val="00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189037" y="2861923"/>
            <a:ext cx="3310955" cy="3974322"/>
          </a:xfrm>
          <a:prstGeom prst="ellipse">
            <a:avLst/>
          </a:prstGeom>
          <a:solidFill>
            <a:srgbClr val="0066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1603354" y="3675964"/>
            <a:ext cx="2608605" cy="3121649"/>
          </a:xfrm>
          <a:prstGeom prst="ellipse">
            <a:avLst/>
          </a:prstGeom>
          <a:solidFill>
            <a:srgbClr val="0033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2051604" y="4980170"/>
            <a:ext cx="1712106" cy="1826558"/>
          </a:xfrm>
          <a:prstGeom prst="ellipse">
            <a:avLst/>
          </a:prstGeom>
          <a:solidFill>
            <a:srgbClr val="0000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66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126309" y="5490943"/>
            <a:ext cx="16004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FF00"/>
                </a:solidFill>
                <a:latin typeface="Berlin Sans FB Demi" pitchFamily="34" charset="0"/>
                <a:cs typeface="Calibri" pitchFamily="34" charset="0"/>
              </a:rPr>
              <a:t>PIKIRAN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835697" y="4517642"/>
            <a:ext cx="21252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FF00"/>
                </a:solidFill>
                <a:latin typeface="Berlin Sans FB Demi" pitchFamily="34" charset="0"/>
                <a:cs typeface="Calibri" pitchFamily="34" charset="0"/>
              </a:rPr>
              <a:t>PERKATAAN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835697" y="3253030"/>
            <a:ext cx="19679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FF00"/>
                </a:solidFill>
                <a:latin typeface="Berlin Sans FB Demi" pitchFamily="34" charset="0"/>
                <a:cs typeface="Calibri" pitchFamily="34" charset="0"/>
              </a:rPr>
              <a:t>TINDAKAN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835697" y="2299730"/>
            <a:ext cx="19802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FF00"/>
                </a:solidFill>
                <a:latin typeface="Berlin Sans FB Demi" pitchFamily="34" charset="0"/>
                <a:cs typeface="Calibri" pitchFamily="34" charset="0"/>
              </a:rPr>
              <a:t>KEBIASAAN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010066" y="1319200"/>
            <a:ext cx="1776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FF00"/>
                </a:solidFill>
                <a:latin typeface="Berlin Sans FB Demi" pitchFamily="34" charset="0"/>
                <a:cs typeface="Calibri" pitchFamily="34" charset="0"/>
              </a:rPr>
              <a:t>KARAKTER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160438" y="342352"/>
            <a:ext cx="1368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FF00"/>
                </a:solidFill>
                <a:latin typeface="Berlin Sans FB Demi" pitchFamily="34" charset="0"/>
                <a:cs typeface="Calibri" pitchFamily="34" charset="0"/>
              </a:rPr>
              <a:t>TAKDIR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643307" y="5857892"/>
            <a:ext cx="1357322" cy="14287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3880857" y="3454245"/>
            <a:ext cx="1834151" cy="11763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3909278" y="2484844"/>
            <a:ext cx="1734292" cy="15833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3843767" y="1504314"/>
            <a:ext cx="1799803" cy="13873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3803692" y="522388"/>
            <a:ext cx="1054060" cy="12052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3942961" y="4752509"/>
            <a:ext cx="1557733" cy="10525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Rounded Rectangle 1"/>
          <p:cNvSpPr/>
          <p:nvPr/>
        </p:nvSpPr>
        <p:spPr>
          <a:xfrm>
            <a:off x="4950746" y="5560004"/>
            <a:ext cx="4176396" cy="121499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000" b="1" dirty="0">
                <a:latin typeface="Arial Narrow" pitchFamily="34" charset="0"/>
                <a:cs typeface="Aharoni" pitchFamily="2" charset="-79"/>
              </a:rPr>
              <a:t>Benih dalam benak: Apa yang ditanamkan dalam benak maka pikiran akan merespon &amp; menumbuhkannya</a:t>
            </a:r>
          </a:p>
          <a:p>
            <a:pPr algn="ctr"/>
            <a:r>
              <a:rPr lang="id-ID" sz="2000" b="1" dirty="0">
                <a:latin typeface="Arial Narrow" pitchFamily="34" charset="0"/>
                <a:cs typeface="Aharoni" pitchFamily="2" charset="-79"/>
              </a:rPr>
              <a:t>POSITIVE THINKING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5666853" y="3253030"/>
            <a:ext cx="3477145" cy="106425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b="1" dirty="0">
                <a:latin typeface="Arial Narrow" pitchFamily="34" charset="0"/>
                <a:cs typeface="Aharoni" pitchFamily="2" charset="-79"/>
              </a:rPr>
              <a:t>Sang pemenang berusaha berbuat baik dan menebar manfaat ketika yg  lain diam ditempat dan menghujat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666853" y="2276872"/>
            <a:ext cx="3477147" cy="8640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b="1" dirty="0">
                <a:latin typeface="Arial Narrow" pitchFamily="34" charset="0"/>
                <a:cs typeface="Aharoni" pitchFamily="2" charset="-79"/>
              </a:rPr>
              <a:t>Jika yang kamu lakukan adalah baik maka hidupmu akan baik, yang baik akan terbukti baik.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5666854" y="1124744"/>
            <a:ext cx="3477144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 dirty="0">
                <a:latin typeface="Arial Narrow" pitchFamily="34" charset="0"/>
                <a:cs typeface="Aharoni" pitchFamily="2" charset="-79"/>
              </a:rPr>
              <a:t>Jangan ragu berbuat kebaikan karena semuannya  pasti disaksikan, dihitung, dan dibalas dengan sempurna oleh Allah</a:t>
            </a:r>
            <a:r>
              <a:rPr lang="id-ID" b="1" dirty="0">
                <a:latin typeface="Arial Narrow" pitchFamily="34" charset="0"/>
                <a:cs typeface="Aharoni" pitchFamily="2" charset="-79"/>
              </a:rPr>
              <a:t>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4781460" y="136061"/>
            <a:ext cx="4362539" cy="8640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600" b="1" dirty="0">
                <a:latin typeface="Arial Narrow" pitchFamily="34" charset="0"/>
                <a:cs typeface="Aharoni" pitchFamily="2" charset="-79"/>
              </a:rPr>
              <a:t>Jika kamu berbuat  baik berarti kamu berbuat baik bagi dirimu sendiri  dan jika kamu berbuat jahat maka kejahatan itu bagi dirimu sendiri.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5508103" y="4548122"/>
            <a:ext cx="3635895" cy="8640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b="1" dirty="0">
                <a:latin typeface="Arial Narrow" pitchFamily="34" charset="0"/>
                <a:cs typeface="Aharoni" pitchFamily="2" charset="-79"/>
              </a:rPr>
              <a:t>Asersif: tegas mengemukakan pendapat tanpa harus melukai perasaan lawan bicara.</a:t>
            </a:r>
          </a:p>
        </p:txBody>
      </p:sp>
    </p:spTree>
    <p:extLst>
      <p:ext uri="{BB962C8B-B14F-4D97-AF65-F5344CB8AC3E}">
        <p14:creationId xmlns:p14="http://schemas.microsoft.com/office/powerpoint/2010/main" val="3449580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11" grpId="0" animBg="1"/>
      <p:bldP spid="13" grpId="0" animBg="1"/>
      <p:bldP spid="14" grpId="0" animBg="1"/>
      <p:bldP spid="15" grpId="0" animBg="1"/>
      <p:bldP spid="16" grpId="0" animBg="1"/>
      <p:bldP spid="17" grpId="0"/>
      <p:bldP spid="19" grpId="0"/>
      <p:bldP spid="20" grpId="0"/>
      <p:bldP spid="21" grpId="0"/>
      <p:bldP spid="22" grpId="0"/>
      <p:bldP spid="24" grpId="0"/>
      <p:bldP spid="18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2" grpId="0" animBg="1"/>
      <p:bldP spid="32" grpId="0" animBg="1"/>
      <p:bldP spid="33" grpId="0" animBg="1"/>
      <p:bldP spid="34" grpId="0" animBg="1"/>
      <p:bldP spid="35" grpId="0" animBg="1"/>
      <p:bldP spid="3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Hasil gambar untuk pembentukan karakter pp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43408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8172400" y="5877272"/>
            <a:ext cx="576064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8781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665231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2064" y="62092"/>
            <a:ext cx="80053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b="1" dirty="0"/>
              <a:t>Jika sebuah telur dipecahkan oleh kekuatan dari luar maka kehidupan di dalam telur akan berakhir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6760" y="2996952"/>
            <a:ext cx="82676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b="1" dirty="0"/>
              <a:t>Jika sebuah telur dipecahkan oleh kekuatan dari dalam  maka kehidupan baru telah lahir</a:t>
            </a:r>
          </a:p>
        </p:txBody>
      </p:sp>
      <p:pic>
        <p:nvPicPr>
          <p:cNvPr id="8194" name="Picture 2" descr="https://encrypted-tbn0.gstatic.com/images?q=tbn:ANd9GcRtrRuMDc1pNsr67KOSeDF0Ea_h1NfiWGpee5VzBk1YZpTltUV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6869" y="1066828"/>
            <a:ext cx="2505075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s://encrypted-tbn1.gstatic.com/images?q=tbn:ANd9GcS2Ok3HsMkS9EWtIPJz2dXpkUn1-vAHCP1mAvrYfsvsy8X-A_wFA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5245" y="1046709"/>
            <a:ext cx="22860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https://encrypted-tbn0.gstatic.com/images?q=tbn:ANd9GcSfCx8X-5okMd45nMUruCzCSj0zd88wD3Uy7SMhSQCfxp12RrzuWQ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3995550"/>
            <a:ext cx="2918329" cy="197762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4" name="Picture 12" descr="https://encrypted-tbn2.gstatic.com/images?q=tbn:ANd9GcSdewgKEDkPtN_nM-GtaQmEArsTs7YNPxyxMM-QxoVTnsyunbBw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918" y="4106382"/>
            <a:ext cx="3190134" cy="197453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6" name="Picture 14" descr="https://encrypted-tbn1.gstatic.com/images?q=tbn:ANd9GcRU8hoRGkWqHU1X3Uzm-TNJrAZI5Z7yfv-vOpYsZT26UM2F1ijn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1245" y="3630396"/>
            <a:ext cx="2143125" cy="260691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0" y="6237312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2800" b="1" dirty="0">
                <a:solidFill>
                  <a:srgbClr val="FF0000"/>
                </a:solidFill>
                <a:latin typeface="Arial Rounded MT Bold" pitchFamily="34" charset="0"/>
              </a:rPr>
              <a:t>GREAT </a:t>
            </a:r>
            <a:r>
              <a:rPr lang="en-US" sz="2800" b="1" dirty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id-ID" sz="2800" b="1" dirty="0">
                <a:solidFill>
                  <a:srgbClr val="FF0000"/>
                </a:solidFill>
                <a:latin typeface="Arial Rounded MT Bold" pitchFamily="34" charset="0"/>
              </a:rPr>
              <a:t>THINGS  ALWAYS  BEGIN  FROM  INSIDE</a:t>
            </a:r>
          </a:p>
        </p:txBody>
      </p:sp>
    </p:spTree>
    <p:extLst>
      <p:ext uri="{BB962C8B-B14F-4D97-AF65-F5344CB8AC3E}">
        <p14:creationId xmlns:p14="http://schemas.microsoft.com/office/powerpoint/2010/main" val="1650602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Oval 35"/>
          <p:cNvSpPr/>
          <p:nvPr/>
        </p:nvSpPr>
        <p:spPr>
          <a:xfrm>
            <a:off x="62345" y="496104"/>
            <a:ext cx="5181600" cy="568209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651183" y="1894429"/>
            <a:ext cx="4003923" cy="4295581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1207390" y="3277604"/>
            <a:ext cx="2891508" cy="2893219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9" name="Rounded Rectangle 38"/>
          <p:cNvSpPr/>
          <p:nvPr/>
        </p:nvSpPr>
        <p:spPr>
          <a:xfrm>
            <a:off x="5393528" y="357577"/>
            <a:ext cx="3429000" cy="130623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5760" anchor="ctr"/>
          <a:lstStyle/>
          <a:p>
            <a:pPr algn="ctr">
              <a:defRPr/>
            </a:pPr>
            <a:r>
              <a:rPr lang="id-ID" b="1" dirty="0">
                <a:latin typeface="Arial" pitchFamily="34" charset="0"/>
                <a:cs typeface="Arial" pitchFamily="34" charset="0"/>
              </a:rPr>
              <a:t>Mengajak orang lain untuk berbuat baik dan </a:t>
            </a:r>
            <a:r>
              <a:rPr lang="en-US" b="1" dirty="0" err="1">
                <a:latin typeface="Arial" pitchFamily="34" charset="0"/>
                <a:cs typeface="Arial" pitchFamily="34" charset="0"/>
              </a:rPr>
              <a:t>Mencegah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 orang lain </a:t>
            </a:r>
            <a:r>
              <a:rPr lang="en-US" b="1" dirty="0" err="1">
                <a:latin typeface="Arial" pitchFamily="34" charset="0"/>
                <a:cs typeface="Arial" pitchFamily="34" charset="0"/>
              </a:rPr>
              <a:t>untuk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 </a:t>
            </a:r>
            <a:r>
              <a:rPr lang="id-ID" b="1" dirty="0">
                <a:latin typeface="Arial" pitchFamily="34" charset="0"/>
                <a:cs typeface="Arial" pitchFamily="34" charset="0"/>
              </a:rPr>
              <a:t>berbuat tidak baik</a:t>
            </a:r>
            <a:endParaRPr lang="en-US" b="1" dirty="0"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endParaRPr lang="en-US" dirty="0"/>
          </a:p>
        </p:txBody>
      </p:sp>
      <p:sp>
        <p:nvSpPr>
          <p:cNvPr id="40" name="Rounded Rectangle 39"/>
          <p:cNvSpPr/>
          <p:nvPr/>
        </p:nvSpPr>
        <p:spPr>
          <a:xfrm>
            <a:off x="5511839" y="4042220"/>
            <a:ext cx="3429000" cy="1335857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err="1">
                <a:latin typeface="Arial" pitchFamily="34" charset="0"/>
                <a:cs typeface="Arial" pitchFamily="34" charset="0"/>
              </a:rPr>
              <a:t>Mampu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>
                <a:latin typeface="Arial" pitchFamily="34" charset="0"/>
                <a:cs typeface="Arial" pitchFamily="34" charset="0"/>
              </a:rPr>
              <a:t>mengenali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>
                <a:latin typeface="Arial" pitchFamily="34" charset="0"/>
                <a:cs typeface="Arial" pitchFamily="34" charset="0"/>
              </a:rPr>
              <a:t>dan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>
                <a:latin typeface="Arial" pitchFamily="34" charset="0"/>
                <a:cs typeface="Arial" pitchFamily="34" charset="0"/>
              </a:rPr>
              <a:t>memahami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 </a:t>
            </a:r>
            <a:r>
              <a:rPr lang="id-ID" b="1" dirty="0">
                <a:latin typeface="Arial" pitchFamily="34" charset="0"/>
                <a:cs typeface="Arial" pitchFamily="34" charset="0"/>
              </a:rPr>
              <a:t>hal-hal yang baik dan tidak baik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Oval 41"/>
          <p:cNvSpPr/>
          <p:nvPr/>
        </p:nvSpPr>
        <p:spPr>
          <a:xfrm>
            <a:off x="2458857" y="843053"/>
            <a:ext cx="357187" cy="357187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2536031" y="2503989"/>
            <a:ext cx="357187" cy="357187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2557566" y="4461695"/>
            <a:ext cx="357187" cy="35718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5" name="Rounded Rectangle 44"/>
          <p:cNvSpPr/>
          <p:nvPr/>
        </p:nvSpPr>
        <p:spPr>
          <a:xfrm>
            <a:off x="5517690" y="2081394"/>
            <a:ext cx="3429000" cy="1273813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d-ID" b="1" dirty="0">
                <a:latin typeface="Arial" pitchFamily="34" charset="0"/>
                <a:cs typeface="Arial" pitchFamily="34" charset="0"/>
              </a:rPr>
              <a:t>Mengupayakan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>
                <a:latin typeface="Arial" pitchFamily="34" charset="0"/>
                <a:cs typeface="Arial" pitchFamily="34" charset="0"/>
              </a:rPr>
              <a:t>diri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>
                <a:latin typeface="Arial" pitchFamily="34" charset="0"/>
                <a:cs typeface="Arial" pitchFamily="34" charset="0"/>
              </a:rPr>
              <a:t>sendiri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>
                <a:latin typeface="Arial" pitchFamily="34" charset="0"/>
                <a:cs typeface="Arial" pitchFamily="34" charset="0"/>
              </a:rPr>
              <a:t>untuk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 </a:t>
            </a:r>
            <a:r>
              <a:rPr lang="id-ID" b="1" dirty="0">
                <a:latin typeface="Arial" pitchFamily="34" charset="0"/>
                <a:cs typeface="Arial" pitchFamily="34" charset="0"/>
              </a:rPr>
              <a:t>berbuat baik dan mencegah diri sendiri untuk berbuat tidak baik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2653145" y="1010695"/>
            <a:ext cx="2714625" cy="71437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2803065" y="2682583"/>
            <a:ext cx="2714625" cy="71437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2914754" y="4638712"/>
            <a:ext cx="2597086" cy="4571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407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8" grpId="0" animBg="1"/>
      <p:bldP spid="37" grpId="0" animBg="1"/>
      <p:bldP spid="39" grpId="0" animBg="1"/>
      <p:bldP spid="40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encrypted-tbn0.gstatic.com/images?q=tbn:ANd9GcQMp82K2agMfHqEJHp6LlZV1P1T13ziNrh9f6Ic141J0b3080a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0298" y="1000108"/>
            <a:ext cx="3810000" cy="185738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357158" y="285728"/>
            <a:ext cx="82153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3200" b="1" dirty="0">
                <a:solidFill>
                  <a:srgbClr val="FF9900"/>
                </a:solidFill>
                <a:latin typeface="Arial Black" pitchFamily="34" charset="0"/>
              </a:rPr>
              <a:t>KULIAH DI PERGURAN TINGGI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16090" y="1928802"/>
            <a:ext cx="30718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4800" b="1" dirty="0">
                <a:solidFill>
                  <a:srgbClr val="FF0000"/>
                </a:solidFill>
                <a:latin typeface="Arial Black" pitchFamily="34" charset="0"/>
              </a:rPr>
              <a:t>LULUS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43636" y="2643182"/>
            <a:ext cx="32861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3200" b="1" dirty="0"/>
              <a:t>MENDAPATKAN PEKERJAAN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2928934"/>
            <a:ext cx="5786446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3600" b="1" dirty="0"/>
              <a:t>SCHOLAR = SARJANA</a:t>
            </a:r>
            <a:endParaRPr lang="id-ID" sz="2800" dirty="0"/>
          </a:p>
          <a:p>
            <a:pPr algn="ctr"/>
            <a:r>
              <a:rPr lang="id-ID" sz="2400" dirty="0"/>
              <a:t>Yang mempunyai ilmu, wawasan dan kemampuan berpikir yang lebih tinggi dari masyarakat awam</a:t>
            </a:r>
          </a:p>
          <a:p>
            <a:pPr algn="ctr"/>
            <a:r>
              <a:rPr lang="id-ID" sz="5400" dirty="0">
                <a:solidFill>
                  <a:srgbClr val="FF0000"/>
                </a:solidFill>
              </a:rPr>
              <a:t>≠</a:t>
            </a:r>
          </a:p>
          <a:p>
            <a:pPr algn="ctr"/>
            <a:r>
              <a:rPr lang="id-ID" sz="3600" b="1" dirty="0"/>
              <a:t>PEKERJA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57290" y="5780782"/>
            <a:ext cx="65722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b="1" dirty="0"/>
              <a:t>“MENOLONG” dirinya sendiri dan memberi kontribusi kepada masyarakat</a:t>
            </a:r>
          </a:p>
        </p:txBody>
      </p:sp>
      <p:pic>
        <p:nvPicPr>
          <p:cNvPr id="1028" name="Picture 4" descr="https://encrypted-tbn1.gstatic.com/images?q=tbn:ANd9GcQ0K2uAqlQz1Cj01QXP5KjU6sAYsb2x9-f5z6RtICU2Jxt0RCFx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72198" y="3857628"/>
            <a:ext cx="2687377" cy="2000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Down Arrow 13"/>
          <p:cNvSpPr/>
          <p:nvPr/>
        </p:nvSpPr>
        <p:spPr>
          <a:xfrm rot="18340473">
            <a:off x="6215074" y="2143116"/>
            <a:ext cx="642942" cy="64294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5" name="Down Arrow 14"/>
          <p:cNvSpPr/>
          <p:nvPr/>
        </p:nvSpPr>
        <p:spPr>
          <a:xfrm rot="2678247">
            <a:off x="2061942" y="2204827"/>
            <a:ext cx="642942" cy="64294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05355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5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/>
      <p:bldP spid="10" grpId="0"/>
      <p:bldP spid="14" grpId="0" animBg="1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51520" y="260648"/>
            <a:ext cx="8712968" cy="864096"/>
          </a:xfrm>
          <a:solidFill>
            <a:srgbClr val="FFFF00"/>
          </a:solidFill>
        </p:spPr>
        <p:txBody>
          <a:bodyPr>
            <a:noAutofit/>
          </a:bodyPr>
          <a:lstStyle/>
          <a:p>
            <a:pPr algn="ctr"/>
            <a:r>
              <a:rPr lang="id-ID" sz="4000" b="1" dirty="0">
                <a:solidFill>
                  <a:srgbClr val="0000FF"/>
                </a:solidFill>
                <a:latin typeface="Arial Black" pitchFamily="34" charset="0"/>
              </a:rPr>
              <a:t>MENGAPA harus BEKERJA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2776"/>
            <a:ext cx="8856984" cy="1285884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3200" b="1" dirty="0" err="1">
                <a:solidFill>
                  <a:srgbClr val="FFCC00"/>
                </a:solidFill>
              </a:rPr>
              <a:t>Bekerja</a:t>
            </a:r>
            <a:r>
              <a:rPr lang="en-US" sz="3200" b="1" dirty="0">
                <a:solidFill>
                  <a:srgbClr val="FFCC00"/>
                </a:solidFill>
              </a:rPr>
              <a:t> </a:t>
            </a:r>
            <a:r>
              <a:rPr lang="en-US" sz="3200" b="1" dirty="0" err="1">
                <a:solidFill>
                  <a:srgbClr val="FFCC00"/>
                </a:solidFill>
              </a:rPr>
              <a:t>bukan</a:t>
            </a:r>
            <a:r>
              <a:rPr lang="en-US" sz="3200" b="1" dirty="0">
                <a:solidFill>
                  <a:srgbClr val="FFCC00"/>
                </a:solidFill>
              </a:rPr>
              <a:t> </a:t>
            </a:r>
            <a:r>
              <a:rPr lang="en-US" sz="3200" b="1" dirty="0" err="1">
                <a:solidFill>
                  <a:srgbClr val="FFCC00"/>
                </a:solidFill>
              </a:rPr>
              <a:t>hanya</a:t>
            </a:r>
            <a:r>
              <a:rPr lang="en-US" sz="3200" b="1" dirty="0">
                <a:solidFill>
                  <a:srgbClr val="FFCC00"/>
                </a:solidFill>
              </a:rPr>
              <a:t> </a:t>
            </a:r>
            <a:r>
              <a:rPr lang="en-US" sz="3200" b="1" dirty="0" err="1">
                <a:solidFill>
                  <a:srgbClr val="FFCC00"/>
                </a:solidFill>
              </a:rPr>
              <a:t>kebutuhan</a:t>
            </a:r>
            <a:r>
              <a:rPr lang="en-US" sz="3200" b="1" dirty="0">
                <a:solidFill>
                  <a:srgbClr val="FFCC00"/>
                </a:solidFill>
              </a:rPr>
              <a:t>, </a:t>
            </a:r>
            <a:r>
              <a:rPr lang="en-US" sz="3200" b="1" dirty="0" err="1">
                <a:solidFill>
                  <a:srgbClr val="FFCC00"/>
                </a:solidFill>
              </a:rPr>
              <a:t>tapi</a:t>
            </a:r>
            <a:r>
              <a:rPr lang="en-US" sz="3200" b="1" dirty="0">
                <a:solidFill>
                  <a:srgbClr val="FFCC00"/>
                </a:solidFill>
              </a:rPr>
              <a:t> </a:t>
            </a:r>
            <a:r>
              <a:rPr lang="en-US" sz="3200" b="1" dirty="0" err="1">
                <a:solidFill>
                  <a:srgbClr val="FFCC00"/>
                </a:solidFill>
              </a:rPr>
              <a:t>juga</a:t>
            </a:r>
            <a:r>
              <a:rPr lang="en-US" sz="3200" b="1" dirty="0">
                <a:solidFill>
                  <a:srgbClr val="FFCC00"/>
                </a:solidFill>
              </a:rPr>
              <a:t> </a:t>
            </a:r>
            <a:r>
              <a:rPr lang="en-US" sz="3200" b="1" dirty="0" err="1">
                <a:solidFill>
                  <a:srgbClr val="FFCC00"/>
                </a:solidFill>
              </a:rPr>
              <a:t>kewajiban</a:t>
            </a:r>
            <a:r>
              <a:rPr lang="en-US" sz="3200" b="1" dirty="0">
                <a:solidFill>
                  <a:srgbClr val="FFCC00"/>
                </a:solidFill>
              </a:rPr>
              <a:t>. </a:t>
            </a:r>
            <a:r>
              <a:rPr lang="en-US" sz="3200" b="1" dirty="0" err="1">
                <a:solidFill>
                  <a:srgbClr val="FFCC00"/>
                </a:solidFill>
              </a:rPr>
              <a:t>Berpahala</a:t>
            </a:r>
            <a:r>
              <a:rPr lang="en-US" sz="3200" b="1" dirty="0">
                <a:solidFill>
                  <a:srgbClr val="FFCC00"/>
                </a:solidFill>
              </a:rPr>
              <a:t> </a:t>
            </a:r>
            <a:r>
              <a:rPr lang="en-US" sz="3200" b="1" dirty="0" err="1">
                <a:solidFill>
                  <a:srgbClr val="FFCC00"/>
                </a:solidFill>
              </a:rPr>
              <a:t>jika</a:t>
            </a:r>
            <a:r>
              <a:rPr lang="en-US" sz="3200" b="1" dirty="0">
                <a:solidFill>
                  <a:srgbClr val="FFCC00"/>
                </a:solidFill>
              </a:rPr>
              <a:t> </a:t>
            </a:r>
            <a:r>
              <a:rPr lang="en-US" sz="3200" b="1" dirty="0" err="1">
                <a:solidFill>
                  <a:srgbClr val="FFCC00"/>
                </a:solidFill>
              </a:rPr>
              <a:t>dilakukan</a:t>
            </a:r>
            <a:r>
              <a:rPr lang="en-US" sz="3200" b="1" dirty="0">
                <a:solidFill>
                  <a:srgbClr val="FFCC00"/>
                </a:solidFill>
              </a:rPr>
              <a:t>, </a:t>
            </a:r>
            <a:r>
              <a:rPr lang="en-US" sz="3200" b="1" dirty="0" err="1">
                <a:solidFill>
                  <a:srgbClr val="FFCC00"/>
                </a:solidFill>
              </a:rPr>
              <a:t>berdosa</a:t>
            </a:r>
            <a:r>
              <a:rPr lang="en-US" sz="3200" b="1" dirty="0">
                <a:solidFill>
                  <a:srgbClr val="FFCC00"/>
                </a:solidFill>
              </a:rPr>
              <a:t> </a:t>
            </a:r>
            <a:r>
              <a:rPr lang="en-US" sz="3200" b="1" dirty="0" err="1">
                <a:solidFill>
                  <a:srgbClr val="FFCC00"/>
                </a:solidFill>
              </a:rPr>
              <a:t>kalau</a:t>
            </a:r>
            <a:r>
              <a:rPr lang="en-US" sz="3200" b="1" dirty="0">
                <a:solidFill>
                  <a:srgbClr val="FFCC00"/>
                </a:solidFill>
              </a:rPr>
              <a:t> </a:t>
            </a:r>
            <a:r>
              <a:rPr lang="en-US" sz="3200" b="1" dirty="0" err="1">
                <a:solidFill>
                  <a:srgbClr val="FFCC00"/>
                </a:solidFill>
              </a:rPr>
              <a:t>ditinggalkan</a:t>
            </a:r>
            <a:r>
              <a:rPr lang="en-US" sz="3200" b="1" dirty="0">
                <a:solidFill>
                  <a:srgbClr val="FFCC00"/>
                </a:solidFill>
              </a:rPr>
              <a:t>. </a:t>
            </a:r>
            <a:r>
              <a:rPr lang="id-ID" sz="1600" b="1" dirty="0">
                <a:solidFill>
                  <a:srgbClr val="FFCC00"/>
                </a:solidFill>
              </a:rPr>
              <a:t>(Riwayat </a:t>
            </a:r>
            <a:r>
              <a:rPr lang="en-US" sz="1600" b="1" dirty="0" err="1">
                <a:solidFill>
                  <a:srgbClr val="FFCC00"/>
                </a:solidFill>
              </a:rPr>
              <a:t>Anas</a:t>
            </a:r>
            <a:r>
              <a:rPr lang="en-US" sz="1600" b="1" dirty="0">
                <a:solidFill>
                  <a:srgbClr val="FFCC00"/>
                </a:solidFill>
              </a:rPr>
              <a:t> bin </a:t>
            </a:r>
            <a:r>
              <a:rPr lang="en-US" sz="1600" b="1" dirty="0" err="1">
                <a:solidFill>
                  <a:srgbClr val="FFCC00"/>
                </a:solidFill>
              </a:rPr>
              <a:t>Malik</a:t>
            </a:r>
            <a:r>
              <a:rPr lang="id-ID" sz="1600" b="1" dirty="0">
                <a:solidFill>
                  <a:srgbClr val="FFCC00"/>
                </a:solidFill>
              </a:rPr>
              <a:t>)</a:t>
            </a:r>
            <a:endParaRPr lang="id-ID" sz="3200" b="1" dirty="0">
              <a:solidFill>
                <a:srgbClr val="FFCC00"/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39873" y="3356992"/>
            <a:ext cx="8856984" cy="2950048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448056" lvl="0" indent="-384048">
              <a:buClr>
                <a:schemeClr val="accent1"/>
              </a:buClr>
              <a:buSzPct val="80000"/>
              <a:buFont typeface="Wingdings 2"/>
              <a:buChar char=""/>
            </a:pPr>
            <a:r>
              <a:rPr lang="id-ID" sz="3200" b="1" dirty="0">
                <a:solidFill>
                  <a:srgbClr val="FFC000"/>
                </a:solidFill>
              </a:rPr>
              <a:t>“</a:t>
            </a:r>
            <a:r>
              <a:rPr lang="en-US" sz="3200" b="1" dirty="0" err="1">
                <a:solidFill>
                  <a:srgbClr val="FFC000"/>
                </a:solidFill>
              </a:rPr>
              <a:t>Pekerjaan</a:t>
            </a:r>
            <a:r>
              <a:rPr lang="en-US" sz="3200" b="1" dirty="0">
                <a:solidFill>
                  <a:srgbClr val="FFC000"/>
                </a:solidFill>
              </a:rPr>
              <a:t> </a:t>
            </a:r>
            <a:r>
              <a:rPr lang="en-US" sz="3200" b="1" dirty="0" err="1">
                <a:solidFill>
                  <a:srgbClr val="FFC000"/>
                </a:solidFill>
              </a:rPr>
              <a:t>apakah</a:t>
            </a:r>
            <a:r>
              <a:rPr lang="en-US" sz="3200" b="1" dirty="0">
                <a:solidFill>
                  <a:srgbClr val="FFC000"/>
                </a:solidFill>
              </a:rPr>
              <a:t> yang paling </a:t>
            </a:r>
            <a:r>
              <a:rPr lang="en-US" sz="3200" b="1" dirty="0" err="1">
                <a:solidFill>
                  <a:srgbClr val="FFC000"/>
                </a:solidFill>
              </a:rPr>
              <a:t>baik</a:t>
            </a:r>
            <a:r>
              <a:rPr lang="en-US" sz="3200" b="1" dirty="0">
                <a:solidFill>
                  <a:srgbClr val="FFC000"/>
                </a:solidFill>
              </a:rPr>
              <a:t>?” </a:t>
            </a:r>
            <a:endParaRPr lang="id-ID" sz="3200" b="1" dirty="0">
              <a:solidFill>
                <a:srgbClr val="FFC000"/>
              </a:solidFill>
            </a:endParaRPr>
          </a:p>
          <a:p>
            <a:pPr marL="448056" lvl="0" indent="-384048">
              <a:buClr>
                <a:schemeClr val="accent1"/>
              </a:buClr>
              <a:buSzPct val="80000"/>
            </a:pPr>
            <a:r>
              <a:rPr lang="id-ID" sz="3200" b="1" dirty="0">
                <a:solidFill>
                  <a:srgbClr val="FFC000"/>
                </a:solidFill>
              </a:rPr>
              <a:t>   </a:t>
            </a:r>
            <a:r>
              <a:rPr lang="en-US" sz="3200" b="1" dirty="0">
                <a:solidFill>
                  <a:srgbClr val="FFC000"/>
                </a:solidFill>
              </a:rPr>
              <a:t>“</a:t>
            </a:r>
            <a:r>
              <a:rPr lang="en-US" sz="3200" b="1" dirty="0" err="1">
                <a:solidFill>
                  <a:srgbClr val="FFC000"/>
                </a:solidFill>
              </a:rPr>
              <a:t>Pekerjaan</a:t>
            </a:r>
            <a:r>
              <a:rPr lang="en-US" sz="3200" b="1" dirty="0">
                <a:solidFill>
                  <a:srgbClr val="FFC000"/>
                </a:solidFill>
              </a:rPr>
              <a:t> </a:t>
            </a:r>
            <a:r>
              <a:rPr lang="en-US" sz="3200" b="1" dirty="0" err="1">
                <a:solidFill>
                  <a:srgbClr val="FFC000"/>
                </a:solidFill>
              </a:rPr>
              <a:t>terbaik</a:t>
            </a:r>
            <a:r>
              <a:rPr lang="en-US" sz="3200" b="1" dirty="0">
                <a:solidFill>
                  <a:srgbClr val="FFC000"/>
                </a:solidFill>
              </a:rPr>
              <a:t> </a:t>
            </a:r>
            <a:r>
              <a:rPr lang="id-ID" sz="3200" b="1" dirty="0">
                <a:solidFill>
                  <a:srgbClr val="FFC000"/>
                </a:solidFill>
              </a:rPr>
              <a:t> </a:t>
            </a:r>
            <a:r>
              <a:rPr lang="en-US" sz="3200" b="1" dirty="0" err="1">
                <a:solidFill>
                  <a:srgbClr val="FFC000"/>
                </a:solidFill>
              </a:rPr>
              <a:t>adalah</a:t>
            </a:r>
            <a:r>
              <a:rPr lang="en-US" sz="3200" b="1" dirty="0">
                <a:solidFill>
                  <a:srgbClr val="FFC000"/>
                </a:solidFill>
              </a:rPr>
              <a:t> </a:t>
            </a:r>
            <a:r>
              <a:rPr lang="en-US" sz="3200" b="1" dirty="0" err="1">
                <a:solidFill>
                  <a:srgbClr val="FFC000"/>
                </a:solidFill>
              </a:rPr>
              <a:t>usaha</a:t>
            </a:r>
            <a:r>
              <a:rPr lang="en-US" sz="3200" b="1" dirty="0">
                <a:solidFill>
                  <a:srgbClr val="FFC000"/>
                </a:solidFill>
              </a:rPr>
              <a:t> </a:t>
            </a:r>
            <a:r>
              <a:rPr lang="id-ID" sz="3200" b="1" dirty="0">
                <a:solidFill>
                  <a:srgbClr val="FFC000"/>
                </a:solidFill>
              </a:rPr>
              <a:t> </a:t>
            </a:r>
            <a:r>
              <a:rPr lang="en-US" sz="3200" b="1" dirty="0" err="1">
                <a:solidFill>
                  <a:srgbClr val="FFC000"/>
                </a:solidFill>
              </a:rPr>
              <a:t>seseorang</a:t>
            </a:r>
            <a:r>
              <a:rPr lang="en-US" sz="3200" b="1" dirty="0">
                <a:solidFill>
                  <a:srgbClr val="FFC000"/>
                </a:solidFill>
              </a:rPr>
              <a:t> </a:t>
            </a:r>
            <a:r>
              <a:rPr lang="en-US" sz="3200" b="1" dirty="0" err="1">
                <a:solidFill>
                  <a:srgbClr val="FFC000"/>
                </a:solidFill>
              </a:rPr>
              <a:t>dengan</a:t>
            </a:r>
            <a:r>
              <a:rPr lang="en-US" sz="3200" b="1" dirty="0">
                <a:solidFill>
                  <a:srgbClr val="FFC000"/>
                </a:solidFill>
              </a:rPr>
              <a:t> </a:t>
            </a:r>
            <a:r>
              <a:rPr lang="id-ID" sz="3200" b="1" dirty="0">
                <a:solidFill>
                  <a:srgbClr val="FFC000"/>
                </a:solidFill>
              </a:rPr>
              <a:t> </a:t>
            </a:r>
            <a:r>
              <a:rPr lang="en-US" sz="3200" b="1" dirty="0" err="1">
                <a:solidFill>
                  <a:srgbClr val="FFC000"/>
                </a:solidFill>
              </a:rPr>
              <a:t>tangannya</a:t>
            </a:r>
            <a:r>
              <a:rPr lang="en-US" sz="3200" b="1" dirty="0">
                <a:solidFill>
                  <a:srgbClr val="FFC000"/>
                </a:solidFill>
              </a:rPr>
              <a:t> </a:t>
            </a:r>
            <a:r>
              <a:rPr lang="en-US" sz="3200" b="1" dirty="0" err="1">
                <a:solidFill>
                  <a:srgbClr val="FFC000"/>
                </a:solidFill>
              </a:rPr>
              <a:t>sendiri</a:t>
            </a:r>
            <a:r>
              <a:rPr lang="en-US" sz="3200" b="1" dirty="0">
                <a:solidFill>
                  <a:srgbClr val="FFC000"/>
                </a:solidFill>
              </a:rPr>
              <a:t> </a:t>
            </a:r>
            <a:r>
              <a:rPr lang="en-US" sz="3200" b="1" dirty="0" err="1">
                <a:solidFill>
                  <a:srgbClr val="FFC000"/>
                </a:solidFill>
              </a:rPr>
              <a:t>dan</a:t>
            </a:r>
            <a:r>
              <a:rPr lang="en-US" sz="3200" b="1" dirty="0">
                <a:solidFill>
                  <a:srgbClr val="FFC000"/>
                </a:solidFill>
              </a:rPr>
              <a:t> </a:t>
            </a:r>
            <a:r>
              <a:rPr lang="en-US" sz="3200" b="1" dirty="0" err="1">
                <a:solidFill>
                  <a:srgbClr val="FFC000"/>
                </a:solidFill>
              </a:rPr>
              <a:t>semua</a:t>
            </a:r>
            <a:r>
              <a:rPr lang="en-US" sz="3200" b="1" dirty="0">
                <a:solidFill>
                  <a:srgbClr val="FFC000"/>
                </a:solidFill>
              </a:rPr>
              <a:t> </a:t>
            </a:r>
            <a:r>
              <a:rPr lang="en-US" sz="3200" b="1" dirty="0" err="1">
                <a:solidFill>
                  <a:srgbClr val="FFC000"/>
                </a:solidFill>
              </a:rPr>
              <a:t>perjualbelian</a:t>
            </a:r>
            <a:r>
              <a:rPr lang="en-US" sz="3200" b="1" dirty="0">
                <a:solidFill>
                  <a:srgbClr val="FFC000"/>
                </a:solidFill>
              </a:rPr>
              <a:t> yang </a:t>
            </a:r>
            <a:r>
              <a:rPr lang="en-US" sz="3200" b="1" dirty="0" err="1">
                <a:solidFill>
                  <a:srgbClr val="FFC000"/>
                </a:solidFill>
              </a:rPr>
              <a:t>dianggap</a:t>
            </a:r>
            <a:r>
              <a:rPr lang="en-US" sz="3200" b="1" dirty="0">
                <a:solidFill>
                  <a:srgbClr val="FFC000"/>
                </a:solidFill>
              </a:rPr>
              <a:t> </a:t>
            </a:r>
            <a:r>
              <a:rPr lang="en-US" sz="3200" b="1" dirty="0" err="1">
                <a:solidFill>
                  <a:srgbClr val="FFC000"/>
                </a:solidFill>
              </a:rPr>
              <a:t>baik</a:t>
            </a:r>
            <a:r>
              <a:rPr lang="en-US" sz="3200" b="1" dirty="0">
                <a:solidFill>
                  <a:srgbClr val="FFC000"/>
                </a:solidFill>
              </a:rPr>
              <a:t>,”</a:t>
            </a:r>
            <a:endParaRPr lang="id-ID" sz="3200" b="1" dirty="0">
              <a:solidFill>
                <a:srgbClr val="FFC000"/>
              </a:solidFill>
            </a:endParaRPr>
          </a:p>
          <a:p>
            <a:pPr marL="448056" lvl="0" indent="-384048">
              <a:buClr>
                <a:schemeClr val="accent1"/>
              </a:buClr>
              <a:buSzPct val="80000"/>
            </a:pPr>
            <a:r>
              <a:rPr lang="id-ID" sz="3200" b="1" dirty="0">
                <a:solidFill>
                  <a:srgbClr val="FFC000"/>
                </a:solidFill>
              </a:rPr>
              <a:t>    </a:t>
            </a:r>
            <a:r>
              <a:rPr lang="en-US" b="1" dirty="0">
                <a:solidFill>
                  <a:srgbClr val="FFC000"/>
                </a:solidFill>
              </a:rPr>
              <a:t>(HR Ahmad </a:t>
            </a:r>
            <a:r>
              <a:rPr lang="en-US" b="1" dirty="0" err="1">
                <a:solidFill>
                  <a:srgbClr val="FFC000"/>
                </a:solidFill>
              </a:rPr>
              <a:t>dan</a:t>
            </a:r>
            <a:r>
              <a:rPr lang="en-US" b="1" dirty="0">
                <a:solidFill>
                  <a:srgbClr val="FFC000"/>
                </a:solidFill>
              </a:rPr>
              <a:t> </a:t>
            </a:r>
            <a:r>
              <a:rPr lang="en-US" b="1" dirty="0" err="1">
                <a:solidFill>
                  <a:srgbClr val="FFC000"/>
                </a:solidFill>
              </a:rPr>
              <a:t>Baihaqi</a:t>
            </a:r>
            <a:r>
              <a:rPr lang="en-US" b="1" dirty="0">
                <a:solidFill>
                  <a:srgbClr val="FFC000"/>
                </a:solidFill>
              </a:rPr>
              <a:t>)</a:t>
            </a:r>
            <a:endParaRPr kumimoji="0" lang="id-ID" sz="32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</a:endParaRPr>
          </a:p>
          <a:p>
            <a:pPr marL="448056" marR="0" lvl="0" indent="-384048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endParaRPr kumimoji="0" lang="id-ID" sz="32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258653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0" y="-1603147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err="1"/>
              <a:t>dijelaskan</a:t>
            </a:r>
            <a:r>
              <a:rPr lang="en-US" dirty="0"/>
              <a:t> </a:t>
            </a:r>
            <a:r>
              <a:rPr lang="en-US" dirty="0" err="1"/>
              <a:t>juga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/>
              <a:t>hadits</a:t>
            </a:r>
            <a:r>
              <a:rPr lang="en-US" dirty="0"/>
              <a:t>, </a:t>
            </a:r>
            <a:r>
              <a:rPr lang="en-US" dirty="0" err="1"/>
              <a:t>yakni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berikut</a:t>
            </a:r>
            <a:r>
              <a:rPr lang="en-US" dirty="0"/>
              <a:t>:</a:t>
            </a:r>
            <a:endParaRPr lang="id-ID" dirty="0"/>
          </a:p>
          <a:p>
            <a:endParaRPr lang="id-ID" dirty="0"/>
          </a:p>
        </p:txBody>
      </p:sp>
      <p:sp>
        <p:nvSpPr>
          <p:cNvPr id="3" name="Rectangle 2"/>
          <p:cNvSpPr/>
          <p:nvPr/>
        </p:nvSpPr>
        <p:spPr>
          <a:xfrm>
            <a:off x="130244" y="404664"/>
            <a:ext cx="8858280" cy="1077218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id-ID" sz="3200" b="1" dirty="0">
                <a:solidFill>
                  <a:srgbClr val="0000FF"/>
                </a:solidFill>
              </a:rPr>
              <a:t>K</a:t>
            </a:r>
            <a:r>
              <a:rPr lang="en-US" sz="3200" b="1" dirty="0" err="1">
                <a:solidFill>
                  <a:srgbClr val="0000FF"/>
                </a:solidFill>
              </a:rPr>
              <a:t>eutamaan</a:t>
            </a:r>
            <a:r>
              <a:rPr lang="en-US" sz="3200" b="1" dirty="0">
                <a:solidFill>
                  <a:srgbClr val="0000FF"/>
                </a:solidFill>
              </a:rPr>
              <a:t> </a:t>
            </a:r>
            <a:r>
              <a:rPr lang="en-US" sz="3200" b="1" dirty="0" err="1">
                <a:solidFill>
                  <a:srgbClr val="0000FF"/>
                </a:solidFill>
              </a:rPr>
              <a:t>bekerja</a:t>
            </a:r>
            <a:r>
              <a:rPr lang="en-US" sz="3200" b="1" dirty="0">
                <a:solidFill>
                  <a:srgbClr val="0000FF"/>
                </a:solidFill>
              </a:rPr>
              <a:t> </a:t>
            </a:r>
            <a:r>
              <a:rPr lang="en-US" sz="3200" b="1" dirty="0" err="1">
                <a:solidFill>
                  <a:srgbClr val="0000FF"/>
                </a:solidFill>
              </a:rPr>
              <a:t>dan</a:t>
            </a:r>
            <a:r>
              <a:rPr lang="en-US" sz="3200" b="1" dirty="0">
                <a:solidFill>
                  <a:srgbClr val="0000FF"/>
                </a:solidFill>
              </a:rPr>
              <a:t> </a:t>
            </a:r>
            <a:endParaRPr lang="id-ID" sz="3200" b="1" dirty="0">
              <a:solidFill>
                <a:srgbClr val="0000FF"/>
              </a:solidFill>
            </a:endParaRPr>
          </a:p>
          <a:p>
            <a:pPr algn="ctr"/>
            <a:r>
              <a:rPr lang="en-US" sz="3200" b="1" dirty="0" err="1">
                <a:solidFill>
                  <a:srgbClr val="0000FF"/>
                </a:solidFill>
              </a:rPr>
              <a:t>keutamaan</a:t>
            </a:r>
            <a:r>
              <a:rPr lang="en-US" sz="3200" b="1" dirty="0">
                <a:solidFill>
                  <a:srgbClr val="0000FF"/>
                </a:solidFill>
              </a:rPr>
              <a:t> </a:t>
            </a:r>
            <a:r>
              <a:rPr lang="en-US" sz="3200" b="1" dirty="0" err="1">
                <a:solidFill>
                  <a:srgbClr val="0000FF"/>
                </a:solidFill>
              </a:rPr>
              <a:t>orang</a:t>
            </a:r>
            <a:r>
              <a:rPr lang="en-US" sz="3200" b="1" dirty="0">
                <a:solidFill>
                  <a:srgbClr val="0000FF"/>
                </a:solidFill>
              </a:rPr>
              <a:t> yang </a:t>
            </a:r>
            <a:r>
              <a:rPr lang="en-US" sz="3200" b="1" dirty="0" err="1">
                <a:solidFill>
                  <a:srgbClr val="0000FF"/>
                </a:solidFill>
              </a:rPr>
              <a:t>giat</a:t>
            </a:r>
            <a:r>
              <a:rPr lang="en-US" sz="3200" b="1" dirty="0">
                <a:solidFill>
                  <a:srgbClr val="0000FF"/>
                </a:solidFill>
              </a:rPr>
              <a:t> </a:t>
            </a:r>
            <a:r>
              <a:rPr lang="en-US" sz="3200" b="1" dirty="0" err="1">
                <a:solidFill>
                  <a:srgbClr val="0000FF"/>
                </a:solidFill>
              </a:rPr>
              <a:t>bekerja</a:t>
            </a:r>
            <a:r>
              <a:rPr lang="en-US" sz="3200" b="1" dirty="0">
                <a:solidFill>
                  <a:srgbClr val="0000FF"/>
                </a:solidFill>
              </a:rPr>
              <a:t> </a:t>
            </a:r>
            <a:r>
              <a:rPr lang="en-US" sz="3200" b="1" dirty="0" err="1">
                <a:solidFill>
                  <a:srgbClr val="0000FF"/>
                </a:solidFill>
              </a:rPr>
              <a:t>keras</a:t>
            </a:r>
            <a:r>
              <a:rPr lang="en-US" sz="3200" b="1" dirty="0">
                <a:solidFill>
                  <a:srgbClr val="0000FF"/>
                </a:solidFill>
              </a:rPr>
              <a:t> </a:t>
            </a:r>
            <a:endParaRPr lang="id-ID" sz="3200" b="1" dirty="0">
              <a:solidFill>
                <a:srgbClr val="0000FF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74503" y="3475102"/>
            <a:ext cx="8905105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00FF"/>
                </a:solidFill>
              </a:rPr>
              <a:t>”</a:t>
            </a:r>
            <a:r>
              <a:rPr lang="en-US" sz="2400" b="1" dirty="0" err="1">
                <a:solidFill>
                  <a:srgbClr val="FF00FF"/>
                </a:solidFill>
              </a:rPr>
              <a:t>Siapa</a:t>
            </a:r>
            <a:r>
              <a:rPr lang="en-US" sz="2400" b="1" dirty="0">
                <a:solidFill>
                  <a:srgbClr val="FF00FF"/>
                </a:solidFill>
              </a:rPr>
              <a:t> </a:t>
            </a:r>
            <a:r>
              <a:rPr lang="en-US" sz="2400" b="1" dirty="0" err="1">
                <a:solidFill>
                  <a:srgbClr val="FF00FF"/>
                </a:solidFill>
              </a:rPr>
              <a:t>saja</a:t>
            </a:r>
            <a:r>
              <a:rPr lang="en-US" sz="2400" b="1" dirty="0">
                <a:solidFill>
                  <a:srgbClr val="FF00FF"/>
                </a:solidFill>
              </a:rPr>
              <a:t> </a:t>
            </a:r>
            <a:r>
              <a:rPr lang="en-US" sz="2400" b="1" dirty="0" err="1">
                <a:solidFill>
                  <a:srgbClr val="FF00FF"/>
                </a:solidFill>
              </a:rPr>
              <a:t>pada</a:t>
            </a:r>
            <a:r>
              <a:rPr lang="en-US" sz="2400" b="1" dirty="0">
                <a:solidFill>
                  <a:srgbClr val="FF00FF"/>
                </a:solidFill>
              </a:rPr>
              <a:t> </a:t>
            </a:r>
            <a:r>
              <a:rPr lang="en-US" sz="2400" b="1" dirty="0" err="1">
                <a:solidFill>
                  <a:srgbClr val="FF00FF"/>
                </a:solidFill>
              </a:rPr>
              <a:t>malam</a:t>
            </a:r>
            <a:r>
              <a:rPr lang="en-US" sz="2400" b="1" dirty="0">
                <a:solidFill>
                  <a:srgbClr val="FF00FF"/>
                </a:solidFill>
              </a:rPr>
              <a:t> </a:t>
            </a:r>
            <a:r>
              <a:rPr lang="en-US" sz="2400" b="1" dirty="0" err="1">
                <a:solidFill>
                  <a:srgbClr val="FF00FF"/>
                </a:solidFill>
              </a:rPr>
              <a:t>hari</a:t>
            </a:r>
            <a:r>
              <a:rPr lang="en-US" sz="2400" b="1" dirty="0">
                <a:solidFill>
                  <a:srgbClr val="FF00FF"/>
                </a:solidFill>
              </a:rPr>
              <a:t> </a:t>
            </a:r>
            <a:r>
              <a:rPr lang="en-US" sz="2400" b="1" dirty="0" err="1">
                <a:solidFill>
                  <a:srgbClr val="FF00FF"/>
                </a:solidFill>
              </a:rPr>
              <a:t>bersusah</a:t>
            </a:r>
            <a:r>
              <a:rPr lang="en-US" sz="2400" b="1" dirty="0">
                <a:solidFill>
                  <a:srgbClr val="FF00FF"/>
                </a:solidFill>
              </a:rPr>
              <a:t> </a:t>
            </a:r>
            <a:r>
              <a:rPr lang="en-US" sz="2400" b="1" dirty="0" err="1">
                <a:solidFill>
                  <a:srgbClr val="FF00FF"/>
                </a:solidFill>
              </a:rPr>
              <a:t>payah</a:t>
            </a:r>
            <a:r>
              <a:rPr lang="en-US" sz="2400" b="1" dirty="0">
                <a:solidFill>
                  <a:srgbClr val="FF00FF"/>
                </a:solidFill>
              </a:rPr>
              <a:t> </a:t>
            </a:r>
            <a:r>
              <a:rPr lang="en-US" sz="2400" b="1" dirty="0" err="1">
                <a:solidFill>
                  <a:srgbClr val="FF00FF"/>
                </a:solidFill>
              </a:rPr>
              <a:t>dalam</a:t>
            </a:r>
            <a:r>
              <a:rPr lang="en-US" sz="2400" b="1" dirty="0">
                <a:solidFill>
                  <a:srgbClr val="FF00FF"/>
                </a:solidFill>
              </a:rPr>
              <a:t> </a:t>
            </a:r>
            <a:r>
              <a:rPr lang="en-US" sz="2400" b="1" dirty="0" err="1">
                <a:solidFill>
                  <a:srgbClr val="FF00FF"/>
                </a:solidFill>
              </a:rPr>
              <a:t>mencari</a:t>
            </a:r>
            <a:r>
              <a:rPr lang="en-US" sz="2400" b="1" dirty="0">
                <a:solidFill>
                  <a:srgbClr val="FF00FF"/>
                </a:solidFill>
              </a:rPr>
              <a:t> </a:t>
            </a:r>
            <a:r>
              <a:rPr lang="en-US" sz="2400" b="1" dirty="0" err="1">
                <a:solidFill>
                  <a:srgbClr val="FF00FF"/>
                </a:solidFill>
              </a:rPr>
              <a:t>rejeki</a:t>
            </a:r>
            <a:r>
              <a:rPr lang="en-US" sz="2400" b="1" dirty="0">
                <a:solidFill>
                  <a:srgbClr val="FF00FF"/>
                </a:solidFill>
              </a:rPr>
              <a:t> yang halal, </a:t>
            </a:r>
            <a:r>
              <a:rPr lang="en-US" sz="2400" b="1" dirty="0" err="1">
                <a:solidFill>
                  <a:srgbClr val="FF00FF"/>
                </a:solidFill>
              </a:rPr>
              <a:t>malam</a:t>
            </a:r>
            <a:r>
              <a:rPr lang="en-US" sz="2400" b="1" dirty="0">
                <a:solidFill>
                  <a:srgbClr val="FF00FF"/>
                </a:solidFill>
              </a:rPr>
              <a:t> </a:t>
            </a:r>
            <a:r>
              <a:rPr lang="en-US" sz="2400" b="1" dirty="0" err="1">
                <a:solidFill>
                  <a:srgbClr val="FF00FF"/>
                </a:solidFill>
              </a:rPr>
              <a:t>itu</a:t>
            </a:r>
            <a:r>
              <a:rPr lang="en-US" sz="2400" b="1" dirty="0">
                <a:solidFill>
                  <a:srgbClr val="FF00FF"/>
                </a:solidFill>
              </a:rPr>
              <a:t> </a:t>
            </a:r>
            <a:r>
              <a:rPr lang="en-US" sz="2400" b="1" dirty="0" err="1">
                <a:solidFill>
                  <a:srgbClr val="FF00FF"/>
                </a:solidFill>
              </a:rPr>
              <a:t>ia</a:t>
            </a:r>
            <a:r>
              <a:rPr lang="en-US" sz="2400" b="1" dirty="0">
                <a:solidFill>
                  <a:srgbClr val="FF00FF"/>
                </a:solidFill>
              </a:rPr>
              <a:t> </a:t>
            </a:r>
            <a:r>
              <a:rPr lang="en-US" sz="2400" b="1" dirty="0" err="1">
                <a:solidFill>
                  <a:srgbClr val="FF00FF"/>
                </a:solidFill>
              </a:rPr>
              <a:t>diampuni</a:t>
            </a:r>
            <a:r>
              <a:rPr lang="en-US" sz="2400" b="1" dirty="0">
                <a:solidFill>
                  <a:srgbClr val="FF00FF"/>
                </a:solidFill>
              </a:rPr>
              <a:t>”. </a:t>
            </a:r>
            <a:endParaRPr lang="id-ID" sz="2400" b="1" dirty="0">
              <a:solidFill>
                <a:srgbClr val="FF00FF"/>
              </a:solidFill>
            </a:endParaRPr>
          </a:p>
          <a:p>
            <a:r>
              <a:rPr lang="en-US" sz="1600" b="1" dirty="0">
                <a:solidFill>
                  <a:srgbClr val="FF00FF"/>
                </a:solidFill>
              </a:rPr>
              <a:t>(</a:t>
            </a:r>
            <a:r>
              <a:rPr lang="en-US" sz="1400" b="1" dirty="0">
                <a:solidFill>
                  <a:srgbClr val="FF00FF"/>
                </a:solidFill>
              </a:rPr>
              <a:t>HR. </a:t>
            </a:r>
            <a:r>
              <a:rPr lang="en-US" sz="1400" b="1" dirty="0" err="1">
                <a:solidFill>
                  <a:srgbClr val="FF00FF"/>
                </a:solidFill>
              </a:rPr>
              <a:t>Ibnu</a:t>
            </a:r>
            <a:r>
              <a:rPr lang="en-US" sz="1400" b="1" dirty="0">
                <a:solidFill>
                  <a:srgbClr val="FF00FF"/>
                </a:solidFill>
              </a:rPr>
              <a:t> </a:t>
            </a:r>
            <a:r>
              <a:rPr lang="en-US" sz="1400" b="1" dirty="0" err="1">
                <a:solidFill>
                  <a:srgbClr val="FF00FF"/>
                </a:solidFill>
              </a:rPr>
              <a:t>Asakir</a:t>
            </a:r>
            <a:r>
              <a:rPr lang="en-US" sz="1400" b="1" dirty="0">
                <a:solidFill>
                  <a:srgbClr val="FF00FF"/>
                </a:solidFill>
              </a:rPr>
              <a:t> </a:t>
            </a:r>
            <a:r>
              <a:rPr lang="en-US" sz="1400" b="1" dirty="0" err="1">
                <a:solidFill>
                  <a:srgbClr val="FF00FF"/>
                </a:solidFill>
              </a:rPr>
              <a:t>dari</a:t>
            </a:r>
            <a:r>
              <a:rPr lang="en-US" sz="1400" b="1" dirty="0">
                <a:solidFill>
                  <a:srgbClr val="FF00FF"/>
                </a:solidFill>
              </a:rPr>
              <a:t> </a:t>
            </a:r>
            <a:r>
              <a:rPr lang="en-US" sz="1400" b="1" dirty="0" err="1">
                <a:solidFill>
                  <a:srgbClr val="FF00FF"/>
                </a:solidFill>
              </a:rPr>
              <a:t>Anas</a:t>
            </a:r>
            <a:r>
              <a:rPr lang="en-US" sz="1400" b="1" dirty="0">
                <a:solidFill>
                  <a:srgbClr val="FF00FF"/>
                </a:solidFill>
              </a:rPr>
              <a:t>)</a:t>
            </a:r>
            <a:endParaRPr lang="id-ID" b="1" dirty="0">
              <a:solidFill>
                <a:srgbClr val="FF00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6553" y="4797152"/>
            <a:ext cx="8905104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0000FF"/>
                </a:solidFill>
              </a:rPr>
              <a:t>”</a:t>
            </a:r>
            <a:r>
              <a:rPr lang="en-US" sz="2800" b="1" dirty="0" err="1">
                <a:solidFill>
                  <a:srgbClr val="0000FF"/>
                </a:solidFill>
              </a:rPr>
              <a:t>Siapa</a:t>
            </a:r>
            <a:r>
              <a:rPr lang="en-US" sz="2800" b="1" dirty="0">
                <a:solidFill>
                  <a:srgbClr val="0000FF"/>
                </a:solidFill>
              </a:rPr>
              <a:t> </a:t>
            </a:r>
            <a:r>
              <a:rPr lang="en-US" sz="2800" b="1" dirty="0" err="1">
                <a:solidFill>
                  <a:srgbClr val="0000FF"/>
                </a:solidFill>
              </a:rPr>
              <a:t>saja</a:t>
            </a:r>
            <a:r>
              <a:rPr lang="en-US" sz="2800" b="1" dirty="0">
                <a:solidFill>
                  <a:srgbClr val="0000FF"/>
                </a:solidFill>
              </a:rPr>
              <a:t> </a:t>
            </a:r>
            <a:r>
              <a:rPr lang="en-US" sz="2800" b="1" dirty="0" err="1">
                <a:solidFill>
                  <a:srgbClr val="0000FF"/>
                </a:solidFill>
              </a:rPr>
              <a:t>pada</a:t>
            </a:r>
            <a:r>
              <a:rPr lang="en-US" sz="2800" b="1" dirty="0">
                <a:solidFill>
                  <a:srgbClr val="0000FF"/>
                </a:solidFill>
              </a:rPr>
              <a:t> sore </a:t>
            </a:r>
            <a:r>
              <a:rPr lang="en-US" sz="2800" b="1" dirty="0" err="1">
                <a:solidFill>
                  <a:srgbClr val="0000FF"/>
                </a:solidFill>
              </a:rPr>
              <a:t>hari</a:t>
            </a:r>
            <a:r>
              <a:rPr lang="en-US" sz="2800" b="1" dirty="0">
                <a:solidFill>
                  <a:srgbClr val="0000FF"/>
                </a:solidFill>
              </a:rPr>
              <a:t> </a:t>
            </a:r>
            <a:r>
              <a:rPr lang="en-US" sz="2800" b="1" dirty="0" err="1">
                <a:solidFill>
                  <a:srgbClr val="0000FF"/>
                </a:solidFill>
              </a:rPr>
              <a:t>bersusah</a:t>
            </a:r>
            <a:r>
              <a:rPr lang="en-US" sz="2800" b="1" dirty="0">
                <a:solidFill>
                  <a:srgbClr val="0000FF"/>
                </a:solidFill>
              </a:rPr>
              <a:t> </a:t>
            </a:r>
            <a:r>
              <a:rPr lang="en-US" sz="2800" b="1" dirty="0" err="1">
                <a:solidFill>
                  <a:srgbClr val="0000FF"/>
                </a:solidFill>
              </a:rPr>
              <a:t>payah</a:t>
            </a:r>
            <a:r>
              <a:rPr lang="en-US" sz="2800" b="1" dirty="0">
                <a:solidFill>
                  <a:srgbClr val="0000FF"/>
                </a:solidFill>
              </a:rPr>
              <a:t> </a:t>
            </a:r>
            <a:r>
              <a:rPr lang="en-US" sz="2800" b="1" dirty="0" err="1">
                <a:solidFill>
                  <a:srgbClr val="0000FF"/>
                </a:solidFill>
              </a:rPr>
              <a:t>dalam</a:t>
            </a:r>
            <a:r>
              <a:rPr lang="en-US" sz="2800" b="1" dirty="0">
                <a:solidFill>
                  <a:srgbClr val="0000FF"/>
                </a:solidFill>
              </a:rPr>
              <a:t> </a:t>
            </a:r>
            <a:r>
              <a:rPr lang="en-US" sz="2800" b="1" dirty="0" err="1">
                <a:solidFill>
                  <a:srgbClr val="0000FF"/>
                </a:solidFill>
              </a:rPr>
              <a:t>bekerja</a:t>
            </a:r>
            <a:r>
              <a:rPr lang="en-US" sz="2800" b="1" dirty="0">
                <a:solidFill>
                  <a:srgbClr val="0000FF"/>
                </a:solidFill>
              </a:rPr>
              <a:t>, </a:t>
            </a:r>
            <a:r>
              <a:rPr lang="en-US" sz="2800" b="1" dirty="0" err="1">
                <a:solidFill>
                  <a:srgbClr val="0000FF"/>
                </a:solidFill>
              </a:rPr>
              <a:t>maka</a:t>
            </a:r>
            <a:r>
              <a:rPr lang="en-US" sz="2800" b="1" dirty="0">
                <a:solidFill>
                  <a:srgbClr val="0000FF"/>
                </a:solidFill>
              </a:rPr>
              <a:t> sore </a:t>
            </a:r>
            <a:r>
              <a:rPr lang="en-US" sz="2800" b="1" dirty="0" err="1">
                <a:solidFill>
                  <a:srgbClr val="0000FF"/>
                </a:solidFill>
              </a:rPr>
              <a:t>itu</a:t>
            </a:r>
            <a:r>
              <a:rPr lang="en-US" sz="2800" b="1" dirty="0">
                <a:solidFill>
                  <a:srgbClr val="0000FF"/>
                </a:solidFill>
              </a:rPr>
              <a:t> </a:t>
            </a:r>
            <a:r>
              <a:rPr lang="en-US" sz="2800" b="1" dirty="0" err="1">
                <a:solidFill>
                  <a:srgbClr val="0000FF"/>
                </a:solidFill>
              </a:rPr>
              <a:t>ia</a:t>
            </a:r>
            <a:r>
              <a:rPr lang="en-US" sz="2800" b="1" dirty="0">
                <a:solidFill>
                  <a:srgbClr val="0000FF"/>
                </a:solidFill>
              </a:rPr>
              <a:t> </a:t>
            </a:r>
            <a:r>
              <a:rPr lang="en-US" sz="2800" b="1" dirty="0" err="1">
                <a:solidFill>
                  <a:srgbClr val="0000FF"/>
                </a:solidFill>
              </a:rPr>
              <a:t>diampuni</a:t>
            </a:r>
            <a:r>
              <a:rPr lang="en-US" sz="2800" b="1" dirty="0">
                <a:solidFill>
                  <a:srgbClr val="0000FF"/>
                </a:solidFill>
              </a:rPr>
              <a:t>”. </a:t>
            </a:r>
            <a:endParaRPr lang="id-ID" sz="2800" b="1" dirty="0">
              <a:solidFill>
                <a:srgbClr val="0000FF"/>
              </a:solidFill>
            </a:endParaRPr>
          </a:p>
          <a:p>
            <a:r>
              <a:rPr lang="en-US" sz="1600" b="1" dirty="0">
                <a:solidFill>
                  <a:srgbClr val="0000FF"/>
                </a:solidFill>
              </a:rPr>
              <a:t>(HR. </a:t>
            </a:r>
            <a:r>
              <a:rPr lang="en-US" sz="1600" b="1" dirty="0" err="1">
                <a:solidFill>
                  <a:srgbClr val="0000FF"/>
                </a:solidFill>
              </a:rPr>
              <a:t>Thabrani</a:t>
            </a:r>
            <a:r>
              <a:rPr lang="en-US" sz="1600" b="1" dirty="0">
                <a:solidFill>
                  <a:srgbClr val="0000FF"/>
                </a:solidFill>
              </a:rPr>
              <a:t> </a:t>
            </a:r>
            <a:r>
              <a:rPr lang="en-US" sz="1600" b="1" dirty="0" err="1">
                <a:solidFill>
                  <a:srgbClr val="0000FF"/>
                </a:solidFill>
              </a:rPr>
              <a:t>dan</a:t>
            </a:r>
            <a:r>
              <a:rPr lang="en-US" sz="1600" b="1" dirty="0">
                <a:solidFill>
                  <a:srgbClr val="0000FF"/>
                </a:solidFill>
              </a:rPr>
              <a:t> </a:t>
            </a:r>
            <a:r>
              <a:rPr lang="en-US" sz="1600" b="1" dirty="0" err="1">
                <a:solidFill>
                  <a:srgbClr val="0000FF"/>
                </a:solidFill>
              </a:rPr>
              <a:t>lbnu</a:t>
            </a:r>
            <a:r>
              <a:rPr lang="en-US" sz="1600" b="1" dirty="0">
                <a:solidFill>
                  <a:srgbClr val="0000FF"/>
                </a:solidFill>
              </a:rPr>
              <a:t> </a:t>
            </a:r>
            <a:r>
              <a:rPr lang="en-US" sz="1600" b="1" dirty="0" err="1">
                <a:solidFill>
                  <a:srgbClr val="0000FF"/>
                </a:solidFill>
              </a:rPr>
              <a:t>Abbas</a:t>
            </a:r>
            <a:r>
              <a:rPr lang="en-US" sz="1600" b="1" dirty="0">
                <a:solidFill>
                  <a:srgbClr val="0000FF"/>
                </a:solidFill>
              </a:rPr>
              <a:t>)</a:t>
            </a:r>
            <a:endParaRPr lang="id-ID" sz="1600" b="1" dirty="0">
              <a:solidFill>
                <a:srgbClr val="0000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73467" y="1844824"/>
            <a:ext cx="871505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”</a:t>
            </a:r>
            <a:r>
              <a:rPr lang="en-US" sz="2400" b="1" dirty="0" err="1">
                <a:solidFill>
                  <a:srgbClr val="FF0000"/>
                </a:solidFill>
              </a:rPr>
              <a:t>Sesungguhnya</a:t>
            </a:r>
            <a:r>
              <a:rPr lang="en-US" sz="2400" b="1" dirty="0">
                <a:solidFill>
                  <a:srgbClr val="FF0000"/>
                </a:solidFill>
              </a:rPr>
              <a:t> di </a:t>
            </a:r>
            <a:r>
              <a:rPr lang="en-US" sz="2400" b="1" dirty="0" err="1">
                <a:solidFill>
                  <a:srgbClr val="FF0000"/>
                </a:solidFill>
              </a:rPr>
              <a:t>antara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dosa-dosa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itu</a:t>
            </a:r>
            <a:r>
              <a:rPr lang="en-US" sz="2400" b="1" dirty="0">
                <a:solidFill>
                  <a:srgbClr val="FF0000"/>
                </a:solidFill>
              </a:rPr>
              <a:t>, </a:t>
            </a:r>
            <a:r>
              <a:rPr lang="en-US" sz="2400" b="1" dirty="0" err="1">
                <a:solidFill>
                  <a:srgbClr val="FF0000"/>
                </a:solidFill>
              </a:rPr>
              <a:t>ada</a:t>
            </a:r>
            <a:r>
              <a:rPr lang="en-US" sz="2400" b="1" dirty="0">
                <a:solidFill>
                  <a:srgbClr val="FF0000"/>
                </a:solidFill>
              </a:rPr>
              <a:t> yang </a:t>
            </a:r>
            <a:r>
              <a:rPr lang="en-US" sz="2400" b="1" dirty="0" err="1">
                <a:solidFill>
                  <a:srgbClr val="FF0000"/>
                </a:solidFill>
              </a:rPr>
              <a:t>tidak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dapat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terhapus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dengan</a:t>
            </a:r>
            <a:r>
              <a:rPr lang="id-ID" sz="2400" b="1" dirty="0">
                <a:solidFill>
                  <a:srgbClr val="FF0000"/>
                </a:solidFill>
              </a:rPr>
              <a:t> pahala sholat, sedekah, atau haji namun hanya  dapat ditebus dengan bersusah-payah dalam mencari nafkah.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1400" b="1" dirty="0">
                <a:solidFill>
                  <a:srgbClr val="FF0000"/>
                </a:solidFill>
              </a:rPr>
              <a:t>(HR. </a:t>
            </a:r>
            <a:r>
              <a:rPr lang="id-ID" sz="1400" b="1" dirty="0">
                <a:solidFill>
                  <a:srgbClr val="FF0000"/>
                </a:solidFill>
              </a:rPr>
              <a:t>Thabrani</a:t>
            </a:r>
            <a:r>
              <a:rPr lang="en-US" sz="1400" b="1" dirty="0">
                <a:solidFill>
                  <a:srgbClr val="FF0000"/>
                </a:solidFill>
              </a:rPr>
              <a:t>)</a:t>
            </a:r>
            <a:endParaRPr lang="id-ID" sz="1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8048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4282" y="1142984"/>
            <a:ext cx="892971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2000" b="1" dirty="0">
                <a:solidFill>
                  <a:srgbClr val="0000FF"/>
                </a:solidFill>
              </a:rPr>
              <a:t>S</a:t>
            </a:r>
            <a:r>
              <a:rPr lang="en-US" sz="2000" b="1" dirty="0" err="1">
                <a:solidFill>
                  <a:srgbClr val="0000FF"/>
                </a:solidFill>
              </a:rPr>
              <a:t>eorang</a:t>
            </a:r>
            <a:r>
              <a:rPr lang="en-US" sz="2000" b="1" dirty="0">
                <a:solidFill>
                  <a:srgbClr val="0000FF"/>
                </a:solidFill>
              </a:rPr>
              <a:t> </a:t>
            </a:r>
            <a:r>
              <a:rPr lang="en-US" sz="2000" b="1" dirty="0" err="1">
                <a:solidFill>
                  <a:srgbClr val="0000FF"/>
                </a:solidFill>
              </a:rPr>
              <a:t>lelaki</a:t>
            </a:r>
            <a:r>
              <a:rPr lang="en-US" sz="2000" b="1" dirty="0">
                <a:solidFill>
                  <a:srgbClr val="0000FF"/>
                </a:solidFill>
              </a:rPr>
              <a:t> </a:t>
            </a:r>
            <a:r>
              <a:rPr lang="en-US" sz="2000" b="1" dirty="0" err="1">
                <a:solidFill>
                  <a:srgbClr val="0000FF"/>
                </a:solidFill>
              </a:rPr>
              <a:t>yg</a:t>
            </a:r>
            <a:r>
              <a:rPr lang="en-US" sz="2000" b="1" dirty="0">
                <a:solidFill>
                  <a:srgbClr val="0000FF"/>
                </a:solidFill>
              </a:rPr>
              <a:t> </a:t>
            </a:r>
            <a:r>
              <a:rPr lang="en-US" sz="2000" b="1" dirty="0" err="1">
                <a:solidFill>
                  <a:srgbClr val="0000FF"/>
                </a:solidFill>
              </a:rPr>
              <a:t>wajahnya</a:t>
            </a:r>
            <a:r>
              <a:rPr lang="en-US" sz="2000" b="1" dirty="0">
                <a:solidFill>
                  <a:srgbClr val="0000FF"/>
                </a:solidFill>
              </a:rPr>
              <a:t> </a:t>
            </a:r>
            <a:r>
              <a:rPr lang="en-US" sz="2000" b="1" dirty="0" err="1">
                <a:solidFill>
                  <a:srgbClr val="0000FF"/>
                </a:solidFill>
              </a:rPr>
              <a:t>kusam</a:t>
            </a:r>
            <a:r>
              <a:rPr lang="id-ID" sz="2000" b="1" dirty="0">
                <a:solidFill>
                  <a:srgbClr val="0000FF"/>
                </a:solidFill>
              </a:rPr>
              <a:t>, </a:t>
            </a:r>
            <a:r>
              <a:rPr lang="en-US" sz="2000" b="1" dirty="0" err="1">
                <a:solidFill>
                  <a:srgbClr val="0000FF"/>
                </a:solidFill>
              </a:rPr>
              <a:t>keningnya</a:t>
            </a:r>
            <a:r>
              <a:rPr lang="en-US" sz="2000" b="1" dirty="0">
                <a:solidFill>
                  <a:srgbClr val="0000FF"/>
                </a:solidFill>
              </a:rPr>
              <a:t> </a:t>
            </a:r>
            <a:r>
              <a:rPr lang="en-US" sz="2000" b="1" dirty="0" err="1">
                <a:solidFill>
                  <a:srgbClr val="0000FF"/>
                </a:solidFill>
              </a:rPr>
              <a:t>selalu</a:t>
            </a:r>
            <a:r>
              <a:rPr lang="en-US" sz="2000" b="1" dirty="0">
                <a:solidFill>
                  <a:srgbClr val="0000FF"/>
                </a:solidFill>
              </a:rPr>
              <a:t> </a:t>
            </a:r>
            <a:r>
              <a:rPr lang="en-US" sz="2000" b="1" dirty="0" err="1">
                <a:solidFill>
                  <a:srgbClr val="0000FF"/>
                </a:solidFill>
              </a:rPr>
              <a:t>berkerut</a:t>
            </a:r>
            <a:r>
              <a:rPr lang="id-ID" sz="2000" b="1" dirty="0">
                <a:solidFill>
                  <a:srgbClr val="0000FF"/>
                </a:solidFill>
              </a:rPr>
              <a:t>, d</a:t>
            </a:r>
            <a:r>
              <a:rPr lang="en-US" sz="2000" b="1" dirty="0" err="1">
                <a:solidFill>
                  <a:srgbClr val="0000FF"/>
                </a:solidFill>
              </a:rPr>
              <a:t>engan</a:t>
            </a:r>
            <a:r>
              <a:rPr lang="en-US" sz="2000" b="1" dirty="0">
                <a:solidFill>
                  <a:srgbClr val="0000FF"/>
                </a:solidFill>
              </a:rPr>
              <a:t> </a:t>
            </a:r>
            <a:r>
              <a:rPr lang="en-US" sz="2000" b="1" dirty="0" err="1">
                <a:solidFill>
                  <a:srgbClr val="0000FF"/>
                </a:solidFill>
              </a:rPr>
              <a:t>murung</a:t>
            </a:r>
            <a:r>
              <a:rPr lang="en-US" sz="2000" b="1" dirty="0">
                <a:solidFill>
                  <a:srgbClr val="0000FF"/>
                </a:solidFill>
              </a:rPr>
              <a:t> </a:t>
            </a:r>
            <a:r>
              <a:rPr lang="en-US" sz="2000" b="1" dirty="0" err="1">
                <a:solidFill>
                  <a:srgbClr val="0000FF"/>
                </a:solidFill>
              </a:rPr>
              <a:t>mengadu</a:t>
            </a:r>
            <a:r>
              <a:rPr lang="en-US" sz="2000" b="1" dirty="0">
                <a:solidFill>
                  <a:srgbClr val="0000FF"/>
                </a:solidFill>
              </a:rPr>
              <a:t>,</a:t>
            </a:r>
            <a:r>
              <a:rPr lang="id-ID" sz="2000" b="1" dirty="0">
                <a:solidFill>
                  <a:srgbClr val="0000FF"/>
                </a:solidFill>
              </a:rPr>
              <a:t> </a:t>
            </a:r>
          </a:p>
          <a:p>
            <a:r>
              <a:rPr lang="en-US" sz="2000" b="1" dirty="0">
                <a:solidFill>
                  <a:srgbClr val="0000FF"/>
                </a:solidFill>
              </a:rPr>
              <a:t>"Tuan Guru, </a:t>
            </a:r>
            <a:r>
              <a:rPr lang="en-US" sz="2000" b="1" dirty="0" err="1">
                <a:solidFill>
                  <a:srgbClr val="0000FF"/>
                </a:solidFill>
              </a:rPr>
              <a:t>sepanjang</a:t>
            </a:r>
            <a:r>
              <a:rPr lang="en-US" sz="2000" b="1" dirty="0">
                <a:solidFill>
                  <a:srgbClr val="0000FF"/>
                </a:solidFill>
              </a:rPr>
              <a:t> </a:t>
            </a:r>
            <a:r>
              <a:rPr lang="en-US" sz="2000" b="1" dirty="0" err="1">
                <a:solidFill>
                  <a:srgbClr val="0000FF"/>
                </a:solidFill>
              </a:rPr>
              <a:t>hidup</a:t>
            </a:r>
            <a:r>
              <a:rPr lang="en-US" sz="2000" b="1" dirty="0">
                <a:solidFill>
                  <a:srgbClr val="0000FF"/>
                </a:solidFill>
              </a:rPr>
              <a:t> </a:t>
            </a:r>
            <a:r>
              <a:rPr lang="en-US" sz="2000" b="1" dirty="0" err="1">
                <a:solidFill>
                  <a:srgbClr val="0000FF"/>
                </a:solidFill>
              </a:rPr>
              <a:t>saya</a:t>
            </a:r>
            <a:r>
              <a:rPr lang="en-US" sz="2000" b="1" dirty="0">
                <a:solidFill>
                  <a:srgbClr val="0000FF"/>
                </a:solidFill>
              </a:rPr>
              <a:t> </a:t>
            </a:r>
            <a:r>
              <a:rPr lang="en-US" sz="2000" b="1" dirty="0" err="1">
                <a:solidFill>
                  <a:srgbClr val="0000FF"/>
                </a:solidFill>
              </a:rPr>
              <a:t>rasanya</a:t>
            </a:r>
            <a:r>
              <a:rPr lang="en-US" sz="2000" b="1" dirty="0">
                <a:solidFill>
                  <a:srgbClr val="0000FF"/>
                </a:solidFill>
              </a:rPr>
              <a:t> </a:t>
            </a:r>
            <a:r>
              <a:rPr lang="en-US" sz="2000" b="1" dirty="0" err="1">
                <a:solidFill>
                  <a:srgbClr val="0000FF"/>
                </a:solidFill>
              </a:rPr>
              <a:t>tak</a:t>
            </a:r>
            <a:r>
              <a:rPr lang="en-US" sz="2000" b="1" dirty="0">
                <a:solidFill>
                  <a:srgbClr val="0000FF"/>
                </a:solidFill>
              </a:rPr>
              <a:t> </a:t>
            </a:r>
            <a:r>
              <a:rPr lang="en-US" sz="2000" b="1" dirty="0" err="1">
                <a:solidFill>
                  <a:srgbClr val="0000FF"/>
                </a:solidFill>
              </a:rPr>
              <a:t>pernah</a:t>
            </a:r>
            <a:r>
              <a:rPr lang="en-US" sz="2000" b="1" dirty="0">
                <a:solidFill>
                  <a:srgbClr val="0000FF"/>
                </a:solidFill>
              </a:rPr>
              <a:t> </a:t>
            </a:r>
            <a:r>
              <a:rPr lang="en-US" sz="2000" b="1" dirty="0" err="1">
                <a:solidFill>
                  <a:srgbClr val="0000FF"/>
                </a:solidFill>
              </a:rPr>
              <a:t>lepas</a:t>
            </a:r>
            <a:r>
              <a:rPr lang="en-US" sz="2000" b="1" dirty="0">
                <a:solidFill>
                  <a:srgbClr val="0000FF"/>
                </a:solidFill>
              </a:rPr>
              <a:t> </a:t>
            </a:r>
            <a:r>
              <a:rPr lang="en-US" sz="2000" b="1" dirty="0" err="1">
                <a:solidFill>
                  <a:srgbClr val="0000FF"/>
                </a:solidFill>
              </a:rPr>
              <a:t>saya</a:t>
            </a:r>
            <a:r>
              <a:rPr lang="en-US" sz="2000" b="1" dirty="0">
                <a:solidFill>
                  <a:srgbClr val="0000FF"/>
                </a:solidFill>
              </a:rPr>
              <a:t> </a:t>
            </a:r>
            <a:r>
              <a:rPr lang="en-US" sz="2000" b="1" dirty="0" err="1">
                <a:solidFill>
                  <a:srgbClr val="0000FF"/>
                </a:solidFill>
              </a:rPr>
              <a:t>beribadah</a:t>
            </a:r>
            <a:r>
              <a:rPr lang="en-US" sz="2000" b="1" dirty="0">
                <a:solidFill>
                  <a:srgbClr val="0000FF"/>
                </a:solidFill>
              </a:rPr>
              <a:t>. </a:t>
            </a:r>
            <a:r>
              <a:rPr lang="en-US" sz="2000" b="1" dirty="0" err="1">
                <a:solidFill>
                  <a:srgbClr val="0000FF"/>
                </a:solidFill>
              </a:rPr>
              <a:t>Orang</a:t>
            </a:r>
            <a:r>
              <a:rPr lang="en-US" sz="2000" b="1" dirty="0">
                <a:solidFill>
                  <a:srgbClr val="0000FF"/>
                </a:solidFill>
              </a:rPr>
              <a:t> lain </a:t>
            </a:r>
            <a:r>
              <a:rPr lang="en-US" sz="2000" b="1" dirty="0" err="1">
                <a:solidFill>
                  <a:srgbClr val="0000FF"/>
                </a:solidFill>
              </a:rPr>
              <a:t>sudah</a:t>
            </a:r>
            <a:r>
              <a:rPr lang="en-US" sz="2000" b="1" dirty="0">
                <a:solidFill>
                  <a:srgbClr val="0000FF"/>
                </a:solidFill>
              </a:rPr>
              <a:t> </a:t>
            </a:r>
            <a:r>
              <a:rPr lang="en-US" sz="2000" b="1" dirty="0" err="1">
                <a:solidFill>
                  <a:srgbClr val="0000FF"/>
                </a:solidFill>
              </a:rPr>
              <a:t>lelap</a:t>
            </a:r>
            <a:r>
              <a:rPr lang="en-US" sz="2000" b="1" dirty="0">
                <a:solidFill>
                  <a:srgbClr val="0000FF"/>
                </a:solidFill>
              </a:rPr>
              <a:t>, </a:t>
            </a:r>
            <a:r>
              <a:rPr lang="en-US" sz="2000" b="1" dirty="0" err="1">
                <a:solidFill>
                  <a:srgbClr val="0000FF"/>
                </a:solidFill>
              </a:rPr>
              <a:t>saya</a:t>
            </a:r>
            <a:r>
              <a:rPr lang="en-US" sz="2000" b="1" dirty="0">
                <a:solidFill>
                  <a:srgbClr val="0000FF"/>
                </a:solidFill>
              </a:rPr>
              <a:t> </a:t>
            </a:r>
            <a:r>
              <a:rPr lang="en-US" sz="2000" b="1" dirty="0" err="1">
                <a:solidFill>
                  <a:srgbClr val="0000FF"/>
                </a:solidFill>
              </a:rPr>
              <a:t>masih</a:t>
            </a:r>
            <a:r>
              <a:rPr lang="en-US" sz="2000" b="1" dirty="0">
                <a:solidFill>
                  <a:srgbClr val="0000FF"/>
                </a:solidFill>
              </a:rPr>
              <a:t> </a:t>
            </a:r>
            <a:r>
              <a:rPr lang="en-US" sz="2000" b="1" dirty="0" err="1">
                <a:solidFill>
                  <a:srgbClr val="0000FF"/>
                </a:solidFill>
              </a:rPr>
              <a:t>bermunajat</a:t>
            </a:r>
            <a:r>
              <a:rPr lang="en-US" sz="2000" b="1" dirty="0">
                <a:solidFill>
                  <a:srgbClr val="0000FF"/>
                </a:solidFill>
              </a:rPr>
              <a:t>. </a:t>
            </a:r>
            <a:r>
              <a:rPr lang="en-US" sz="2000" b="1" dirty="0" err="1">
                <a:solidFill>
                  <a:srgbClr val="0000FF"/>
                </a:solidFill>
              </a:rPr>
              <a:t>Isteri</a:t>
            </a:r>
            <a:r>
              <a:rPr lang="en-US" sz="2000" b="1" dirty="0">
                <a:solidFill>
                  <a:srgbClr val="0000FF"/>
                </a:solidFill>
              </a:rPr>
              <a:t> </a:t>
            </a:r>
            <a:r>
              <a:rPr lang="en-US" sz="2000" b="1" dirty="0" err="1">
                <a:solidFill>
                  <a:srgbClr val="0000FF"/>
                </a:solidFill>
              </a:rPr>
              <a:t>saya</a:t>
            </a:r>
            <a:r>
              <a:rPr lang="en-US" sz="2000" b="1" dirty="0">
                <a:solidFill>
                  <a:srgbClr val="0000FF"/>
                </a:solidFill>
              </a:rPr>
              <a:t> </a:t>
            </a:r>
            <a:r>
              <a:rPr lang="en-US" sz="2000" b="1" dirty="0" err="1">
                <a:solidFill>
                  <a:srgbClr val="0000FF"/>
                </a:solidFill>
              </a:rPr>
              <a:t>belum</a:t>
            </a:r>
            <a:r>
              <a:rPr lang="en-US" sz="2000" b="1" dirty="0">
                <a:solidFill>
                  <a:srgbClr val="0000FF"/>
                </a:solidFill>
              </a:rPr>
              <a:t> </a:t>
            </a:r>
            <a:r>
              <a:rPr lang="en-US" sz="2000" b="1" dirty="0" err="1">
                <a:solidFill>
                  <a:srgbClr val="0000FF"/>
                </a:solidFill>
              </a:rPr>
              <a:t>bangun</a:t>
            </a:r>
            <a:r>
              <a:rPr lang="en-US" sz="2000" b="1" dirty="0">
                <a:solidFill>
                  <a:srgbClr val="0000FF"/>
                </a:solidFill>
              </a:rPr>
              <a:t>, </a:t>
            </a:r>
            <a:r>
              <a:rPr lang="en-US" sz="2000" b="1" dirty="0" err="1">
                <a:solidFill>
                  <a:srgbClr val="0000FF"/>
                </a:solidFill>
              </a:rPr>
              <a:t>saya</a:t>
            </a:r>
            <a:r>
              <a:rPr lang="en-US" sz="2000" b="1" dirty="0">
                <a:solidFill>
                  <a:srgbClr val="0000FF"/>
                </a:solidFill>
              </a:rPr>
              <a:t> </a:t>
            </a:r>
            <a:r>
              <a:rPr lang="en-US" sz="2000" b="1" dirty="0" err="1">
                <a:solidFill>
                  <a:srgbClr val="0000FF"/>
                </a:solidFill>
              </a:rPr>
              <a:t>sudah</a:t>
            </a:r>
            <a:r>
              <a:rPr lang="en-US" sz="2000" b="1" dirty="0">
                <a:solidFill>
                  <a:srgbClr val="0000FF"/>
                </a:solidFill>
              </a:rPr>
              <a:t> </a:t>
            </a:r>
            <a:r>
              <a:rPr lang="en-US" sz="2000" b="1" dirty="0" err="1">
                <a:solidFill>
                  <a:srgbClr val="0000FF"/>
                </a:solidFill>
              </a:rPr>
              <a:t>mengaji</a:t>
            </a:r>
            <a:r>
              <a:rPr lang="en-US" sz="2000" b="1" dirty="0">
                <a:solidFill>
                  <a:srgbClr val="0000FF"/>
                </a:solidFill>
              </a:rPr>
              <a:t>. </a:t>
            </a:r>
            <a:r>
              <a:rPr lang="en-US" sz="2000" b="1" dirty="0" err="1">
                <a:solidFill>
                  <a:srgbClr val="0000FF"/>
                </a:solidFill>
              </a:rPr>
              <a:t>Saya</a:t>
            </a:r>
            <a:r>
              <a:rPr lang="en-US" sz="2000" b="1" dirty="0">
                <a:solidFill>
                  <a:srgbClr val="0000FF"/>
                </a:solidFill>
              </a:rPr>
              <a:t> </a:t>
            </a:r>
            <a:r>
              <a:rPr lang="en-US" sz="2000" b="1" dirty="0" err="1">
                <a:solidFill>
                  <a:srgbClr val="0000FF"/>
                </a:solidFill>
              </a:rPr>
              <a:t>juga</a:t>
            </a:r>
            <a:r>
              <a:rPr lang="en-US" sz="2000" b="1" dirty="0">
                <a:solidFill>
                  <a:srgbClr val="0000FF"/>
                </a:solidFill>
              </a:rPr>
              <a:t> </a:t>
            </a:r>
            <a:r>
              <a:rPr lang="en-US" sz="2000" b="1" dirty="0" err="1">
                <a:solidFill>
                  <a:srgbClr val="0000FF"/>
                </a:solidFill>
              </a:rPr>
              <a:t>bukan</a:t>
            </a:r>
            <a:r>
              <a:rPr lang="en-US" sz="2000" b="1" dirty="0">
                <a:solidFill>
                  <a:srgbClr val="0000FF"/>
                </a:solidFill>
              </a:rPr>
              <a:t> </a:t>
            </a:r>
            <a:r>
              <a:rPr lang="en-US" sz="2000" b="1" dirty="0" err="1">
                <a:solidFill>
                  <a:srgbClr val="0000FF"/>
                </a:solidFill>
              </a:rPr>
              <a:t>pemalas</a:t>
            </a:r>
            <a:r>
              <a:rPr lang="en-US" sz="2000" b="1" dirty="0">
                <a:solidFill>
                  <a:srgbClr val="0000FF"/>
                </a:solidFill>
              </a:rPr>
              <a:t> yang </a:t>
            </a:r>
            <a:r>
              <a:rPr lang="en-US" sz="2000" b="1" dirty="0" err="1">
                <a:solidFill>
                  <a:srgbClr val="0000FF"/>
                </a:solidFill>
              </a:rPr>
              <a:t>enggan</a:t>
            </a:r>
            <a:r>
              <a:rPr lang="en-US" sz="2000" b="1" dirty="0">
                <a:solidFill>
                  <a:srgbClr val="0000FF"/>
                </a:solidFill>
              </a:rPr>
              <a:t> </a:t>
            </a:r>
            <a:r>
              <a:rPr lang="en-US" sz="2000" b="1" dirty="0" err="1">
                <a:solidFill>
                  <a:srgbClr val="0000FF"/>
                </a:solidFill>
              </a:rPr>
              <a:t>mencari</a:t>
            </a:r>
            <a:r>
              <a:rPr lang="en-US" sz="2000" b="1" dirty="0">
                <a:solidFill>
                  <a:srgbClr val="0000FF"/>
                </a:solidFill>
              </a:rPr>
              <a:t> </a:t>
            </a:r>
            <a:r>
              <a:rPr lang="en-US" sz="2000" b="1" dirty="0" err="1">
                <a:solidFill>
                  <a:srgbClr val="0000FF"/>
                </a:solidFill>
              </a:rPr>
              <a:t>rezeki</a:t>
            </a:r>
            <a:r>
              <a:rPr lang="en-US" sz="2000" b="1" dirty="0">
                <a:solidFill>
                  <a:srgbClr val="0000FF"/>
                </a:solidFill>
              </a:rPr>
              <a:t> , </a:t>
            </a:r>
            <a:endParaRPr lang="id-ID" sz="2000" b="1" dirty="0">
              <a:solidFill>
                <a:srgbClr val="0000FF"/>
              </a:solidFill>
            </a:endParaRPr>
          </a:p>
          <a:p>
            <a:r>
              <a:rPr lang="en-US" sz="2000" b="1" dirty="0" err="1">
                <a:solidFill>
                  <a:srgbClr val="0000FF"/>
                </a:solidFill>
              </a:rPr>
              <a:t>Tetapi</a:t>
            </a:r>
            <a:r>
              <a:rPr lang="en-US" sz="2000" b="1" dirty="0">
                <a:solidFill>
                  <a:srgbClr val="0000FF"/>
                </a:solidFill>
              </a:rPr>
              <a:t> </a:t>
            </a:r>
            <a:r>
              <a:rPr lang="en-US" sz="2000" b="1" dirty="0" err="1">
                <a:solidFill>
                  <a:srgbClr val="0000FF"/>
                </a:solidFill>
              </a:rPr>
              <a:t>mengapa</a:t>
            </a:r>
            <a:r>
              <a:rPr lang="en-US" sz="2000" b="1" dirty="0">
                <a:solidFill>
                  <a:srgbClr val="0000FF"/>
                </a:solidFill>
              </a:rPr>
              <a:t> </a:t>
            </a:r>
            <a:r>
              <a:rPr lang="en-US" sz="2000" b="1" dirty="0" err="1">
                <a:solidFill>
                  <a:srgbClr val="0000FF"/>
                </a:solidFill>
              </a:rPr>
              <a:t>saya</a:t>
            </a:r>
            <a:r>
              <a:rPr lang="en-US" sz="2000" b="1" dirty="0">
                <a:solidFill>
                  <a:srgbClr val="0000FF"/>
                </a:solidFill>
              </a:rPr>
              <a:t> </a:t>
            </a:r>
            <a:r>
              <a:rPr lang="en-US" sz="2000" b="1" dirty="0" err="1">
                <a:solidFill>
                  <a:srgbClr val="0000FF"/>
                </a:solidFill>
              </a:rPr>
              <a:t>selalu</a:t>
            </a:r>
            <a:r>
              <a:rPr lang="en-US" sz="2000" b="1" dirty="0">
                <a:solidFill>
                  <a:srgbClr val="0000FF"/>
                </a:solidFill>
              </a:rPr>
              <a:t> </a:t>
            </a:r>
            <a:r>
              <a:rPr lang="en-US" sz="2000" b="1" dirty="0" err="1">
                <a:solidFill>
                  <a:srgbClr val="0000FF"/>
                </a:solidFill>
              </a:rPr>
              <a:t>malang</a:t>
            </a:r>
            <a:r>
              <a:rPr lang="en-US" sz="2000" b="1" dirty="0">
                <a:solidFill>
                  <a:srgbClr val="0000FF"/>
                </a:solidFill>
              </a:rPr>
              <a:t> </a:t>
            </a:r>
            <a:r>
              <a:rPr lang="en-US" sz="2000" b="1" dirty="0" err="1">
                <a:solidFill>
                  <a:srgbClr val="0000FF"/>
                </a:solidFill>
              </a:rPr>
              <a:t>dan</a:t>
            </a:r>
            <a:r>
              <a:rPr lang="en-US" sz="2000" b="1" dirty="0">
                <a:solidFill>
                  <a:srgbClr val="0000FF"/>
                </a:solidFill>
              </a:rPr>
              <a:t> </a:t>
            </a:r>
            <a:r>
              <a:rPr lang="en-US" sz="2000" b="1" dirty="0" err="1">
                <a:solidFill>
                  <a:srgbClr val="0000FF"/>
                </a:solidFill>
              </a:rPr>
              <a:t>kehidupan</a:t>
            </a:r>
            <a:r>
              <a:rPr lang="en-US" sz="2000" b="1" dirty="0">
                <a:solidFill>
                  <a:srgbClr val="0000FF"/>
                </a:solidFill>
              </a:rPr>
              <a:t> </a:t>
            </a:r>
            <a:r>
              <a:rPr lang="en-US" sz="2000" b="1" dirty="0" err="1">
                <a:solidFill>
                  <a:srgbClr val="0000FF"/>
                </a:solidFill>
              </a:rPr>
              <a:t>saya</a:t>
            </a:r>
            <a:r>
              <a:rPr lang="en-US" sz="2000" b="1" dirty="0">
                <a:solidFill>
                  <a:srgbClr val="0000FF"/>
                </a:solidFill>
              </a:rPr>
              <a:t> </a:t>
            </a:r>
            <a:r>
              <a:rPr lang="en-US" sz="2000" b="1" dirty="0" err="1">
                <a:solidFill>
                  <a:srgbClr val="0000FF"/>
                </a:solidFill>
              </a:rPr>
              <a:t>penuh</a:t>
            </a:r>
            <a:r>
              <a:rPr lang="en-US" sz="2000" b="1" dirty="0">
                <a:solidFill>
                  <a:srgbClr val="0000FF"/>
                </a:solidFill>
              </a:rPr>
              <a:t> </a:t>
            </a:r>
            <a:r>
              <a:rPr lang="en-US" sz="2000" b="1" dirty="0" err="1">
                <a:solidFill>
                  <a:srgbClr val="0000FF"/>
                </a:solidFill>
              </a:rPr>
              <a:t>kesulitan</a:t>
            </a:r>
            <a:r>
              <a:rPr lang="en-US" sz="2000" b="1" dirty="0">
                <a:solidFill>
                  <a:srgbClr val="0000FF"/>
                </a:solidFill>
              </a:rPr>
              <a:t>?"</a:t>
            </a:r>
            <a:endParaRPr lang="id-ID" sz="2000" b="1" dirty="0">
              <a:solidFill>
                <a:srgbClr val="0000FF"/>
              </a:solidFill>
            </a:endParaRPr>
          </a:p>
        </p:txBody>
      </p:sp>
      <p:sp>
        <p:nvSpPr>
          <p:cNvPr id="3" name="Title 3"/>
          <p:cNvSpPr txBox="1">
            <a:spLocks/>
          </p:cNvSpPr>
          <p:nvPr/>
        </p:nvSpPr>
        <p:spPr>
          <a:xfrm>
            <a:off x="245858" y="332656"/>
            <a:ext cx="8564016" cy="694430"/>
          </a:xfrm>
          <a:prstGeom prst="rect">
            <a:avLst/>
          </a:prstGeom>
          <a:solidFill>
            <a:srgbClr val="0000FF"/>
          </a:solidFill>
        </p:spPr>
        <p:txBody>
          <a:bodyPr>
            <a:noAutofit/>
          </a:bodyPr>
          <a:lstStyle/>
          <a:p>
            <a:pPr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3600" b="1" i="0" u="none" strike="noStrike" kern="1200" cap="none" spc="0" normalizeH="0" baseline="0" noProof="0" dirty="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rgbClr val="FFFF00"/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 Black" pitchFamily="34" charset="0"/>
                <a:ea typeface="+mj-ea"/>
                <a:cs typeface="+mj-cs"/>
              </a:rPr>
              <a:t>BAGAIMANA dalam BEKERJA</a:t>
            </a:r>
          </a:p>
        </p:txBody>
      </p:sp>
      <p:sp>
        <p:nvSpPr>
          <p:cNvPr id="4" name="Rectangle 3"/>
          <p:cNvSpPr/>
          <p:nvPr/>
        </p:nvSpPr>
        <p:spPr>
          <a:xfrm>
            <a:off x="357158" y="3844267"/>
            <a:ext cx="878684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Sang Guru </a:t>
            </a:r>
            <a:r>
              <a:rPr lang="en-US" sz="2000" b="1" dirty="0" err="1">
                <a:solidFill>
                  <a:srgbClr val="FF0000"/>
                </a:solidFill>
              </a:rPr>
              <a:t>menjawab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sederhana</a:t>
            </a:r>
            <a:r>
              <a:rPr lang="en-US" sz="2000" b="1" dirty="0">
                <a:solidFill>
                  <a:srgbClr val="FF0000"/>
                </a:solidFill>
              </a:rPr>
              <a:t>,</a:t>
            </a:r>
            <a:endParaRPr lang="id-ID" sz="2000" b="1" dirty="0">
              <a:solidFill>
                <a:srgbClr val="FF0000"/>
              </a:solidFill>
            </a:endParaRPr>
          </a:p>
          <a:p>
            <a:r>
              <a:rPr lang="en-US" sz="2000" b="1" dirty="0">
                <a:solidFill>
                  <a:srgbClr val="FF0000"/>
                </a:solidFill>
              </a:rPr>
              <a:t>"</a:t>
            </a:r>
            <a:r>
              <a:rPr lang="en-US" sz="2000" b="1" dirty="0" err="1">
                <a:solidFill>
                  <a:srgbClr val="FF0000"/>
                </a:solidFill>
              </a:rPr>
              <a:t>Perbaiki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penampilanmu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dan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ubahlah</a:t>
            </a:r>
            <a:r>
              <a:rPr lang="en-US" sz="2000" b="1" dirty="0">
                <a:solidFill>
                  <a:srgbClr val="FF0000"/>
                </a:solidFill>
              </a:rPr>
              <a:t> roman </a:t>
            </a:r>
            <a:r>
              <a:rPr lang="en-US" sz="2000" b="1" dirty="0" err="1">
                <a:solidFill>
                  <a:srgbClr val="FF0000"/>
                </a:solidFill>
              </a:rPr>
              <a:t>mukamu</a:t>
            </a:r>
            <a:r>
              <a:rPr lang="en-US" sz="2000" b="1" dirty="0">
                <a:solidFill>
                  <a:srgbClr val="FF0000"/>
                </a:solidFill>
              </a:rPr>
              <a:t>. </a:t>
            </a:r>
            <a:r>
              <a:rPr lang="id-ID" sz="2000" b="1" dirty="0">
                <a:solidFill>
                  <a:srgbClr val="FF0000"/>
                </a:solidFill>
              </a:rPr>
              <a:t>karena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salah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satu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tanda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penghuni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neraka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ialah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muka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masam</a:t>
            </a:r>
            <a:r>
              <a:rPr lang="en-US" sz="2000" b="1" dirty="0">
                <a:solidFill>
                  <a:srgbClr val="FF0000"/>
                </a:solidFill>
              </a:rPr>
              <a:t> yang </a:t>
            </a:r>
            <a:r>
              <a:rPr lang="en-US" sz="2000" b="1" dirty="0" err="1">
                <a:solidFill>
                  <a:srgbClr val="FF0000"/>
                </a:solidFill>
              </a:rPr>
              <a:t>membuat</a:t>
            </a:r>
            <a:r>
              <a:rPr lang="en-US" sz="2000" b="1" dirty="0">
                <a:solidFill>
                  <a:srgbClr val="FF0000"/>
                </a:solidFill>
              </a:rPr>
              <a:t> orang </a:t>
            </a:r>
            <a:r>
              <a:rPr lang="en-US" sz="2000" b="1" dirty="0" err="1">
                <a:solidFill>
                  <a:srgbClr val="FF0000"/>
                </a:solidFill>
              </a:rPr>
              <a:t>curiga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kepadanya</a:t>
            </a:r>
            <a:r>
              <a:rPr lang="en-US" sz="2000" b="1" dirty="0">
                <a:solidFill>
                  <a:srgbClr val="FF0000"/>
                </a:solidFill>
              </a:rPr>
              <a:t>." </a:t>
            </a:r>
            <a:endParaRPr lang="id-ID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4076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 descr="Hasil gambar untuk tetap tersenyum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68" b="6452"/>
          <a:stretch/>
        </p:blipFill>
        <p:spPr bwMode="auto">
          <a:xfrm>
            <a:off x="-2" y="1"/>
            <a:ext cx="5132442" cy="641554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asil gambar untuk tetap tersenyum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61" b="16198"/>
          <a:stretch/>
        </p:blipFill>
        <p:spPr bwMode="auto">
          <a:xfrm>
            <a:off x="5076056" y="1"/>
            <a:ext cx="4067944" cy="641554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02678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encrypted-tbn3.gstatic.com/images?q=tbn:ANd9GcTGpFO2X8bcyWi1eAFioAgO0AbvETVuUnopcAZNb3ML19cdbM7dF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9156"/>
            <a:ext cx="9144000" cy="6917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39552" y="116632"/>
            <a:ext cx="31683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4000" b="1" dirty="0">
                <a:solidFill>
                  <a:srgbClr val="FF0000"/>
                </a:solidFill>
              </a:rPr>
              <a:t>Semut aja bisa</a:t>
            </a:r>
          </a:p>
        </p:txBody>
      </p:sp>
    </p:spTree>
    <p:extLst>
      <p:ext uri="{BB962C8B-B14F-4D97-AF65-F5344CB8AC3E}">
        <p14:creationId xmlns:p14="http://schemas.microsoft.com/office/powerpoint/2010/main" val="3595411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95335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BlackBerry\pictures\Capture7_5_4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63514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Oyi\Pictures\UNMER\IMG-20140131-WA00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2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08124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71480"/>
            <a:ext cx="47863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b="1" dirty="0"/>
              <a:t>Bila engkau baik hati, bisa saja orang lain menuduhmu punya parih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23235" y="678841"/>
            <a:ext cx="17859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b="1" dirty="0"/>
              <a:t>BERBAIK </a:t>
            </a:r>
          </a:p>
          <a:p>
            <a:r>
              <a:rPr lang="id-ID" sz="2400" b="1" dirty="0"/>
              <a:t>HATILAH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5072074"/>
            <a:ext cx="47863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b="1" dirty="0"/>
              <a:t>Bila engkau sukses, bisa saja engkau akan mendapat teman palsu dan beberapa sahabat sejati.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2071678"/>
            <a:ext cx="47863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b="1" dirty="0"/>
              <a:t>Bila engkau jujur dan terbuka, bisa saja orang lain akan menipumu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1" y="3571876"/>
            <a:ext cx="47863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b="1" dirty="0"/>
              <a:t>Bila engkau mendapat ketenangan &amp; kebahagiaan, bisa saja orang lain jadi iri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81388" y="2428867"/>
            <a:ext cx="17859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b="1" dirty="0"/>
              <a:t>JUJURLAH</a:t>
            </a:r>
          </a:p>
        </p:txBody>
      </p:sp>
      <p:sp>
        <p:nvSpPr>
          <p:cNvPr id="12" name="Pentagon 11"/>
          <p:cNvSpPr/>
          <p:nvPr/>
        </p:nvSpPr>
        <p:spPr>
          <a:xfrm>
            <a:off x="4786314" y="3779131"/>
            <a:ext cx="2458922" cy="785818"/>
          </a:xfrm>
          <a:prstGeom prst="homePlate">
            <a:avLst/>
          </a:prstGeom>
          <a:solidFill>
            <a:srgbClr val="FF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000" b="1" dirty="0">
                <a:solidFill>
                  <a:schemeClr val="bg1"/>
                </a:solidFill>
              </a:rPr>
              <a:t>tapi</a:t>
            </a:r>
          </a:p>
          <a:p>
            <a:pPr algn="ctr"/>
            <a:r>
              <a:rPr lang="id-ID" sz="2000" b="1" dirty="0">
                <a:solidFill>
                  <a:schemeClr val="bg1"/>
                </a:solidFill>
              </a:rPr>
              <a:t>bagaimanapun </a:t>
            </a:r>
          </a:p>
        </p:txBody>
      </p:sp>
      <p:sp>
        <p:nvSpPr>
          <p:cNvPr id="13" name="Pentagon 12"/>
          <p:cNvSpPr/>
          <p:nvPr/>
        </p:nvSpPr>
        <p:spPr>
          <a:xfrm>
            <a:off x="4786313" y="2285992"/>
            <a:ext cx="2493172" cy="785818"/>
          </a:xfrm>
          <a:prstGeom prst="homePlate">
            <a:avLst/>
          </a:prstGeom>
          <a:solidFill>
            <a:srgbClr val="FF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000" b="1" dirty="0">
                <a:solidFill>
                  <a:schemeClr val="bg1"/>
                </a:solidFill>
              </a:rPr>
              <a:t>tapi</a:t>
            </a:r>
          </a:p>
          <a:p>
            <a:pPr algn="ctr"/>
            <a:r>
              <a:rPr lang="id-ID" sz="2000" b="1" dirty="0">
                <a:solidFill>
                  <a:schemeClr val="bg1"/>
                </a:solidFill>
              </a:rPr>
              <a:t>bagaimanapun </a:t>
            </a:r>
          </a:p>
        </p:txBody>
      </p:sp>
      <p:sp>
        <p:nvSpPr>
          <p:cNvPr id="14" name="Pentagon 13"/>
          <p:cNvSpPr/>
          <p:nvPr/>
        </p:nvSpPr>
        <p:spPr>
          <a:xfrm>
            <a:off x="4786314" y="785794"/>
            <a:ext cx="2458922" cy="785818"/>
          </a:xfrm>
          <a:prstGeom prst="homePlate">
            <a:avLst/>
          </a:prstGeom>
          <a:solidFill>
            <a:srgbClr val="FF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000" b="1" dirty="0">
                <a:solidFill>
                  <a:schemeClr val="bg1"/>
                </a:solidFill>
              </a:rPr>
              <a:t>tapi</a:t>
            </a:r>
          </a:p>
          <a:p>
            <a:pPr algn="ctr"/>
            <a:r>
              <a:rPr lang="id-ID" sz="2000" b="1" dirty="0">
                <a:solidFill>
                  <a:schemeClr val="bg1"/>
                </a:solidFill>
              </a:rPr>
              <a:t>bagaimanapun </a:t>
            </a:r>
          </a:p>
        </p:txBody>
      </p:sp>
      <p:sp>
        <p:nvSpPr>
          <p:cNvPr id="15" name="Pentagon 14"/>
          <p:cNvSpPr/>
          <p:nvPr/>
        </p:nvSpPr>
        <p:spPr>
          <a:xfrm>
            <a:off x="4786313" y="5353943"/>
            <a:ext cx="2458923" cy="785818"/>
          </a:xfrm>
          <a:prstGeom prst="homePlate">
            <a:avLst/>
          </a:prstGeom>
          <a:solidFill>
            <a:srgbClr val="FF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000" b="1" dirty="0">
                <a:solidFill>
                  <a:schemeClr val="bg1"/>
                </a:solidFill>
              </a:rPr>
              <a:t>tapi</a:t>
            </a:r>
          </a:p>
          <a:p>
            <a:pPr algn="ctr"/>
            <a:r>
              <a:rPr lang="id-ID" sz="2000" b="1" dirty="0">
                <a:solidFill>
                  <a:schemeClr val="bg1"/>
                </a:solidFill>
              </a:rPr>
              <a:t>bagaimanapun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095668" y="3849562"/>
            <a:ext cx="20483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2400" b="1" dirty="0"/>
              <a:t>BER</a:t>
            </a:r>
          </a:p>
          <a:p>
            <a:pPr algn="ctr"/>
            <a:r>
              <a:rPr lang="id-ID" sz="2400" b="1" dirty="0"/>
              <a:t>BAHAGIALAH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26130" y="5357826"/>
            <a:ext cx="18178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2400" b="1" dirty="0"/>
              <a:t>JADILAH SUKSES</a:t>
            </a:r>
          </a:p>
        </p:txBody>
      </p:sp>
    </p:spTree>
    <p:extLst>
      <p:ext uri="{BB962C8B-B14F-4D97-AF65-F5344CB8AC3E}">
        <p14:creationId xmlns:p14="http://schemas.microsoft.com/office/powerpoint/2010/main" val="3031039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  <p:bldP spid="11" grpId="0"/>
      <p:bldP spid="12" grpId="0" animBg="1"/>
      <p:bldP spid="13" grpId="0" animBg="1"/>
      <p:bldP spid="14" grpId="0" animBg="1"/>
      <p:bldP spid="15" grpId="0" animBg="1"/>
      <p:bldP spid="17" grpId="0"/>
      <p:bldP spid="1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8691" y="2300109"/>
            <a:ext cx="42148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b="1" dirty="0"/>
              <a:t>Kebaikan yang engkau lakukan hari ini , mungkin saja besok sudah dilupakan orang.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85720" y="462628"/>
            <a:ext cx="44291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b="1" dirty="0"/>
              <a:t>Apa yang engkau bangun selama bertahun-tahun mungkin saja dihancurkan orang lain dalam semalam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0034" y="4143380"/>
            <a:ext cx="84296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2400" b="1" dirty="0"/>
              <a:t>Bagaimanapun, berikan yang terbaik dari dirimu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5715016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2400" b="1" dirty="0"/>
              <a:t>Engkau akan tahu bahwa ini adalah urusan antara engkau dan Tuhanmu, bukan urusan enkau dan mereka</a:t>
            </a:r>
          </a:p>
        </p:txBody>
      </p:sp>
      <p:sp>
        <p:nvSpPr>
          <p:cNvPr id="7" name="Pentagon 6"/>
          <p:cNvSpPr/>
          <p:nvPr/>
        </p:nvSpPr>
        <p:spPr>
          <a:xfrm>
            <a:off x="4786314" y="642918"/>
            <a:ext cx="2357358" cy="785818"/>
          </a:xfrm>
          <a:prstGeom prst="homePlate">
            <a:avLst/>
          </a:prstGeom>
          <a:solidFill>
            <a:srgbClr val="FF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000" b="1" dirty="0">
                <a:solidFill>
                  <a:schemeClr val="bg1"/>
                </a:solidFill>
              </a:rPr>
              <a:t>tapi</a:t>
            </a:r>
          </a:p>
          <a:p>
            <a:pPr algn="ctr"/>
            <a:r>
              <a:rPr lang="id-ID" sz="2000" b="1" dirty="0">
                <a:solidFill>
                  <a:schemeClr val="bg1"/>
                </a:solidFill>
              </a:rPr>
              <a:t>bagaimanapun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43672" y="785793"/>
            <a:ext cx="2000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b="1" dirty="0"/>
              <a:t> BANGUNLAH</a:t>
            </a:r>
          </a:p>
        </p:txBody>
      </p:sp>
      <p:sp>
        <p:nvSpPr>
          <p:cNvPr id="9" name="Pentagon 8"/>
          <p:cNvSpPr/>
          <p:nvPr/>
        </p:nvSpPr>
        <p:spPr>
          <a:xfrm>
            <a:off x="4786314" y="2500306"/>
            <a:ext cx="2357358" cy="785818"/>
          </a:xfrm>
          <a:prstGeom prst="homePlate">
            <a:avLst/>
          </a:prstGeom>
          <a:solidFill>
            <a:srgbClr val="FF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000" b="1" dirty="0">
                <a:solidFill>
                  <a:schemeClr val="bg1"/>
                </a:solidFill>
              </a:rPr>
              <a:t>tapi</a:t>
            </a:r>
          </a:p>
          <a:p>
            <a:pPr algn="ctr"/>
            <a:r>
              <a:rPr lang="id-ID" sz="2000" b="1" dirty="0">
                <a:solidFill>
                  <a:schemeClr val="bg1"/>
                </a:solidFill>
              </a:rPr>
              <a:t>bagaimanapun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29520" y="2428868"/>
            <a:ext cx="17144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b="1" dirty="0"/>
              <a:t>BERBUAT BAIKLAH</a:t>
            </a:r>
          </a:p>
        </p:txBody>
      </p:sp>
      <p:sp>
        <p:nvSpPr>
          <p:cNvPr id="11" name="Striped Right Arrow 10"/>
          <p:cNvSpPr/>
          <p:nvPr/>
        </p:nvSpPr>
        <p:spPr>
          <a:xfrm rot="5400000">
            <a:off x="4393405" y="3191527"/>
            <a:ext cx="642942" cy="1428760"/>
          </a:xfrm>
          <a:prstGeom prst="stripedRightArrow">
            <a:avLst/>
          </a:prstGeom>
          <a:solidFill>
            <a:srgbClr val="FFFF0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12" name="Down Arrow 11"/>
          <p:cNvSpPr/>
          <p:nvPr/>
        </p:nvSpPr>
        <p:spPr>
          <a:xfrm>
            <a:off x="3406397" y="4735098"/>
            <a:ext cx="3071834" cy="1000132"/>
          </a:xfrm>
          <a:prstGeom prst="downArrow">
            <a:avLst/>
          </a:prstGeom>
          <a:solidFill>
            <a:srgbClr val="0000FF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400" b="1" dirty="0">
                <a:solidFill>
                  <a:srgbClr val="FFFF00"/>
                </a:solidFill>
              </a:rPr>
              <a:t>pada akhirnya</a:t>
            </a:r>
          </a:p>
        </p:txBody>
      </p:sp>
    </p:spTree>
    <p:extLst>
      <p:ext uri="{BB962C8B-B14F-4D97-AF65-F5344CB8AC3E}">
        <p14:creationId xmlns:p14="http://schemas.microsoft.com/office/powerpoint/2010/main" val="3834940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  <p:bldP spid="7" grpId="0" animBg="1"/>
      <p:bldP spid="8" grpId="0"/>
      <p:bldP spid="9" grpId="0" animBg="1"/>
      <p:bldP spid="10" grpId="0"/>
      <p:bldP spid="11" grpId="0" animBg="1"/>
      <p:bldP spid="1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1">
            <a:extLst>
              <a:ext uri="{FF2B5EF4-FFF2-40B4-BE49-F238E27FC236}">
                <a16:creationId xmlns:a16="http://schemas.microsoft.com/office/drawing/2014/main" id="{6732EF48-7640-1244-E1B4-5ACBEE51EE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009650"/>
            <a:ext cx="8401050" cy="483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Video 2" title="People In A Meeting">
            <a:hlinkClick r:id="" action="ppaction://media"/>
            <a:extLst>
              <a:ext uri="{FF2B5EF4-FFF2-40B4-BE49-F238E27FC236}">
                <a16:creationId xmlns:a16="http://schemas.microsoft.com/office/drawing/2014/main" id="{461F0918-8E2F-6FAB-3052-3A97201CF8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913" y="1042988"/>
            <a:ext cx="8320087" cy="48387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C07BA0D-5A92-3E2F-2101-4C033E2E37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2180" y="3591018"/>
            <a:ext cx="1928813" cy="192881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653" name="Picture 6">
            <a:extLst>
              <a:ext uri="{FF2B5EF4-FFF2-40B4-BE49-F238E27FC236}">
                <a16:creationId xmlns:a16="http://schemas.microsoft.com/office/drawing/2014/main" id="{B1F5F688-4C5B-225C-00AC-8D78549CED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8738" y="4387850"/>
            <a:ext cx="1325562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5667</TotalTime>
  <Words>622</Words>
  <Application>Microsoft Office PowerPoint</Application>
  <PresentationFormat>On-screen Show (4:3)</PresentationFormat>
  <Paragraphs>83</Paragraphs>
  <Slides>19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9" baseType="lpstr">
      <vt:lpstr>Arial</vt:lpstr>
      <vt:lpstr>Arial Black</vt:lpstr>
      <vt:lpstr>Arial Narrow</vt:lpstr>
      <vt:lpstr>Arial Rounded MT Bold</vt:lpstr>
      <vt:lpstr>Berlin Sans FB Demi</vt:lpstr>
      <vt:lpstr>Calibri</vt:lpstr>
      <vt:lpstr>Century Gothic</vt:lpstr>
      <vt:lpstr>Wingdings 2</vt:lpstr>
      <vt:lpstr>Wingdings 3</vt:lpstr>
      <vt:lpstr>Ion</vt:lpstr>
      <vt:lpstr>PEMBENTUKAN KARAKTER MANUSIA</vt:lpstr>
      <vt:lpstr>Faktor Pembentukan Karakter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MENGAPA harus BEKERJA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PROSES PEMBENTUKAN KARAKTER</dc:title>
  <dc:creator>U S E R</dc:creator>
  <cp:lastModifiedBy>Dibyo s</cp:lastModifiedBy>
  <cp:revision>8</cp:revision>
  <dcterms:created xsi:type="dcterms:W3CDTF">2019-11-04T05:58:01Z</dcterms:created>
  <dcterms:modified xsi:type="dcterms:W3CDTF">2026-09-21T09:04:50Z</dcterms:modified>
</cp:coreProperties>
</file>