
<file path=[Content_Types].xml><?xml version="1.0" encoding="utf-8"?>
<Types xmlns="http://schemas.openxmlformats.org/package/2006/content-types">
  <Default Extension="xml" ContentType="application/vnd.openxmlformats-package.core-properties+xml"/>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ec37d174d61a4250" /><Relationship Type="http://schemas.openxmlformats.org/officeDocument/2006/relationships/extended-properties" Target="/docProps/app.xml" Id="R250dfdfdfbe14af3" /><Relationship Type="http://schemas.openxmlformats.org/officeDocument/2006/relationships/officeDocument" Target="/ppt/presentation.xml" Id="R3712cac6ca9d416a" /></Relationships>
</file>

<file path=ppt/presentation.xml><?xml version="1.0" encoding="utf-8"?>
<p:presentation xmlns:p="http://schemas.openxmlformats.org/presentationml/2006/main">
  <p:sldMasterIdLst>
    <p:sldMasterId xmlns:r="http://schemas.openxmlformats.org/officeDocument/2006/relationships" id="2147483648" r:id="Rc281a08420244a88"/>
  </p:sldMasterIdLst>
  <p:notesMasterIdLst>
    <p:notesMasterId xmlns:r="http://schemas.openxmlformats.org/officeDocument/2006/relationships" r:id="R2c9b571bb8df47a8"/>
  </p:notesMasterIdLst>
  <p:sldIdLst>
    <p:sldId xmlns:r="http://schemas.openxmlformats.org/officeDocument/2006/relationships" id="256" r:id="R5d1aa08a6b8d450d"/>
    <p:sldId xmlns:r="http://schemas.openxmlformats.org/officeDocument/2006/relationships" id="257" r:id="Rd126a57b741b43b3"/>
    <p:sldId xmlns:r="http://schemas.openxmlformats.org/officeDocument/2006/relationships" id="258" r:id="R1b4c0b4004894b5c"/>
    <p:sldId xmlns:r="http://schemas.openxmlformats.org/officeDocument/2006/relationships" id="259" r:id="Rd1aacf88a14a4442"/>
    <p:sldId xmlns:r="http://schemas.openxmlformats.org/officeDocument/2006/relationships" id="260" r:id="R7597a1ecfecc42df"/>
    <p:sldId xmlns:r="http://schemas.openxmlformats.org/officeDocument/2006/relationships" id="261" r:id="R08eacae31f79462f"/>
    <p:sldId xmlns:r="http://schemas.openxmlformats.org/officeDocument/2006/relationships" id="262" r:id="Re7549f6e7b4f4b41"/>
    <p:sldId xmlns:r="http://schemas.openxmlformats.org/officeDocument/2006/relationships" id="263" r:id="R3d668e99af314dd5"/>
    <p:sldId xmlns:r="http://schemas.openxmlformats.org/officeDocument/2006/relationships" id="264" r:id="R8295e03a58714dc0"/>
    <p:sldId xmlns:r="http://schemas.openxmlformats.org/officeDocument/2006/relationships" id="265" r:id="Rf59da503a75c4da2"/>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2803e4f658444baa" /><Relationship Type="http://schemas.openxmlformats.org/officeDocument/2006/relationships/slideMaster" Target="/ppt/slideMasters/slideMaster1.xml" Id="Rc281a08420244a88" /><Relationship Type="http://schemas.openxmlformats.org/officeDocument/2006/relationships/notesMaster" Target="/ppt/notesMasters/notesMaster1.xml" Id="R2c9b571bb8df47a8" /><Relationship Type="http://schemas.openxmlformats.org/officeDocument/2006/relationships/presProps" Target="/ppt/presProps.xml" Id="R319bd13f1a894f21" /><Relationship Type="http://schemas.openxmlformats.org/officeDocument/2006/relationships/tableStyles" Target="/ppt/tableStyles.xml" Id="Rb2aac1df51394d39" /><Relationship Type="http://schemas.openxmlformats.org/officeDocument/2006/relationships/slide" Target="/ppt/slides/slide1.xml" Id="R5d1aa08a6b8d450d" /><Relationship Type="http://schemas.openxmlformats.org/officeDocument/2006/relationships/slide" Target="/ppt/slides/slide2.xml" Id="Rd126a57b741b43b3" /><Relationship Type="http://schemas.openxmlformats.org/officeDocument/2006/relationships/slide" Target="/ppt/slides/slide3.xml" Id="R1b4c0b4004894b5c" /><Relationship Type="http://schemas.openxmlformats.org/officeDocument/2006/relationships/slide" Target="/ppt/slides/slide4.xml" Id="Rd1aacf88a14a4442" /><Relationship Type="http://schemas.openxmlformats.org/officeDocument/2006/relationships/slide" Target="/ppt/slides/slide5.xml" Id="R7597a1ecfecc42df" /><Relationship Type="http://schemas.openxmlformats.org/officeDocument/2006/relationships/slide" Target="/ppt/slides/slide6.xml" Id="R08eacae31f79462f" /><Relationship Type="http://schemas.openxmlformats.org/officeDocument/2006/relationships/slide" Target="/ppt/slides/slide7.xml" Id="Re7549f6e7b4f4b41" /><Relationship Type="http://schemas.openxmlformats.org/officeDocument/2006/relationships/slide" Target="/ppt/slides/slide8.xml" Id="R3d668e99af314dd5" /><Relationship Type="http://schemas.openxmlformats.org/officeDocument/2006/relationships/slide" Target="/ppt/slides/slide9.xml" Id="R8295e03a58714dc0" /><Relationship Type="http://schemas.openxmlformats.org/officeDocument/2006/relationships/slide" Target="/ppt/slides/slide10.xml" Id="Rf59da503a75c4da2"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e0894aaecc264b7a"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489b7555814f4972" /><Relationship Type="http://schemas.openxmlformats.org/officeDocument/2006/relationships/notesMaster" Target="/ppt/notesMasters/notesMaster1.xml" Id="Racaa53eabc4d46f7" /></Relationships>
</file>

<file path=ppt/notesSlides/_rels/notesSlide2.xml.rels>&#65279;<?xml version="1.0" encoding="utf-8"?><Relationships xmlns="http://schemas.openxmlformats.org/package/2006/relationships"><Relationship Type="http://schemas.openxmlformats.org/officeDocument/2006/relationships/slide" Target="/ppt/slides/slide2.xml" Id="R7dbed427bff04b7c" /><Relationship Type="http://schemas.openxmlformats.org/officeDocument/2006/relationships/notesMaster" Target="/ppt/notesMasters/notesMaster1.xml" Id="R9838ac729848494c" /></Relationships>
</file>

<file path=ppt/notesSlides/_rels/notesSlide3.xml.rels>&#65279;<?xml version="1.0" encoding="utf-8"?><Relationships xmlns="http://schemas.openxmlformats.org/package/2006/relationships"><Relationship Type="http://schemas.openxmlformats.org/officeDocument/2006/relationships/slide" Target="/ppt/slides/slide3.xml" Id="Re8f8ffc9b0fb4929" /><Relationship Type="http://schemas.openxmlformats.org/officeDocument/2006/relationships/notesMaster" Target="/ppt/notesMasters/notesMaster1.xml" Id="Rbf2c038b913d444e" /></Relationships>
</file>

<file path=ppt/notesSlides/_rels/notesSlide4.xml.rels>&#65279;<?xml version="1.0" encoding="utf-8"?><Relationships xmlns="http://schemas.openxmlformats.org/package/2006/relationships"><Relationship Type="http://schemas.openxmlformats.org/officeDocument/2006/relationships/slide" Target="/ppt/slides/slide4.xml" Id="Rdc992a053b27419b" /><Relationship Type="http://schemas.openxmlformats.org/officeDocument/2006/relationships/notesMaster" Target="/ppt/notesMasters/notesMaster1.xml" Id="R34cf528281b14bcd" /></Relationships>
</file>

<file path=ppt/notesSlides/_rels/notesSlide5.xml.rels>&#65279;<?xml version="1.0" encoding="utf-8"?><Relationships xmlns="http://schemas.openxmlformats.org/package/2006/relationships"><Relationship Type="http://schemas.openxmlformats.org/officeDocument/2006/relationships/slide" Target="/ppt/slides/slide5.xml" Id="R3c52f2de596c4698" /><Relationship Type="http://schemas.openxmlformats.org/officeDocument/2006/relationships/notesMaster" Target="/ppt/notesMasters/notesMaster1.xml" Id="R71a58c90649e413d" /></Relationships>
</file>

<file path=ppt/notesSlides/_rels/notesSlide6.xml.rels>&#65279;<?xml version="1.0" encoding="utf-8"?><Relationships xmlns="http://schemas.openxmlformats.org/package/2006/relationships"><Relationship Type="http://schemas.openxmlformats.org/officeDocument/2006/relationships/slide" Target="/ppt/slides/slide6.xml" Id="Re61c78bb98f7467e" /><Relationship Type="http://schemas.openxmlformats.org/officeDocument/2006/relationships/notesMaster" Target="/ppt/notesMasters/notesMaster1.xml" Id="R853b8f8ad0524b99" /></Relationships>
</file>

<file path=ppt/notesSlides/_rels/notesSlide7.xml.rels>&#65279;<?xml version="1.0" encoding="utf-8"?><Relationships xmlns="http://schemas.openxmlformats.org/package/2006/relationships"><Relationship Type="http://schemas.openxmlformats.org/officeDocument/2006/relationships/slide" Target="/ppt/slides/slide7.xml" Id="Ra9d25ef09afe4e9b" /><Relationship Type="http://schemas.openxmlformats.org/officeDocument/2006/relationships/notesMaster" Target="/ppt/notesMasters/notesMaster1.xml" Id="Ra31135578b3844af" /></Relationships>
</file>

<file path=ppt/notesSlides/_rels/notesSlide8.xml.rels>&#65279;<?xml version="1.0" encoding="utf-8"?><Relationships xmlns="http://schemas.openxmlformats.org/package/2006/relationships"><Relationship Type="http://schemas.openxmlformats.org/officeDocument/2006/relationships/slide" Target="/ppt/slides/slide8.xml" Id="Recae08cf13484af6" /><Relationship Type="http://schemas.openxmlformats.org/officeDocument/2006/relationships/notesMaster" Target="/ppt/notesMasters/notesMaster1.xml" Id="R812843a4c5174a14" /></Relationships>
</file>

<file path=ppt/notesSlides/_rels/notesSlide9.xml.rels>&#65279;<?xml version="1.0" encoding="utf-8"?><Relationships xmlns="http://schemas.openxmlformats.org/package/2006/relationships"><Relationship Type="http://schemas.openxmlformats.org/officeDocument/2006/relationships/slide" Target="/ppt/slides/slide9.xml" Id="Rdb9086e87afb447c" /><Relationship Type="http://schemas.openxmlformats.org/officeDocument/2006/relationships/notesMaster" Target="/ppt/notesMasters/notesMaster1.xml" Id="R1f1ce9789f1a4867"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4a43f378e6b844ab" /><Relationship Type="http://schemas.openxmlformats.org/officeDocument/2006/relationships/notesMaster" Target="/ppt/notesMasters/notesMaster1.xml" Id="R56e6d473b8e4472d"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Buka dengan satu contoh visual yang dekat dengan pengalaman mahasiswa. Jelaskan bahwa pada akhir sesi mahasiswa harus menjelaskan alur stimulus visual dan implikasinya pada keterbacaan desain dan menunjukkan buktinya melalui kuis konsep.</a:t>
            </a:r>
          </a:p>
          <a:p xmlns:a="http://schemas.openxmlformats.org/drawingml/2006/main">
            <a:r>
              <a:t/>
            </a:r>
          </a:p>
          <a:p xmlns:a="http://schemas.openxmlformats.org/drawingml/2006/main">
            <a:r>
              <a:t>Penjelasan inti: tekankan hubungan keputusan visual → proses perseptual → dampak pada pemahaman atau tindakan audiens. Hindari penilaian berbasis selera tanpa bukti.</a:t>
            </a:r>
          </a:p>
          <a:p xmlns:a="http://schemas.openxmlformats.org/drawingml/2006/main">
            <a:r>
              <a:t/>
            </a:r>
          </a:p>
          <a:p xmlns:a="http://schemas.openxmlformats.org/drawingml/2006/main">
            <a:r>
              <a:t>Contoh/implementasi: gunakan ilustrasi pada slide—Close-up mata dan contoh desain berkontras tinggi-rendah.—lalu minta mahasiswa menyebut bukti visual sebelum menyimpulkan.</a:t>
            </a:r>
          </a:p>
          <a:p xmlns:a="http://schemas.openxmlformats.org/drawingml/2006/main">
            <a:r>
              <a:t/>
            </a:r>
          </a:p>
          <a:p xmlns:a="http://schemas.openxmlformats.org/drawingml/2006/main">
            <a:r>
              <a:t>Pertanyaan pengarah: “Apa yang pertama terlihat?”, “Prinsip apa yang bekerja?”, dan “Apa akibatnya bagi audiens?”</a:t>
            </a:r>
          </a:p>
          <a:p xmlns:a="http://schemas.openxmlformats.org/drawingml/2006/main">
            <a:r>
              <a:t/>
            </a:r>
          </a:p>
          <a:p xmlns:a="http://schemas.openxmlformats.org/drawingml/2006/main">
            <a:r>
              <a:t>Alokasi waktu: 5 menit.</a:t>
            </a:r>
          </a:p>
          <a:p xmlns:a="http://schemas.openxmlformats.org/drawingml/2006/main">
            <a:r>
              <a:t/>
            </a:r>
          </a:p>
          <a:p xmlns:a="http://schemas.openxmlformats.org/drawingml/2006/main">
            <a:r>
              <a:t>[Sources]</a:t>
            </a:r>
          </a:p>
          <a:p xmlns:a="http://schemas.openxmlformats.org/drawingml/2006/main">
            <a:r>
              <a:t>- Outline_PPT_16_Pertemuan_Psikologi_Persepsi_Desain_OBE(1).docx — dokumen sumber pengguna.</a:t>
            </a:r>
          </a:p>
          <a:p xmlns:a="http://schemas.openxmlformats.org/drawingml/2006/main">
            <a:r>
              <a:t>- E. Bruce Goldstein, Cognitive Psychology: Connecting Mind, Research, and Everyday Experience — rujukan konseptual psikologi persepsi.</a:t>
            </a:r>
          </a:p>
          <a:p xmlns:a="http://schemas.openxmlformats.org/drawingml/2006/main">
            <a:r>
              <a:t>- Colin Ware, Information Visualization: Perception for Design — rujukan penerapan persepsi pada desain informasi.</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Ajukan pertanyaan pemantik: apa yang pertama kali terlihat dan mengapa? Tampung dua atau tiga jawaban tanpa langsung mengoreksi; gunakan perbedaan jawaban sebagai jembatan menuju konsep.</a:t>
            </a:r>
          </a:p>
          <a:p xmlns:a="http://schemas.openxmlformats.org/drawingml/2006/main">
            <a:r>
              <a:t/>
            </a:r>
          </a:p>
          <a:p xmlns:a="http://schemas.openxmlformats.org/drawingml/2006/main">
            <a:r>
              <a:t>Penjelasan inti: tekankan hubungan keputusan visual → proses perseptual → dampak pada pemahaman atau tindakan audiens. Hindari penilaian berbasis selera tanpa bukti.</a:t>
            </a:r>
          </a:p>
          <a:p xmlns:a="http://schemas.openxmlformats.org/drawingml/2006/main">
            <a:r>
              <a:t/>
            </a:r>
          </a:p>
          <a:p xmlns:a="http://schemas.openxmlformats.org/drawingml/2006/main">
            <a:r>
              <a:t>Contoh/implementasi: gunakan ilustrasi pada slide—Perbandingan teks kontras tinggi dan rendah.—lalu minta mahasiswa menyebut bukti visual sebelum menyimpulkan.</a:t>
            </a:r>
          </a:p>
          <a:p xmlns:a="http://schemas.openxmlformats.org/drawingml/2006/main">
            <a:r>
              <a:t/>
            </a:r>
          </a:p>
          <a:p xmlns:a="http://schemas.openxmlformats.org/drawingml/2006/main">
            <a:r>
              <a:t>Pertanyaan pengarah: “Apa yang pertama terlihat?”, “Prinsip apa yang bekerja?”, dan “Apa akibatnya bagi audiens?”</a:t>
            </a:r>
          </a:p>
          <a:p xmlns:a="http://schemas.openxmlformats.org/drawingml/2006/main">
            <a:r>
              <a:t/>
            </a:r>
          </a:p>
          <a:p xmlns:a="http://schemas.openxmlformats.org/drawingml/2006/main">
            <a:r>
              <a:t>Alokasi waktu: 8 menit.</a:t>
            </a:r>
          </a:p>
          <a:p xmlns:a="http://schemas.openxmlformats.org/drawingml/2006/main">
            <a:r>
              <a:t/>
            </a:r>
          </a:p>
          <a:p xmlns:a="http://schemas.openxmlformats.org/drawingml/2006/main">
            <a:r>
              <a:t>[Sources]</a:t>
            </a:r>
          </a:p>
          <a:p xmlns:a="http://schemas.openxmlformats.org/drawingml/2006/main">
            <a:r>
              <a:t>- Outline_PPT_16_Pertemuan_Psikologi_Persepsi_Desain_OBE(1).docx — dokumen sumber pengguna.</a:t>
            </a:r>
          </a:p>
          <a:p xmlns:a="http://schemas.openxmlformats.org/drawingml/2006/main">
            <a:r>
              <a:t>- E. Bruce Goldstein, Cognitive Psychology: Connecting Mind, Research, and Everyday Experience — rujukan konseptual psikologi persepsi.</a:t>
            </a:r>
          </a:p>
          <a:p xmlns:a="http://schemas.openxmlformats.org/drawingml/2006/main">
            <a:r>
              <a:t>- Colin Ware, Information Visualization: Perception for Design — rujukan penerapan persepsi pada desain informasi.</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Jelaskan dari cahaya ke pengalaman visual melalui contoh konkret. Hindari definisi panjang; minta mahasiswa menunjuk bagian visual yang menjadi bukti konsep.</a:t>
            </a:r>
          </a:p>
          <a:p xmlns:a="http://schemas.openxmlformats.org/drawingml/2006/main">
            <a:r>
              <a:t/>
            </a:r>
          </a:p>
          <a:p xmlns:a="http://schemas.openxmlformats.org/drawingml/2006/main">
            <a:r>
              <a:t>Penjelasan inti: tekankan hubungan keputusan visual → proses perseptual → dampak pada pemahaman atau tindakan audiens. Hindari penilaian berbasis selera tanpa bukti.</a:t>
            </a:r>
          </a:p>
          <a:p xmlns:a="http://schemas.openxmlformats.org/drawingml/2006/main">
            <a:r>
              <a:t/>
            </a:r>
          </a:p>
          <a:p xmlns:a="http://schemas.openxmlformats.org/drawingml/2006/main">
            <a:r>
              <a:t>Contoh/implementasi: gunakan ilustrasi pada slide—Diagram sederhana mata–retina–otak.—lalu minta mahasiswa menyebut bukti visual sebelum menyimpulkan.</a:t>
            </a:r>
          </a:p>
          <a:p xmlns:a="http://schemas.openxmlformats.org/drawingml/2006/main">
            <a:r>
              <a:t/>
            </a:r>
          </a:p>
          <a:p xmlns:a="http://schemas.openxmlformats.org/drawingml/2006/main">
            <a:r>
              <a:t>Pertanyaan pengarah: “Apa yang pertama terlihat?”, “Prinsip apa yang bekerja?”, dan “Apa akibatnya bagi audiens?”</a:t>
            </a:r>
          </a:p>
          <a:p xmlns:a="http://schemas.openxmlformats.org/drawingml/2006/main">
            <a:r>
              <a:t/>
            </a:r>
          </a:p>
          <a:p xmlns:a="http://schemas.openxmlformats.org/drawingml/2006/main">
            <a:r>
              <a:t>Alokasi waktu: 10 menit.</a:t>
            </a:r>
          </a:p>
          <a:p xmlns:a="http://schemas.openxmlformats.org/drawingml/2006/main">
            <a:r>
              <a:t/>
            </a:r>
          </a:p>
          <a:p xmlns:a="http://schemas.openxmlformats.org/drawingml/2006/main">
            <a:r>
              <a:t>[Sources]</a:t>
            </a:r>
          </a:p>
          <a:p xmlns:a="http://schemas.openxmlformats.org/drawingml/2006/main">
            <a:r>
              <a:t>- Outline_PPT_16_Pertemuan_Psikologi_Persepsi_Desain_OBE(1).docx — dokumen sumber pengguna.</a:t>
            </a:r>
          </a:p>
          <a:p xmlns:a="http://schemas.openxmlformats.org/drawingml/2006/main">
            <a:r>
              <a:t>- E. Bruce Goldstein, Cognitive Psychology: Connecting Mind, Research, and Everyday Experience — rujukan konseptual psikologi persepsi.</a:t>
            </a:r>
          </a:p>
          <a:p xmlns:a="http://schemas.openxmlformats.org/drawingml/2006/main">
            <a:r>
              <a:t>- Colin Ware, Information Visualization: Perception for Design — rujukan penerapan persepsi pada desain informasi.</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Bandingkan dua contoh untuk memperlihatkan dampak luminans, kontras, dan ketajaman. Tekankan hubungan sebab-akibat antara keputusan visual dan respons audiens.</a:t>
            </a:r>
          </a:p>
          <a:p xmlns:a="http://schemas.openxmlformats.org/drawingml/2006/main">
            <a:r>
              <a:t/>
            </a:r>
          </a:p>
          <a:p xmlns:a="http://schemas.openxmlformats.org/drawingml/2006/main">
            <a:r>
              <a:t>Penjelasan inti: tekankan hubungan keputusan visual → proses perseptual → dampak pada pemahaman atau tindakan audiens. Hindari penilaian berbasis selera tanpa bukti.</a:t>
            </a:r>
          </a:p>
          <a:p xmlns:a="http://schemas.openxmlformats.org/drawingml/2006/main">
            <a:r>
              <a:t/>
            </a:r>
          </a:p>
          <a:p xmlns:a="http://schemas.openxmlformats.org/drawingml/2006/main">
            <a:r>
              <a:t>Contoh/implementasi: gunakan ilustrasi pada slide—Matriks ukuran teks × kontras.—lalu minta mahasiswa menyebut bukti visual sebelum menyimpulkan.</a:t>
            </a:r>
          </a:p>
          <a:p xmlns:a="http://schemas.openxmlformats.org/drawingml/2006/main">
            <a:r>
              <a:t/>
            </a:r>
          </a:p>
          <a:p xmlns:a="http://schemas.openxmlformats.org/drawingml/2006/main">
            <a:r>
              <a:t>Pertanyaan pengarah: “Apa yang pertama terlihat?”, “Prinsip apa yang bekerja?”, dan “Apa akibatnya bagi audiens?”</a:t>
            </a:r>
          </a:p>
          <a:p xmlns:a="http://schemas.openxmlformats.org/drawingml/2006/main">
            <a:r>
              <a:t/>
            </a:r>
          </a:p>
          <a:p xmlns:a="http://schemas.openxmlformats.org/drawingml/2006/main">
            <a:r>
              <a:t>Alokasi waktu: 10 menit.</a:t>
            </a:r>
          </a:p>
          <a:p xmlns:a="http://schemas.openxmlformats.org/drawingml/2006/main">
            <a:r>
              <a:t/>
            </a:r>
          </a:p>
          <a:p xmlns:a="http://schemas.openxmlformats.org/drawingml/2006/main">
            <a:r>
              <a:t>[Sources]</a:t>
            </a:r>
          </a:p>
          <a:p xmlns:a="http://schemas.openxmlformats.org/drawingml/2006/main">
            <a:r>
              <a:t>- Outline_PPT_16_Pertemuan_Psikologi_Persepsi_Desain_OBE(1).docx — dokumen sumber pengguna.</a:t>
            </a:r>
          </a:p>
          <a:p xmlns:a="http://schemas.openxmlformats.org/drawingml/2006/main">
            <a:r>
              <a:t>- E. Bruce Goldstein, Cognitive Psychology: Connecting Mind, Research, and Everyday Experience — rujukan konseptual psikologi persepsi.</a:t>
            </a:r>
          </a:p>
          <a:p xmlns:a="http://schemas.openxmlformats.org/drawingml/2006/main">
            <a:r>
              <a:t>- Colin Ware, Information Visualization: Perception for Design — rujukan penerapan persepsi pada desain informasi.</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Gunakan pertanyaan bertahap: apa yang terlihat, prinsip apa yang bekerja, dan apa akibatnya? Pastikan mahasiswa menggunakan istilah ambang absolut dan diferensial secara tepat.</a:t>
            </a:r>
          </a:p>
          <a:p xmlns:a="http://schemas.openxmlformats.org/drawingml/2006/main">
            <a:r>
              <a:t/>
            </a:r>
          </a:p>
          <a:p xmlns:a="http://schemas.openxmlformats.org/drawingml/2006/main">
            <a:r>
              <a:t>Penjelasan inti: tekankan hubungan keputusan visual → proses perseptual → dampak pada pemahaman atau tindakan audiens. Hindari penilaian berbasis selera tanpa bukti.</a:t>
            </a:r>
          </a:p>
          <a:p xmlns:a="http://schemas.openxmlformats.org/drawingml/2006/main">
            <a:r>
              <a:t/>
            </a:r>
          </a:p>
          <a:p xmlns:a="http://schemas.openxmlformats.org/drawingml/2006/main">
            <a:r>
              <a:t>Contoh/implementasi: gunakan ilustrasi pada slide—Dua gradien dengan titik mulai terdeteksi.—lalu minta mahasiswa menyebut bukti visual sebelum menyimpulkan.</a:t>
            </a:r>
          </a:p>
          <a:p xmlns:a="http://schemas.openxmlformats.org/drawingml/2006/main">
            <a:r>
              <a:t/>
            </a:r>
          </a:p>
          <a:p xmlns:a="http://schemas.openxmlformats.org/drawingml/2006/main">
            <a:r>
              <a:t>Pertanyaan pengarah: “Apa yang pertama terlihat?”, “Prinsip apa yang bekerja?”, dan “Apa akibatnya bagi audiens?”</a:t>
            </a:r>
          </a:p>
          <a:p xmlns:a="http://schemas.openxmlformats.org/drawingml/2006/main">
            <a:r>
              <a:t/>
            </a:r>
          </a:p>
          <a:p xmlns:a="http://schemas.openxmlformats.org/drawingml/2006/main">
            <a:r>
              <a:t>Alokasi waktu: 10 menit.</a:t>
            </a:r>
          </a:p>
          <a:p xmlns:a="http://schemas.openxmlformats.org/drawingml/2006/main">
            <a:r>
              <a:t/>
            </a:r>
          </a:p>
          <a:p xmlns:a="http://schemas.openxmlformats.org/drawingml/2006/main">
            <a:r>
              <a:t>[Sources]</a:t>
            </a:r>
          </a:p>
          <a:p xmlns:a="http://schemas.openxmlformats.org/drawingml/2006/main">
            <a:r>
              <a:t>- Outline_PPT_16_Pertemuan_Psikologi_Persepsi_Desain_OBE(1).docx — dokumen sumber pengguna.</a:t>
            </a:r>
          </a:p>
          <a:p xmlns:a="http://schemas.openxmlformats.org/drawingml/2006/main">
            <a:r>
              <a:t>- E. Bruce Goldstein, Cognitive Psychology: Connecting Mind, Research, and Everyday Experience — rujukan konseptual psikologi persepsi.</a:t>
            </a:r>
          </a:p>
          <a:p xmlns:a="http://schemas.openxmlformats.org/drawingml/2006/main">
            <a:r>
              <a:t>- Colin Ware, Information Visualization: Perception for Design — rujukan penerapan persepsi pada desain informasi.</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Hubungkan hukum weber–fechner untuk desain dengan praktik DKV. Tunjukkan bahwa prinsip yang sama dapat menghasilkan respons berbeda ketika audiens, konteks, atau medianya berubah.</a:t>
            </a:r>
          </a:p>
          <a:p xmlns:a="http://schemas.openxmlformats.org/drawingml/2006/main">
            <a:r>
              <a:t/>
            </a:r>
          </a:p>
          <a:p xmlns:a="http://schemas.openxmlformats.org/drawingml/2006/main">
            <a:r>
              <a:t>Penjelasan inti: tekankan hubungan keputusan visual → proses perseptual → dampak pada pemahaman atau tindakan audiens. Hindari penilaian berbasis selera tanpa bukti.</a:t>
            </a:r>
          </a:p>
          <a:p xmlns:a="http://schemas.openxmlformats.org/drawingml/2006/main">
            <a:r>
              <a:t/>
            </a:r>
          </a:p>
          <a:p xmlns:a="http://schemas.openxmlformats.org/drawingml/2006/main">
            <a:r>
              <a:t>Contoh/implementasi: gunakan ilustrasi pada slide—Grafik konseptual stimulus fisik vs sensasi.—lalu minta mahasiswa menyebut bukti visual sebelum menyimpulkan.</a:t>
            </a:r>
          </a:p>
          <a:p xmlns:a="http://schemas.openxmlformats.org/drawingml/2006/main">
            <a:r>
              <a:t/>
            </a:r>
          </a:p>
          <a:p xmlns:a="http://schemas.openxmlformats.org/drawingml/2006/main">
            <a:r>
              <a:t>Pertanyaan pengarah: “Apa yang pertama terlihat?”, “Prinsip apa yang bekerja?”, dan “Apa akibatnya bagi audiens?”</a:t>
            </a:r>
          </a:p>
          <a:p xmlns:a="http://schemas.openxmlformats.org/drawingml/2006/main">
            <a:r>
              <a:t/>
            </a:r>
          </a:p>
          <a:p xmlns:a="http://schemas.openxmlformats.org/drawingml/2006/main">
            <a:r>
              <a:t>Alokasi waktu: 10 menit.</a:t>
            </a:r>
          </a:p>
          <a:p xmlns:a="http://schemas.openxmlformats.org/drawingml/2006/main">
            <a:r>
              <a:t/>
            </a:r>
          </a:p>
          <a:p xmlns:a="http://schemas.openxmlformats.org/drawingml/2006/main">
            <a:r>
              <a:t>[Sources]</a:t>
            </a:r>
          </a:p>
          <a:p xmlns:a="http://schemas.openxmlformats.org/drawingml/2006/main">
            <a:r>
              <a:t>- Outline_PPT_16_Pertemuan_Psikologi_Persepsi_Desain_OBE(1).docx — dokumen sumber pengguna.</a:t>
            </a:r>
          </a:p>
          <a:p xmlns:a="http://schemas.openxmlformats.org/drawingml/2006/main">
            <a:r>
              <a:t>- E. Bruce Goldstein, Cognitive Psychology: Connecting Mind, Research, and Everyday Experience — rujukan konseptual psikologi persepsi.</a:t>
            </a:r>
          </a:p>
          <a:p xmlns:a="http://schemas.openxmlformats.org/drawingml/2006/main">
            <a:r>
              <a:t>- Colin Ware, Information Visualization: Perception for Design — rujukan penerapan persepsi pada desain informasi.</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Tampilkan kasus tanpa penjelasan selama 30 detik. Minta mahasiswa bekerja berpasangan, lalu susun analisis dalam urutan bukti–prinsip–dampak, bukan komentar selera.</a:t>
            </a:r>
          </a:p>
          <a:p xmlns:a="http://schemas.openxmlformats.org/drawingml/2006/main">
            <a:r>
              <a:t/>
            </a:r>
          </a:p>
          <a:p xmlns:a="http://schemas.openxmlformats.org/drawingml/2006/main">
            <a:r>
              <a:t>Penjelasan inti: tekankan hubungan keputusan visual → proses perseptual → dampak pada pemahaman atau tindakan audiens. Hindari penilaian berbasis selera tanpa bukti.</a:t>
            </a:r>
          </a:p>
          <a:p xmlns:a="http://schemas.openxmlformats.org/drawingml/2006/main">
            <a:r>
              <a:t/>
            </a:r>
          </a:p>
          <a:p xmlns:a="http://schemas.openxmlformats.org/drawingml/2006/main">
            <a:r>
              <a:t>Contoh/implementasi: gunakan ilustrasi pada slide—Simulasi signage pada terang, redup, dan silau.—lalu minta mahasiswa menyebut bukti visual sebelum menyimpulkan.</a:t>
            </a:r>
          </a:p>
          <a:p xmlns:a="http://schemas.openxmlformats.org/drawingml/2006/main">
            <a:r>
              <a:t/>
            </a:r>
          </a:p>
          <a:p xmlns:a="http://schemas.openxmlformats.org/drawingml/2006/main">
            <a:r>
              <a:t>Pertanyaan pengarah: “Apa yang pertama terlihat?”, “Prinsip apa yang bekerja?”, dan “Apa akibatnya bagi audiens?”</a:t>
            </a:r>
          </a:p>
          <a:p xmlns:a="http://schemas.openxmlformats.org/drawingml/2006/main">
            <a:r>
              <a:t/>
            </a:r>
          </a:p>
          <a:p xmlns:a="http://schemas.openxmlformats.org/drawingml/2006/main">
            <a:r>
              <a:t>Alokasi waktu: 15 menit.</a:t>
            </a:r>
          </a:p>
          <a:p xmlns:a="http://schemas.openxmlformats.org/drawingml/2006/main">
            <a:r>
              <a:t/>
            </a:r>
          </a:p>
          <a:p xmlns:a="http://schemas.openxmlformats.org/drawingml/2006/main">
            <a:r>
              <a:t>[Sources]</a:t>
            </a:r>
          </a:p>
          <a:p xmlns:a="http://schemas.openxmlformats.org/drawingml/2006/main">
            <a:r>
              <a:t>- Outline_PPT_16_Pertemuan_Psikologi_Persepsi_Desain_OBE(1).docx — dokumen sumber pengguna.</a:t>
            </a:r>
          </a:p>
          <a:p xmlns:a="http://schemas.openxmlformats.org/drawingml/2006/main">
            <a:r>
              <a:t>- E. Bruce Goldstein, Cognitive Psychology: Connecting Mind, Research, and Everyday Experience — rujukan konseptual psikologi persepsi.</a:t>
            </a:r>
          </a:p>
          <a:p xmlns:a="http://schemas.openxmlformats.org/drawingml/2006/main">
            <a:r>
              <a:t>- Colin Ware, Information Visualization: Perception for Design — rujukan penerapan persepsi pada desain informasi.</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Berikan instruksi dan batas waktu yang tegas. Berkeliling untuk memberi pertanyaan pengarah, bukan jawaban. Bukti belajar yang dikumpulkan adalah kuis konsep.</a:t>
            </a:r>
          </a:p>
          <a:p xmlns:a="http://schemas.openxmlformats.org/drawingml/2006/main">
            <a:r>
              <a:t/>
            </a:r>
          </a:p>
          <a:p xmlns:a="http://schemas.openxmlformats.org/drawingml/2006/main">
            <a:r>
              <a:t>Penjelasan inti: tekankan hubungan keputusan visual → proses perseptual → dampak pada pemahaman atau tindakan audiens. Hindari penilaian berbasis selera tanpa bukti.</a:t>
            </a:r>
          </a:p>
          <a:p xmlns:a="http://schemas.openxmlformats.org/drawingml/2006/main">
            <a:r>
              <a:t/>
            </a:r>
          </a:p>
          <a:p xmlns:a="http://schemas.openxmlformats.org/drawingml/2006/main">
            <a:r>
              <a:t>Contoh/implementasi: gunakan ilustrasi pada slide—Lembar eksperimen jarak, ukuran, dan kontras.—lalu minta mahasiswa menyebut bukti visual sebelum menyimpulkan.</a:t>
            </a:r>
          </a:p>
          <a:p xmlns:a="http://schemas.openxmlformats.org/drawingml/2006/main">
            <a:r>
              <a:t/>
            </a:r>
          </a:p>
          <a:p xmlns:a="http://schemas.openxmlformats.org/drawingml/2006/main">
            <a:r>
              <a:t>Pertanyaan pengarah: “Apa yang pertama terlihat?”, “Prinsip apa yang bekerja?”, dan “Apa akibatnya bagi audiens?”</a:t>
            </a:r>
          </a:p>
          <a:p xmlns:a="http://schemas.openxmlformats.org/drawingml/2006/main">
            <a:r>
              <a:t/>
            </a:r>
          </a:p>
          <a:p xmlns:a="http://schemas.openxmlformats.org/drawingml/2006/main">
            <a:r>
              <a:t>Alokasi waktu: 20 menit.</a:t>
            </a:r>
          </a:p>
          <a:p xmlns:a="http://schemas.openxmlformats.org/drawingml/2006/main">
            <a:r>
              <a:t/>
            </a:r>
          </a:p>
          <a:p xmlns:a="http://schemas.openxmlformats.org/drawingml/2006/main">
            <a:r>
              <a:t>[Sources]</a:t>
            </a:r>
          </a:p>
          <a:p xmlns:a="http://schemas.openxmlformats.org/drawingml/2006/main">
            <a:r>
              <a:t>- Outline_PPT_16_Pertemuan_Psikologi_Persepsi_Desain_OBE(1).docx — dokumen sumber pengguna.</a:t>
            </a:r>
          </a:p>
          <a:p xmlns:a="http://schemas.openxmlformats.org/drawingml/2006/main">
            <a:r>
              <a:t>- E. Bruce Goldstein, Cognitive Psychology: Connecting Mind, Research, and Everyday Experience — rujukan konseptual psikologi persepsi.</a:t>
            </a:r>
          </a:p>
          <a:p xmlns:a="http://schemas.openxmlformats.org/drawingml/2006/main">
            <a:r>
              <a:t>- Colin Ware, Information Visualization: Perception for Design — rujukan penerapan persepsi pada desain informasi.</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Pilih dua hasil yang kontras. Gunakan format pujian berbukti, pertanyaan kritis, dan saran yang dapat ditindaklanjuti. Kaitkan umpan balik langsung dengan indikator ketuntasan.</a:t>
            </a:r>
          </a:p>
          <a:p xmlns:a="http://schemas.openxmlformats.org/drawingml/2006/main">
            <a:r>
              <a:t/>
            </a:r>
          </a:p>
          <a:p xmlns:a="http://schemas.openxmlformats.org/drawingml/2006/main">
            <a:r>
              <a:t>Penjelasan inti: tekankan hubungan keputusan visual → proses perseptual → dampak pada pemahaman atau tindakan audiens. Hindari penilaian berbasis selera tanpa bukti.</a:t>
            </a:r>
          </a:p>
          <a:p xmlns:a="http://schemas.openxmlformats.org/drawingml/2006/main">
            <a:r>
              <a:t/>
            </a:r>
          </a:p>
          <a:p xmlns:a="http://schemas.openxmlformats.org/drawingml/2006/main">
            <a:r>
              <a:t>Contoh/implementasi: gunakan ilustrasi pada slide—Empat pertanyaan kritik mengelilingi satu karya mahasiswa.—lalu minta mahasiswa menyebut bukti visual sebelum menyimpulkan.</a:t>
            </a:r>
          </a:p>
          <a:p xmlns:a="http://schemas.openxmlformats.org/drawingml/2006/main">
            <a:r>
              <a:t/>
            </a:r>
          </a:p>
          <a:p xmlns:a="http://schemas.openxmlformats.org/drawingml/2006/main">
            <a:r>
              <a:t>Pertanyaan pengarah: “Apa yang pertama terlihat?”, “Prinsip apa yang bekerja?”, dan “Apa akibatnya bagi audiens?”</a:t>
            </a:r>
          </a:p>
          <a:p xmlns:a="http://schemas.openxmlformats.org/drawingml/2006/main">
            <a:r>
              <a:t/>
            </a:r>
          </a:p>
          <a:p xmlns:a="http://schemas.openxmlformats.org/drawingml/2006/main">
            <a:r>
              <a:t>Alokasi waktu: 12 menit.</a:t>
            </a:r>
          </a:p>
          <a:p xmlns:a="http://schemas.openxmlformats.org/drawingml/2006/main">
            <a:r>
              <a:t/>
            </a:r>
          </a:p>
          <a:p xmlns:a="http://schemas.openxmlformats.org/drawingml/2006/main">
            <a:r>
              <a:t>[Sources]</a:t>
            </a:r>
          </a:p>
          <a:p xmlns:a="http://schemas.openxmlformats.org/drawingml/2006/main">
            <a:r>
              <a:t>- Outline_PPT_16_Pertemuan_Psikologi_Persepsi_Desain_OBE(1).docx — dokumen sumber pengguna.</a:t>
            </a:r>
          </a:p>
          <a:p xmlns:a="http://schemas.openxmlformats.org/drawingml/2006/main">
            <a:r>
              <a:t>- E. Bruce Goldstein, Cognitive Psychology: Connecting Mind, Research, and Everyday Experience — rujukan konseptual psikologi persepsi.</a:t>
            </a:r>
          </a:p>
          <a:p xmlns:a="http://schemas.openxmlformats.org/drawingml/2006/main">
            <a:r>
              <a:t>- Colin Ware, Information Visualization: Perception for Design — rujukan penerapan persepsi pada desain informasi.</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Minta mahasiswa menjawab secara individual. Gunakan respons untuk menentukan penguatan pada pertemuan berikutnya dan mengidentifikasi mahasiswa yang belum mencapai standar minimum.</a:t>
            </a:r>
          </a:p>
          <a:p xmlns:a="http://schemas.openxmlformats.org/drawingml/2006/main">
            <a:r>
              <a:t/>
            </a:r>
          </a:p>
          <a:p xmlns:a="http://schemas.openxmlformats.org/drawingml/2006/main">
            <a:r>
              <a:t>Penjelasan inti: tekankan hubungan keputusan visual → proses perseptual → dampak pada pemahaman atau tindakan audiens. Hindari penilaian berbasis selera tanpa bukti.</a:t>
            </a:r>
          </a:p>
          <a:p xmlns:a="http://schemas.openxmlformats.org/drawingml/2006/main">
            <a:r>
              <a:t/>
            </a:r>
          </a:p>
          <a:p xmlns:a="http://schemas.openxmlformats.org/drawingml/2006/main">
            <a:r>
              <a:t>Contoh/implementasi: gunakan ilustrasi pada slide—Tampilan tiket keluar dengan empat kotak respons singkat.—lalu minta mahasiswa menyebut bukti visual sebelum menyimpulkan.</a:t>
            </a:r>
          </a:p>
          <a:p xmlns:a="http://schemas.openxmlformats.org/drawingml/2006/main">
            <a:r>
              <a:t/>
            </a:r>
          </a:p>
          <a:p xmlns:a="http://schemas.openxmlformats.org/drawingml/2006/main">
            <a:r>
              <a:t>Pertanyaan pengarah: “Apa yang pertama terlihat?”, “Prinsip apa yang bekerja?”, dan “Apa akibatnya bagi audiens?”</a:t>
            </a:r>
          </a:p>
          <a:p xmlns:a="http://schemas.openxmlformats.org/drawingml/2006/main">
            <a:r>
              <a:t/>
            </a:r>
          </a:p>
          <a:p xmlns:a="http://schemas.openxmlformats.org/drawingml/2006/main">
            <a:r>
              <a:t>Alokasi waktu: 5 menit.</a:t>
            </a:r>
          </a:p>
          <a:p xmlns:a="http://schemas.openxmlformats.org/drawingml/2006/main">
            <a:r>
              <a:t/>
            </a:r>
          </a:p>
          <a:p xmlns:a="http://schemas.openxmlformats.org/drawingml/2006/main">
            <a:r>
              <a:t>[Sources]</a:t>
            </a:r>
          </a:p>
          <a:p xmlns:a="http://schemas.openxmlformats.org/drawingml/2006/main">
            <a:r>
              <a:t>- Outline_PPT_16_Pertemuan_Psikologi_Persepsi_Desain_OBE(1).docx — dokumen sumber pengguna.</a:t>
            </a:r>
          </a:p>
          <a:p xmlns:a="http://schemas.openxmlformats.org/drawingml/2006/main">
            <a:r>
              <a:t>- E. Bruce Goldstein, Cognitive Psychology: Connecting Mind, Research, and Everyday Experience — rujukan konseptual psikologi persepsi.</a:t>
            </a:r>
          </a:p>
          <a:p xmlns:a="http://schemas.openxmlformats.org/drawingml/2006/main">
            <a:r>
              <a:t>- Colin Ware, Information Visualization: Perception for Design — rujukan penerapan persepsi pada desain informasi.</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faeef7f8360148de"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668295a42746491c" /><Relationship Type="http://schemas.openxmlformats.org/officeDocument/2006/relationships/slideLayout" Target="/ppt/slideLayouts/slideLayout1.xml" Id="R21aef611301e4df4"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21aef611301e4df4"/>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e354f02aa2104989" /><Relationship Type="http://schemas.openxmlformats.org/officeDocument/2006/relationships/notesSlide" Target="/ppt/notesSlides/notesSlide1.xml" Id="Re523b1aa5fa34a15"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114b4e3854634a86" /><Relationship Type="http://schemas.openxmlformats.org/officeDocument/2006/relationships/notesSlide" Target="/ppt/notesSlides/notesSlide2.xml" Id="Rf035a1716616472a"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2d842a088de14880" /><Relationship Type="http://schemas.openxmlformats.org/officeDocument/2006/relationships/notesSlide" Target="/ppt/notesSlides/notesSlide3.xml" Id="Ra2830e11c8504b37"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1df2bd2db7c14903" /><Relationship Type="http://schemas.openxmlformats.org/officeDocument/2006/relationships/notesSlide" Target="/ppt/notesSlides/notesSlide4.xml" Id="R1d0d1187b84042ed"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ed0655f551984100" /><Relationship Type="http://schemas.openxmlformats.org/officeDocument/2006/relationships/notesSlide" Target="/ppt/notesSlides/notesSlide5.xml" Id="R3950ba6c78b54482"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71b96c5aa2ca427e" /><Relationship Type="http://schemas.openxmlformats.org/officeDocument/2006/relationships/notesSlide" Target="/ppt/notesSlides/notesSlide6.xml" Id="Rd87d050e43614e66"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f8c996fcbaaf473e" /><Relationship Type="http://schemas.openxmlformats.org/officeDocument/2006/relationships/notesSlide" Target="/ppt/notesSlides/notesSlide7.xml" Id="R9c0322cb155d42cb"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6fffc8f5a1b043b4" /><Relationship Type="http://schemas.openxmlformats.org/officeDocument/2006/relationships/notesSlide" Target="/ppt/notesSlides/notesSlide8.xml" Id="R60ce13094f8c4d77"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d9f48a45e1f24204" /><Relationship Type="http://schemas.openxmlformats.org/officeDocument/2006/relationships/notesSlide" Target="/ppt/notesSlides/notesSlide9.xml" Id="R9e135fa8217b4bb4"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334a2088c7b04293" /><Relationship Type="http://schemas.openxmlformats.org/officeDocument/2006/relationships/notesSlide" Target="/ppt/notesSlides/notesSlide10.xml" Id="R3d2f24691c9746da" /></Relationships>
</file>

<file path=ppt/slides/slide1.xml><?xml version="1.0" encoding="utf-8"?>
<p:sld xmlns:p="http://schemas.openxmlformats.org/presentationml/2006/main">
  <p:cSld>
    <p:bg>
      <p:bgPr>
        <a:solidFill xmlns:a="http://schemas.openxmlformats.org/drawingml/2006/main">
          <a:srgbClr val="173F5F"/>
        </a:solidFill>
      </p:bgPr>
    </p:bg>
    <p:spTree>
      <p:nvGrpSpPr>
        <p:cNvPr id="1" name=""/>
        <p:cNvGrpSpPr/>
        <p:nvPr/>
      </p:nvGrpSpPr>
      <p:grpSpPr>
        <a:xfrm xmlns:a="http://schemas.openxmlformats.org/drawingml/2006/main"/>
      </p:grpSpPr>
      <p:sp>
        <p:nvSpPr>
          <p:cNvPr id="10" name="">
            <a:extLst xmlns:a="http://schemas.openxmlformats.org/drawingml/2006/main">
              <a:ext uri="{FF2B5EF4-FFF2-40B4-BE49-F238E27FC236}">
                <a16:creationId xmlns:a16="http://schemas.microsoft.com/office/drawing/2014/main" id="{A990B1F5-427A-4F94-A9DD-B2093630AA37}"/>
              </a:ext>
            </a:extLst>
          </p:cNvPr>
          <p:cNvSpPr>
            <a:spLocks xmlns:a="http://schemas.openxmlformats.org/drawingml/2006/main" noGrp="1"/>
          </p:cNvSpPr>
          <p:nvPr/>
        </p:nvSpPr>
        <p:spPr>
          <a:xfrm xmlns:a="http://schemas.openxmlformats.org/drawingml/2006/main">
            <a:off x="8096250" y="0"/>
            <a:ext cx="3905250" cy="3905250"/>
          </a:xfrm>
          <a:prstGeom xmlns:a="http://schemas.openxmlformats.org/drawingml/2006/main" prst="ellipse">
            <a:avLst/>
          </a:prstGeom>
          <a:solidFill xmlns:a="http://schemas.openxmlformats.org/drawingml/2006/main">
            <a:srgbClr val="00A6A6"/>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C1CE0068-126A-436B-8362-66A123E2535A}"/>
              </a:ext>
            </a:extLst>
          </p:cNvPr>
          <p:cNvSpPr>
            <a:spLocks xmlns:a="http://schemas.openxmlformats.org/drawingml/2006/main" noGrp="1"/>
          </p:cNvSpPr>
          <p:nvPr/>
        </p:nvSpPr>
        <p:spPr>
          <a:xfrm xmlns:a="http://schemas.openxmlformats.org/drawingml/2006/main">
            <a:off x="9239250" y="2952750"/>
            <a:ext cx="2762250" cy="2762250"/>
          </a:xfrm>
          <a:prstGeom xmlns:a="http://schemas.openxmlformats.org/drawingml/2006/main" prst="ellipse">
            <a:avLst/>
          </a:prstGeom>
          <a:solidFill xmlns:a="http://schemas.openxmlformats.org/drawingml/2006/main">
            <a:srgbClr val="FF6B5E"/>
          </a:solidFill>
          <a:ln xmlns:a="http://schemas.openxmlformats.org/drawingml/2006/main" w="0">
            <a:noFill/>
            <a:prstDash val="solid"/>
          </a:ln>
        </p:spPr>
      </p:sp>
      <p:sp>
        <p:nvSpPr>
          <p:cNvPr id="3" name="">
            <a:extLst xmlns:a="http://schemas.openxmlformats.org/drawingml/2006/main">
              <a:ext uri="{FF2B5EF4-FFF2-40B4-BE49-F238E27FC236}">
                <a16:creationId xmlns:a16="http://schemas.microsoft.com/office/drawing/2014/main" id="{9EDE342D-EAD9-47DA-857C-D8483D7EC9F0}"/>
              </a:ext>
            </a:extLst>
          </p:cNvPr>
          <p:cNvSpPr>
            <a:spLocks xmlns:a="http://schemas.openxmlformats.org/drawingml/2006/main" noGrp="1"/>
          </p:cNvSpPr>
          <p:nvPr/>
        </p:nvSpPr>
        <p:spPr>
          <a:xfrm xmlns:a="http://schemas.openxmlformats.org/drawingml/2006/main">
            <a:off x="666750" y="781050"/>
            <a:ext cx="838200" cy="76200"/>
          </a:xfrm>
          <a:prstGeom xmlns:a="http://schemas.openxmlformats.org/drawingml/2006/main" prst="rect">
            <a:avLst/>
          </a:prstGeom>
          <a:solidFill xmlns:a="http://schemas.openxmlformats.org/drawingml/2006/main">
            <a:srgbClr val="F4B942"/>
          </a:solidFill>
          <a:ln xmlns:a="http://schemas.openxmlformats.org/drawingml/2006/main" w="0">
            <a:noFill/>
            <a:prstDash val="solid"/>
          </a:ln>
        </p:spPr>
      </p:sp>
      <p:sp>
        <p:nvSpPr>
          <p:cNvPr id="4" name="">
            <a:extLst xmlns:a="http://schemas.openxmlformats.org/drawingml/2006/main">
              <a:ext uri="{FF2B5EF4-FFF2-40B4-BE49-F238E27FC236}">
                <a16:creationId xmlns:a16="http://schemas.microsoft.com/office/drawing/2014/main" id="{CA048DE9-C986-4848-85C0-0EADFE36D2FD}"/>
              </a:ext>
            </a:extLst>
          </p:cNvPr>
          <p:cNvSpPr>
            <a:spLocks xmlns:a="http://schemas.openxmlformats.org/drawingml/2006/main" noGrp="1"/>
          </p:cNvSpPr>
          <p:nvPr/>
        </p:nvSpPr>
        <p:spPr>
          <a:xfrm xmlns:a="http://schemas.openxmlformats.org/drawingml/2006/main">
            <a:off x="666750" y="1028700"/>
            <a:ext cx="285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75" b="1">
                <a:solidFill>
                  <a:srgbClr val="CDEFEA"/>
                </a:solidFill>
              </a:defRPr>
            </a:pPr>
            <a:r>
              <a:rPr sz="1275" b="1">
                <a:solidFill>
                  <a:srgbClr val="CDEFEA"/>
                </a:solidFill>
              </a:rPr>
              <a:t>PERTEMUAN 02</a:t>
            </a:r>
          </a:p>
        </p:txBody>
      </p:sp>
      <p:sp>
        <p:nvSpPr>
          <p:cNvPr id="5" name="">
            <a:extLst xmlns:a="http://schemas.openxmlformats.org/drawingml/2006/main">
              <a:ext uri="{FF2B5EF4-FFF2-40B4-BE49-F238E27FC236}">
                <a16:creationId xmlns:a16="http://schemas.microsoft.com/office/drawing/2014/main" id="{CB9EB025-B328-4880-A033-226BAF06C9EC}"/>
              </a:ext>
            </a:extLst>
          </p:cNvPr>
          <p:cNvSpPr>
            <a:spLocks xmlns:a="http://schemas.openxmlformats.org/drawingml/2006/main" noGrp="1"/>
          </p:cNvSpPr>
          <p:nvPr/>
        </p:nvSpPr>
        <p:spPr>
          <a:xfrm xmlns:a="http://schemas.openxmlformats.org/drawingml/2006/main">
            <a:off x="666750" y="1562100"/>
            <a:ext cx="7239000"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3900" b="1">
                <a:solidFill>
                  <a:srgbClr val="FFFFFF"/>
                </a:solidFill>
              </a:defRPr>
            </a:pPr>
            <a:r>
              <a:rPr sz="3900" b="1">
                <a:solidFill>
                  <a:srgbClr val="FFFFFF"/>
                </a:solidFill>
              </a:rPr>
              <a:t>Sistem Visual, Kontras, dan Ambang Sensorik</a:t>
            </a:r>
          </a:p>
        </p:txBody>
      </p:sp>
      <p:sp>
        <p:nvSpPr>
          <p:cNvPr id="6" name="">
            <a:extLst xmlns:a="http://schemas.openxmlformats.org/drawingml/2006/main">
              <a:ext uri="{FF2B5EF4-FFF2-40B4-BE49-F238E27FC236}">
                <a16:creationId xmlns:a16="http://schemas.microsoft.com/office/drawing/2014/main" id="{FE76F6CC-8524-48DC-8C72-69F52DFAF33D}"/>
              </a:ext>
            </a:extLst>
          </p:cNvPr>
          <p:cNvSpPr>
            <a:spLocks xmlns:a="http://schemas.openxmlformats.org/drawingml/2006/main" noGrp="1"/>
          </p:cNvSpPr>
          <p:nvPr/>
        </p:nvSpPr>
        <p:spPr>
          <a:xfrm xmlns:a="http://schemas.openxmlformats.org/drawingml/2006/main">
            <a:off x="666750" y="3562350"/>
            <a:ext cx="6572250" cy="857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800" b="0">
                <a:solidFill>
                  <a:srgbClr val="CDEFEA"/>
                </a:solidFill>
              </a:defRPr>
            </a:pPr>
            <a:r>
              <a:rPr sz="1800" b="0">
                <a:solidFill>
                  <a:srgbClr val="CDEFEA"/>
                </a:solidFill>
              </a:rPr>
              <a:t>menguraikan sistem visual dan ambang sensorik dalam pengalaman desain</a:t>
            </a:r>
          </a:p>
        </p:txBody>
      </p:sp>
      <p:sp>
        <p:nvSpPr>
          <p:cNvPr id="7" name="">
            <a:extLst xmlns:a="http://schemas.openxmlformats.org/drawingml/2006/main">
              <a:ext uri="{FF2B5EF4-FFF2-40B4-BE49-F238E27FC236}">
                <a16:creationId xmlns:a16="http://schemas.microsoft.com/office/drawing/2014/main" id="{21CFD974-71AA-4E37-8C99-90A4AFC38EF5}"/>
              </a:ext>
            </a:extLst>
          </p:cNvPr>
          <p:cNvSpPr>
            <a:spLocks xmlns:a="http://schemas.openxmlformats.org/drawingml/2006/main" noGrp="1"/>
          </p:cNvSpPr>
          <p:nvPr/>
        </p:nvSpPr>
        <p:spPr>
          <a:xfrm xmlns:a="http://schemas.openxmlformats.org/drawingml/2006/main">
            <a:off x="666750" y="4905375"/>
            <a:ext cx="409575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350" b="1">
                <a:solidFill>
                  <a:srgbClr val="FFFFFF"/>
                </a:solidFill>
              </a:defRPr>
            </a:pPr>
            <a:r>
              <a:rPr sz="1350" b="1">
                <a:solidFill>
                  <a:srgbClr val="FFFFFF"/>
                </a:solidFill>
              </a:rPr>
              <a:t>C2  •  100 menit</a:t>
            </a:r>
          </a:p>
        </p:txBody>
      </p:sp>
      <p:sp>
        <p:nvSpPr>
          <p:cNvPr id="8" name="">
            <a:extLst xmlns:a="http://schemas.openxmlformats.org/drawingml/2006/main">
              <a:ext uri="{FF2B5EF4-FFF2-40B4-BE49-F238E27FC236}">
                <a16:creationId xmlns:a16="http://schemas.microsoft.com/office/drawing/2014/main" id="{8410535F-AD4A-4EDF-B06A-1CABFD8D5833}"/>
              </a:ext>
            </a:extLst>
          </p:cNvPr>
          <p:cNvSpPr>
            <a:spLocks xmlns:a="http://schemas.openxmlformats.org/drawingml/2006/main" noGrp="1"/>
          </p:cNvSpPr>
          <p:nvPr/>
        </p:nvSpPr>
        <p:spPr>
          <a:xfrm xmlns:a="http://schemas.openxmlformats.org/drawingml/2006/main">
            <a:off x="666750" y="6153150"/>
            <a:ext cx="3810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050" b="1">
                <a:solidFill>
                  <a:srgbClr val="CDEFEA"/>
                </a:solidFill>
              </a:defRPr>
            </a:pPr>
            <a:r>
              <a:rPr sz="1050" b="1">
                <a:solidFill>
                  <a:srgbClr val="CDEFEA"/>
                </a:solidFill>
              </a:rPr>
              <a:t>DESAIN KOMUNIKASI VISUAL</a:t>
            </a:r>
          </a:p>
        </p:txBody>
      </p:sp>
      <p:sp>
        <p:nvSpPr>
          <p:cNvPr id="9" name="">
            <a:extLst xmlns:a="http://schemas.openxmlformats.org/drawingml/2006/main">
              <a:ext uri="{FF2B5EF4-FFF2-40B4-BE49-F238E27FC236}">
                <a16:creationId xmlns:a16="http://schemas.microsoft.com/office/drawing/2014/main" id="{5DFD8CA0-A515-4EDC-AEC5-9152573DBBF0}"/>
              </a:ext>
            </a:extLst>
          </p:cNvPr>
          <p:cNvSpPr>
            <a:spLocks xmlns:a="http://schemas.openxmlformats.org/drawingml/2006/main" noGrp="1"/>
          </p:cNvSpPr>
          <p:nvPr/>
        </p:nvSpPr>
        <p:spPr>
          <a:xfrm xmlns:a="http://schemas.openxmlformats.org/drawingml/2006/main">
            <a:off x="8143875" y="5734050"/>
            <a:ext cx="295275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350" b="1">
                <a:solidFill>
                  <a:srgbClr val="0B1F33"/>
                </a:solidFill>
              </a:defRPr>
            </a:pPr>
            <a:r>
              <a:rPr sz="1350" b="1">
                <a:solidFill>
                  <a:srgbClr val="0B1F33"/>
                </a:solidFill>
              </a:rPr>
              <a:t>lihat • tafsirkan • uji</a:t>
            </a:r>
          </a:p>
        </p:txBody>
      </p:sp>
    </p:spTree>
    <p:extLst>
      <p:ext uri="{BB962C8B-B14F-4D97-AF65-F5344CB8AC3E}">
        <p14:creationId xmlns:p14="http://schemas.microsoft.com/office/powerpoint/2010/main" val="1140300279"/>
      </p:ext>
    </p:extLst>
  </p:cSld>
</p:sld>
</file>

<file path=ppt/slides/slide2.xml><?xml version="1.0" encoding="utf-8"?>
<p:sld xmlns:p="http://schemas.openxmlformats.org/presentationml/2006/main">
  <p:cSld>
    <p:bg>
      <p:bgPr>
        <a:solidFill xmlns:a="http://schemas.openxmlformats.org/drawingml/2006/main">
          <a:srgbClr val="F7F3EA"/>
        </a:solidFill>
      </p:bgPr>
    </p:bg>
    <p:spTree>
      <p:nvGrpSpPr>
        <p:cNvPr id="1" name=""/>
        <p:cNvGrpSpPr/>
        <p:nvPr/>
      </p:nvGrpSpPr>
      <p:grpSpPr>
        <a:xfrm xmlns:a="http://schemas.openxmlformats.org/drawingml/2006/main"/>
      </p:grpSpPr>
      <p:sp>
        <p:nvSpPr>
          <p:cNvPr id="33" name="">
            <a:extLst xmlns:a="http://schemas.openxmlformats.org/drawingml/2006/main">
              <a:ext uri="{FF2B5EF4-FFF2-40B4-BE49-F238E27FC236}">
                <a16:creationId xmlns:a16="http://schemas.microsoft.com/office/drawing/2014/main" id="{4FCF4206-FAB6-47CC-96B7-05C547A20D72}"/>
              </a:ext>
            </a:extLst>
          </p:cNvPr>
          <p:cNvSpPr>
            <a:spLocks xmlns:a="http://schemas.openxmlformats.org/drawingml/2006/main" noGrp="1"/>
          </p:cNvSpPr>
          <p:nvPr/>
        </p:nvSpPr>
        <p:spPr>
          <a:xfrm xmlns:a="http://schemas.openxmlformats.org/drawingml/2006/main">
            <a:off x="0" y="0"/>
            <a:ext cx="190500" cy="6858000"/>
          </a:xfrm>
          <a:prstGeom xmlns:a="http://schemas.openxmlformats.org/drawingml/2006/main" prst="rect">
            <a:avLst/>
          </a:prstGeom>
          <a:solidFill xmlns:a="http://schemas.openxmlformats.org/drawingml/2006/main">
            <a:srgbClr val="00A6A6"/>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6AFEE27B-F801-46D8-BC1F-69C93A8042A3}"/>
              </a:ext>
            </a:extLst>
          </p:cNvPr>
          <p:cNvSpPr>
            <a:spLocks xmlns:a="http://schemas.openxmlformats.org/drawingml/2006/main" noGrp="1"/>
          </p:cNvSpPr>
          <p:nvPr/>
        </p:nvSpPr>
        <p:spPr>
          <a:xfrm xmlns:a="http://schemas.openxmlformats.org/drawingml/2006/main">
            <a:off x="685800" y="285750"/>
            <a:ext cx="42862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975" b="1">
                <a:solidFill>
                  <a:srgbClr val="00A6A6"/>
                </a:solidFill>
              </a:defRPr>
            </a:pPr>
            <a:r>
              <a:rPr sz="975" b="1">
                <a:solidFill>
                  <a:srgbClr val="00A6A6"/>
                </a:solidFill>
              </a:rPr>
              <a:t>PSIKOLOGI PERSEPSI DESAIN</a:t>
            </a:r>
          </a:p>
        </p:txBody>
      </p:sp>
      <p:sp>
        <p:nvSpPr>
          <p:cNvPr id="3" name="">
            <a:extLst xmlns:a="http://schemas.openxmlformats.org/drawingml/2006/main">
              <a:ext uri="{FF2B5EF4-FFF2-40B4-BE49-F238E27FC236}">
                <a16:creationId xmlns:a16="http://schemas.microsoft.com/office/drawing/2014/main" id="{616018DA-8F32-4BE7-985F-FFA967F38E52}"/>
              </a:ext>
            </a:extLst>
          </p:cNvPr>
          <p:cNvSpPr>
            <a:spLocks xmlns:a="http://schemas.openxmlformats.org/drawingml/2006/main" noGrp="1"/>
          </p:cNvSpPr>
          <p:nvPr/>
        </p:nvSpPr>
        <p:spPr>
          <a:xfrm xmlns:a="http://schemas.openxmlformats.org/drawingml/2006/main">
            <a:off x="10287000" y="285750"/>
            <a:ext cx="1190625"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975" b="1">
                <a:solidFill>
                  <a:srgbClr val="66788A"/>
                </a:solidFill>
              </a:defRPr>
            </a:pPr>
            <a:r>
              <a:rPr sz="975" b="1">
                <a:solidFill>
                  <a:srgbClr val="66788A"/>
                </a:solidFill>
              </a:rPr>
              <a:t>DKV • OBE</a:t>
            </a:r>
          </a:p>
        </p:txBody>
      </p:sp>
      <p:sp>
        <p:nvSpPr>
          <p:cNvPr id="4" name="">
            <a:extLst xmlns:a="http://schemas.openxmlformats.org/drawingml/2006/main">
              <a:ext uri="{FF2B5EF4-FFF2-40B4-BE49-F238E27FC236}">
                <a16:creationId xmlns:a16="http://schemas.microsoft.com/office/drawing/2014/main" id="{0918BD98-3D57-43AE-A44A-1B3D8F94351C}"/>
              </a:ext>
            </a:extLst>
          </p:cNvPr>
          <p:cNvSpPr>
            <a:spLocks xmlns:a="http://schemas.openxmlformats.org/drawingml/2006/main" noGrp="1"/>
          </p:cNvSpPr>
          <p:nvPr/>
        </p:nvSpPr>
        <p:spPr>
          <a:xfrm xmlns:a="http://schemas.openxmlformats.org/drawingml/2006/main">
            <a:off x="685800" y="628650"/>
            <a:ext cx="10477500"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2700" b="1">
                <a:solidFill>
                  <a:srgbClr val="173F5F"/>
                </a:solidFill>
              </a:defRPr>
            </a:pPr>
            <a:r>
              <a:rPr sz="2700" b="1">
                <a:solidFill>
                  <a:srgbClr val="173F5F"/>
                </a:solidFill>
              </a:rPr>
              <a:t>Mengapa Topik Ini Penting bagi Desainer?</a:t>
            </a:r>
          </a:p>
        </p:txBody>
      </p:sp>
      <p:sp>
        <p:nvSpPr>
          <p:cNvPr id="5" name="">
            <a:extLst xmlns:a="http://schemas.openxmlformats.org/drawingml/2006/main">
              <a:ext uri="{FF2B5EF4-FFF2-40B4-BE49-F238E27FC236}">
                <a16:creationId xmlns:a16="http://schemas.microsoft.com/office/drawing/2014/main" id="{060E3475-1111-48E4-82D2-5DA5348175F5}"/>
              </a:ext>
            </a:extLst>
          </p:cNvPr>
          <p:cNvSpPr>
            <a:spLocks xmlns:a="http://schemas.openxmlformats.org/drawingml/2006/main" noGrp="1"/>
          </p:cNvSpPr>
          <p:nvPr/>
        </p:nvSpPr>
        <p:spPr>
          <a:xfrm xmlns:a="http://schemas.openxmlformats.org/drawingml/2006/main">
            <a:off x="685800" y="1247775"/>
            <a:ext cx="704850" cy="57150"/>
          </a:xfrm>
          <a:prstGeom xmlns:a="http://schemas.openxmlformats.org/drawingml/2006/main" prst="rect">
            <a:avLst/>
          </a:prstGeom>
          <a:solidFill xmlns:a="http://schemas.openxmlformats.org/drawingml/2006/main">
            <a:srgbClr val="00A6A6"/>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F57EFA4C-9AAA-447B-9955-767649B136AE}"/>
              </a:ext>
            </a:extLst>
          </p:cNvPr>
          <p:cNvSpPr>
            <a:spLocks xmlns:a="http://schemas.openxmlformats.org/drawingml/2006/main" noGrp="1"/>
          </p:cNvSpPr>
          <p:nvPr/>
        </p:nvSpPr>
        <p:spPr>
          <a:xfrm xmlns:a="http://schemas.openxmlformats.org/drawingml/2006/main">
            <a:off x="704850" y="1524000"/>
            <a:ext cx="114300" cy="114300"/>
          </a:xfrm>
          <a:prstGeom xmlns:a="http://schemas.openxmlformats.org/drawingml/2006/main" prst="ellipse">
            <a:avLst/>
          </a:prstGeom>
          <a:solidFill xmlns:a="http://schemas.openxmlformats.org/drawingml/2006/main">
            <a:srgbClr val="FF6B5E"/>
          </a:solidFill>
          <a:ln xmlns:a="http://schemas.openxmlformats.org/drawingml/2006/main" w="0">
            <a:noFill/>
            <a:prstDash val="solid"/>
          </a:ln>
        </p:spPr>
      </p:sp>
      <p:sp>
        <p:nvSpPr>
          <p:cNvPr id="7" name="">
            <a:extLst xmlns:a="http://schemas.openxmlformats.org/drawingml/2006/main">
              <a:ext uri="{FF2B5EF4-FFF2-40B4-BE49-F238E27FC236}">
                <a16:creationId xmlns:a16="http://schemas.microsoft.com/office/drawing/2014/main" id="{5EB69938-9493-48DE-BC24-03D2CFBCDEEF}"/>
              </a:ext>
            </a:extLst>
          </p:cNvPr>
          <p:cNvSpPr>
            <a:spLocks xmlns:a="http://schemas.openxmlformats.org/drawingml/2006/main" noGrp="1"/>
          </p:cNvSpPr>
          <p:nvPr/>
        </p:nvSpPr>
        <p:spPr>
          <a:xfrm xmlns:a="http://schemas.openxmlformats.org/drawingml/2006/main">
            <a:off x="971550" y="1428750"/>
            <a:ext cx="4429125"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575" b="1">
                <a:solidFill>
                  <a:srgbClr val="102A43"/>
                </a:solidFill>
              </a:defRPr>
            </a:pPr>
            <a:r>
              <a:rPr sz="1575" b="1">
                <a:solidFill>
                  <a:srgbClr val="102A43"/>
                </a:solidFill>
              </a:rPr>
              <a:t>Apa yang tidak terdeteksi tidak dapat dipersepsi</a:t>
            </a:r>
          </a:p>
        </p:txBody>
      </p:sp>
      <p:sp>
        <p:nvSpPr>
          <p:cNvPr id="8" name="">
            <a:extLst xmlns:a="http://schemas.openxmlformats.org/drawingml/2006/main">
              <a:ext uri="{FF2B5EF4-FFF2-40B4-BE49-F238E27FC236}">
                <a16:creationId xmlns:a16="http://schemas.microsoft.com/office/drawing/2014/main" id="{D63B2008-67FE-454E-9560-9D10554597F3}"/>
              </a:ext>
            </a:extLst>
          </p:cNvPr>
          <p:cNvSpPr>
            <a:spLocks xmlns:a="http://schemas.openxmlformats.org/drawingml/2006/main" noGrp="1"/>
          </p:cNvSpPr>
          <p:nvPr/>
        </p:nvSpPr>
        <p:spPr>
          <a:xfrm xmlns:a="http://schemas.openxmlformats.org/drawingml/2006/main">
            <a:off x="704850" y="2209800"/>
            <a:ext cx="114300" cy="114300"/>
          </a:xfrm>
          <a:prstGeom xmlns:a="http://schemas.openxmlformats.org/drawingml/2006/main" prst="ellipse">
            <a:avLst/>
          </a:prstGeom>
          <a:solidFill xmlns:a="http://schemas.openxmlformats.org/drawingml/2006/main">
            <a:srgbClr val="00A6A6"/>
          </a:solidFill>
          <a:ln xmlns:a="http://schemas.openxmlformats.org/drawingml/2006/main" w="0">
            <a:noFill/>
            <a:prstDash val="solid"/>
          </a:ln>
        </p:spPr>
      </p:sp>
      <p:sp>
        <p:nvSpPr>
          <p:cNvPr id="9" name="">
            <a:extLst xmlns:a="http://schemas.openxmlformats.org/drawingml/2006/main">
              <a:ext uri="{FF2B5EF4-FFF2-40B4-BE49-F238E27FC236}">
                <a16:creationId xmlns:a16="http://schemas.microsoft.com/office/drawing/2014/main" id="{DC02DD40-50C3-4E0A-B60D-6679C5527DDF}"/>
              </a:ext>
            </a:extLst>
          </p:cNvPr>
          <p:cNvSpPr>
            <a:spLocks xmlns:a="http://schemas.openxmlformats.org/drawingml/2006/main" noGrp="1"/>
          </p:cNvSpPr>
          <p:nvPr/>
        </p:nvSpPr>
        <p:spPr>
          <a:xfrm xmlns:a="http://schemas.openxmlformats.org/drawingml/2006/main">
            <a:off x="971550" y="2114550"/>
            <a:ext cx="4429125"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575" b="0">
                <a:solidFill>
                  <a:srgbClr val="102A43"/>
                </a:solidFill>
              </a:defRPr>
            </a:pPr>
            <a:r>
              <a:rPr sz="1575" b="0">
                <a:solidFill>
                  <a:srgbClr val="102A43"/>
                </a:solidFill>
              </a:rPr>
              <a:t>Perbedaan kecil dapat menentukan terbaca atau hilang</a:t>
            </a:r>
          </a:p>
        </p:txBody>
      </p:sp>
      <p:sp>
        <p:nvSpPr>
          <p:cNvPr id="10" name="">
            <a:extLst xmlns:a="http://schemas.openxmlformats.org/drawingml/2006/main">
              <a:ext uri="{FF2B5EF4-FFF2-40B4-BE49-F238E27FC236}">
                <a16:creationId xmlns:a16="http://schemas.microsoft.com/office/drawing/2014/main" id="{01203059-CEDB-43C0-84AF-203B902C27D9}"/>
              </a:ext>
            </a:extLst>
          </p:cNvPr>
          <p:cNvSpPr>
            <a:spLocks xmlns:a="http://schemas.openxmlformats.org/drawingml/2006/main" noGrp="1"/>
          </p:cNvSpPr>
          <p:nvPr/>
        </p:nvSpPr>
        <p:spPr>
          <a:xfrm xmlns:a="http://schemas.openxmlformats.org/drawingml/2006/main">
            <a:off x="704850" y="2895600"/>
            <a:ext cx="114300" cy="114300"/>
          </a:xfrm>
          <a:prstGeom xmlns:a="http://schemas.openxmlformats.org/drawingml/2006/main" prst="ellipse">
            <a:avLst/>
          </a:prstGeom>
          <a:solidFill xmlns:a="http://schemas.openxmlformats.org/drawingml/2006/main">
            <a:srgbClr val="00A6A6"/>
          </a:solidFill>
          <a:ln xmlns:a="http://schemas.openxmlformats.org/drawingml/2006/main" w="0">
            <a:noFill/>
            <a:prstDash val="solid"/>
          </a:ln>
        </p:spPr>
      </p:sp>
      <p:sp>
        <p:nvSpPr>
          <p:cNvPr id="11" name="">
            <a:extLst xmlns:a="http://schemas.openxmlformats.org/drawingml/2006/main">
              <a:ext uri="{FF2B5EF4-FFF2-40B4-BE49-F238E27FC236}">
                <a16:creationId xmlns:a16="http://schemas.microsoft.com/office/drawing/2014/main" id="{76641663-6BDB-4671-9062-DDBF96911EDD}"/>
              </a:ext>
            </a:extLst>
          </p:cNvPr>
          <p:cNvSpPr>
            <a:spLocks xmlns:a="http://schemas.openxmlformats.org/drawingml/2006/main" noGrp="1"/>
          </p:cNvSpPr>
          <p:nvPr/>
        </p:nvSpPr>
        <p:spPr>
          <a:xfrm xmlns:a="http://schemas.openxmlformats.org/drawingml/2006/main">
            <a:off x="971550" y="2800350"/>
            <a:ext cx="4429125"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575" b="0">
                <a:solidFill>
                  <a:srgbClr val="102A43"/>
                </a:solidFill>
              </a:defRPr>
            </a:pPr>
            <a:r>
              <a:rPr sz="1575" b="0">
                <a:solidFill>
                  <a:srgbClr val="102A43"/>
                </a:solidFill>
              </a:rPr>
              <a:t>Persepsi audiens menentukan keberhasilan pesan</a:t>
            </a:r>
          </a:p>
        </p:txBody>
      </p:sp>
      <p:sp>
        <p:nvSpPr>
          <p:cNvPr id="12" name="">
            <a:extLst xmlns:a="http://schemas.openxmlformats.org/drawingml/2006/main">
              <a:ext uri="{FF2B5EF4-FFF2-40B4-BE49-F238E27FC236}">
                <a16:creationId xmlns:a16="http://schemas.microsoft.com/office/drawing/2014/main" id="{7269C578-EE77-4AAC-8A45-3647CD17BA93}"/>
              </a:ext>
            </a:extLst>
          </p:cNvPr>
          <p:cNvSpPr>
            <a:spLocks xmlns:a="http://schemas.openxmlformats.org/drawingml/2006/main" noGrp="1"/>
          </p:cNvSpPr>
          <p:nvPr/>
        </p:nvSpPr>
        <p:spPr>
          <a:xfrm xmlns:a="http://schemas.openxmlformats.org/drawingml/2006/main">
            <a:off x="704850" y="3581400"/>
            <a:ext cx="114300" cy="114300"/>
          </a:xfrm>
          <a:prstGeom xmlns:a="http://schemas.openxmlformats.org/drawingml/2006/main" prst="ellipse">
            <a:avLst/>
          </a:prstGeom>
          <a:solidFill xmlns:a="http://schemas.openxmlformats.org/drawingml/2006/main">
            <a:srgbClr val="00A6A6"/>
          </a:solidFill>
          <a:ln xmlns:a="http://schemas.openxmlformats.org/drawingml/2006/main" w="0">
            <a:noFill/>
            <a:prstDash val="solid"/>
          </a:ln>
        </p:spPr>
      </p:sp>
      <p:sp>
        <p:nvSpPr>
          <p:cNvPr id="13" name="">
            <a:extLst xmlns:a="http://schemas.openxmlformats.org/drawingml/2006/main">
              <a:ext uri="{FF2B5EF4-FFF2-40B4-BE49-F238E27FC236}">
                <a16:creationId xmlns:a16="http://schemas.microsoft.com/office/drawing/2014/main" id="{238D3BEE-7A39-46EE-BB8E-4F896DA9E685}"/>
              </a:ext>
            </a:extLst>
          </p:cNvPr>
          <p:cNvSpPr>
            <a:spLocks xmlns:a="http://schemas.openxmlformats.org/drawingml/2006/main" noGrp="1"/>
          </p:cNvSpPr>
          <p:nvPr/>
        </p:nvSpPr>
        <p:spPr>
          <a:xfrm xmlns:a="http://schemas.openxmlformats.org/drawingml/2006/main">
            <a:off x="971550" y="3486150"/>
            <a:ext cx="4429125"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575" b="0">
                <a:solidFill>
                  <a:srgbClr val="102A43"/>
                </a:solidFill>
              </a:defRPr>
            </a:pPr>
            <a:r>
              <a:rPr sz="1575" b="0">
                <a:solidFill>
                  <a:srgbClr val="102A43"/>
                </a:solidFill>
              </a:rPr>
              <a:t>Keputusan desain harus dapat dijelaskan, bukan sekadar disukai</a:t>
            </a:r>
          </a:p>
        </p:txBody>
      </p:sp>
      <p:sp>
        <p:nvSpPr>
          <p:cNvPr id="14" name="">
            <a:extLst xmlns:a="http://schemas.openxmlformats.org/drawingml/2006/main">
              <a:ext uri="{FF2B5EF4-FFF2-40B4-BE49-F238E27FC236}">
                <a16:creationId xmlns:a16="http://schemas.microsoft.com/office/drawing/2014/main" id="{870AD67C-DAD6-45A1-9487-8A8C413F9014}"/>
              </a:ext>
            </a:extLst>
          </p:cNvPr>
          <p:cNvSpPr>
            <a:spLocks xmlns:a="http://schemas.openxmlformats.org/drawingml/2006/main" noGrp="1"/>
          </p:cNvSpPr>
          <p:nvPr/>
        </p:nvSpPr>
        <p:spPr>
          <a:xfrm xmlns:a="http://schemas.openxmlformats.org/drawingml/2006/main">
            <a:off x="6048375" y="1381125"/>
            <a:ext cx="4953000" cy="3810000"/>
          </a:xfrm>
          <a:prstGeom xmlns:a="http://schemas.openxmlformats.org/drawingml/2006/main" prst="roundRect">
            <a:avLst>
              <a:gd name="adj" fmla="val 4000"/>
            </a:avLst>
          </a:prstGeom>
          <a:solidFill xmlns:a="http://schemas.openxmlformats.org/drawingml/2006/main">
            <a:srgbClr val="FFFFFF"/>
          </a:solidFill>
          <a:ln xmlns:a="http://schemas.openxmlformats.org/drawingml/2006/main" w="19050">
            <a:solidFill>
              <a:srgbClr val="E8EEF2"/>
            </a:solidFill>
            <a:prstDash val="solid"/>
          </a:ln>
        </p:spPr>
      </p:sp>
      <p:sp>
        <p:nvSpPr>
          <p:cNvPr id="15" name="">
            <a:extLst xmlns:a="http://schemas.openxmlformats.org/drawingml/2006/main">
              <a:ext uri="{FF2B5EF4-FFF2-40B4-BE49-F238E27FC236}">
                <a16:creationId xmlns:a16="http://schemas.microsoft.com/office/drawing/2014/main" id="{B7FE1F8F-8D76-4B4F-9478-C1C36303D5B3}"/>
              </a:ext>
            </a:extLst>
          </p:cNvPr>
          <p:cNvSpPr>
            <a:spLocks xmlns:a="http://schemas.openxmlformats.org/drawingml/2006/main" noGrp="1"/>
          </p:cNvSpPr>
          <p:nvPr/>
        </p:nvSpPr>
        <p:spPr>
          <a:xfrm xmlns:a="http://schemas.openxmlformats.org/drawingml/2006/main">
            <a:off x="6867525" y="2343150"/>
            <a:ext cx="266700" cy="266700"/>
          </a:xfrm>
          <a:prstGeom xmlns:a="http://schemas.openxmlformats.org/drawingml/2006/main" prst="ellipse">
            <a:avLst/>
          </a:prstGeom>
          <a:solidFill xmlns:a="http://schemas.openxmlformats.org/drawingml/2006/main">
            <a:srgbClr val="00A6A6"/>
          </a:solidFill>
          <a:ln xmlns:a="http://schemas.openxmlformats.org/drawingml/2006/main" w="0">
            <a:noFill/>
            <a:prstDash val="solid"/>
          </a:ln>
        </p:spPr>
      </p:sp>
      <p:sp>
        <p:nvSpPr>
          <p:cNvPr id="16" name="">
            <a:extLst xmlns:a="http://schemas.openxmlformats.org/drawingml/2006/main">
              <a:ext uri="{FF2B5EF4-FFF2-40B4-BE49-F238E27FC236}">
                <a16:creationId xmlns:a16="http://schemas.microsoft.com/office/drawing/2014/main" id="{59B6D340-26A4-45A5-9E33-E63C5054B7C0}"/>
              </a:ext>
            </a:extLst>
          </p:cNvPr>
          <p:cNvSpPr>
            <a:spLocks xmlns:a="http://schemas.openxmlformats.org/drawingml/2006/main" noGrp="1"/>
          </p:cNvSpPr>
          <p:nvPr/>
        </p:nvSpPr>
        <p:spPr>
          <a:xfrm xmlns:a="http://schemas.openxmlformats.org/drawingml/2006/main">
            <a:off x="7191375" y="2343150"/>
            <a:ext cx="266700" cy="266700"/>
          </a:xfrm>
          <a:prstGeom xmlns:a="http://schemas.openxmlformats.org/drawingml/2006/main" prst="ellipse">
            <a:avLst/>
          </a:prstGeom>
          <a:solidFill xmlns:a="http://schemas.openxmlformats.org/drawingml/2006/main">
            <a:srgbClr val="00A6A6"/>
          </a:solidFill>
          <a:ln xmlns:a="http://schemas.openxmlformats.org/drawingml/2006/main" w="0">
            <a:noFill/>
            <a:prstDash val="solid"/>
          </a:ln>
        </p:spPr>
      </p:sp>
      <p:sp>
        <p:nvSpPr>
          <p:cNvPr id="17" name="">
            <a:extLst xmlns:a="http://schemas.openxmlformats.org/drawingml/2006/main">
              <a:ext uri="{FF2B5EF4-FFF2-40B4-BE49-F238E27FC236}">
                <a16:creationId xmlns:a16="http://schemas.microsoft.com/office/drawing/2014/main" id="{724E9AD9-25A6-4DA6-9B44-38C1BCD00287}"/>
              </a:ext>
            </a:extLst>
          </p:cNvPr>
          <p:cNvSpPr>
            <a:spLocks xmlns:a="http://schemas.openxmlformats.org/drawingml/2006/main" noGrp="1"/>
          </p:cNvSpPr>
          <p:nvPr/>
        </p:nvSpPr>
        <p:spPr>
          <a:xfrm xmlns:a="http://schemas.openxmlformats.org/drawingml/2006/main">
            <a:off x="6867525" y="2724150"/>
            <a:ext cx="266700" cy="266700"/>
          </a:xfrm>
          <a:prstGeom xmlns:a="http://schemas.openxmlformats.org/drawingml/2006/main" prst="ellipse">
            <a:avLst/>
          </a:prstGeom>
          <a:solidFill xmlns:a="http://schemas.openxmlformats.org/drawingml/2006/main">
            <a:srgbClr val="00A6A6"/>
          </a:solidFill>
          <a:ln xmlns:a="http://schemas.openxmlformats.org/drawingml/2006/main" w="0">
            <a:noFill/>
            <a:prstDash val="solid"/>
          </a:ln>
        </p:spPr>
      </p:sp>
      <p:sp>
        <p:nvSpPr>
          <p:cNvPr id="18" name="">
            <a:extLst xmlns:a="http://schemas.openxmlformats.org/drawingml/2006/main">
              <a:ext uri="{FF2B5EF4-FFF2-40B4-BE49-F238E27FC236}">
                <a16:creationId xmlns:a16="http://schemas.microsoft.com/office/drawing/2014/main" id="{840DE049-715A-42FC-9A60-B37642CF635B}"/>
              </a:ext>
            </a:extLst>
          </p:cNvPr>
          <p:cNvSpPr>
            <a:spLocks xmlns:a="http://schemas.openxmlformats.org/drawingml/2006/main" noGrp="1"/>
          </p:cNvSpPr>
          <p:nvPr/>
        </p:nvSpPr>
        <p:spPr>
          <a:xfrm xmlns:a="http://schemas.openxmlformats.org/drawingml/2006/main">
            <a:off x="7191375" y="2724150"/>
            <a:ext cx="266700" cy="266700"/>
          </a:xfrm>
          <a:prstGeom xmlns:a="http://schemas.openxmlformats.org/drawingml/2006/main" prst="ellipse">
            <a:avLst/>
          </a:prstGeom>
          <a:solidFill xmlns:a="http://schemas.openxmlformats.org/drawingml/2006/main">
            <a:srgbClr val="00A6A6"/>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33943B32-470A-4578-879B-0903F2423667}"/>
              </a:ext>
            </a:extLst>
          </p:cNvPr>
          <p:cNvSpPr>
            <a:spLocks xmlns:a="http://schemas.openxmlformats.org/drawingml/2006/main" noGrp="1"/>
          </p:cNvSpPr>
          <p:nvPr/>
        </p:nvSpPr>
        <p:spPr>
          <a:xfrm xmlns:a="http://schemas.openxmlformats.org/drawingml/2006/main">
            <a:off x="8296275" y="2343150"/>
            <a:ext cx="266700" cy="266700"/>
          </a:xfrm>
          <a:prstGeom xmlns:a="http://schemas.openxmlformats.org/drawingml/2006/main" prst="ellipse">
            <a:avLst/>
          </a:prstGeom>
          <a:solidFill xmlns:a="http://schemas.openxmlformats.org/drawingml/2006/main">
            <a:srgbClr val="FF6B5E"/>
          </a:solidFill>
          <a:ln xmlns:a="http://schemas.openxmlformats.org/drawingml/2006/main" w="0">
            <a:noFill/>
            <a:prstDash val="solid"/>
          </a:ln>
        </p:spPr>
      </p:sp>
      <p:sp>
        <p:nvSpPr>
          <p:cNvPr id="20" name="">
            <a:extLst xmlns:a="http://schemas.openxmlformats.org/drawingml/2006/main">
              <a:ext uri="{FF2B5EF4-FFF2-40B4-BE49-F238E27FC236}">
                <a16:creationId xmlns:a16="http://schemas.microsoft.com/office/drawing/2014/main" id="{0AE7BFB2-F42C-48CF-96A2-1212EF5BF402}"/>
              </a:ext>
            </a:extLst>
          </p:cNvPr>
          <p:cNvSpPr>
            <a:spLocks xmlns:a="http://schemas.openxmlformats.org/drawingml/2006/main" noGrp="1"/>
          </p:cNvSpPr>
          <p:nvPr/>
        </p:nvSpPr>
        <p:spPr>
          <a:xfrm xmlns:a="http://schemas.openxmlformats.org/drawingml/2006/main">
            <a:off x="8620125" y="2343150"/>
            <a:ext cx="266700" cy="266700"/>
          </a:xfrm>
          <a:prstGeom xmlns:a="http://schemas.openxmlformats.org/drawingml/2006/main" prst="ellipse">
            <a:avLst/>
          </a:prstGeom>
          <a:solidFill xmlns:a="http://schemas.openxmlformats.org/drawingml/2006/main">
            <a:srgbClr val="FF6B5E"/>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24118E08-7F0B-412C-BBA5-3DB5131DCE77}"/>
              </a:ext>
            </a:extLst>
          </p:cNvPr>
          <p:cNvSpPr>
            <a:spLocks xmlns:a="http://schemas.openxmlformats.org/drawingml/2006/main" noGrp="1"/>
          </p:cNvSpPr>
          <p:nvPr/>
        </p:nvSpPr>
        <p:spPr>
          <a:xfrm xmlns:a="http://schemas.openxmlformats.org/drawingml/2006/main">
            <a:off x="8296275" y="2724150"/>
            <a:ext cx="266700" cy="266700"/>
          </a:xfrm>
          <a:prstGeom xmlns:a="http://schemas.openxmlformats.org/drawingml/2006/main" prst="ellipse">
            <a:avLst/>
          </a:prstGeom>
          <a:solidFill xmlns:a="http://schemas.openxmlformats.org/drawingml/2006/main">
            <a:srgbClr val="FF6B5E"/>
          </a:solidFill>
          <a:ln xmlns:a="http://schemas.openxmlformats.org/drawingml/2006/main" w="0">
            <a:noFill/>
            <a:prstDash val="solid"/>
          </a:ln>
        </p:spPr>
      </p:sp>
      <p:sp>
        <p:nvSpPr>
          <p:cNvPr id="22" name="">
            <a:extLst xmlns:a="http://schemas.openxmlformats.org/drawingml/2006/main">
              <a:ext uri="{FF2B5EF4-FFF2-40B4-BE49-F238E27FC236}">
                <a16:creationId xmlns:a16="http://schemas.microsoft.com/office/drawing/2014/main" id="{A4F509B6-E548-42E1-B591-B2BEEB936DC2}"/>
              </a:ext>
            </a:extLst>
          </p:cNvPr>
          <p:cNvSpPr>
            <a:spLocks xmlns:a="http://schemas.openxmlformats.org/drawingml/2006/main" noGrp="1"/>
          </p:cNvSpPr>
          <p:nvPr/>
        </p:nvSpPr>
        <p:spPr>
          <a:xfrm xmlns:a="http://schemas.openxmlformats.org/drawingml/2006/main">
            <a:off x="8620125" y="2724150"/>
            <a:ext cx="266700" cy="266700"/>
          </a:xfrm>
          <a:prstGeom xmlns:a="http://schemas.openxmlformats.org/drawingml/2006/main" prst="ellipse">
            <a:avLst/>
          </a:prstGeom>
          <a:solidFill xmlns:a="http://schemas.openxmlformats.org/drawingml/2006/main">
            <a:srgbClr val="FF6B5E"/>
          </a:solidFill>
          <a:ln xmlns:a="http://schemas.openxmlformats.org/drawingml/2006/main" w="0">
            <a:noFill/>
            <a:prstDash val="solid"/>
          </a:ln>
        </p:spPr>
      </p:sp>
      <p:sp>
        <p:nvSpPr>
          <p:cNvPr id="23" name="">
            <a:extLst xmlns:a="http://schemas.openxmlformats.org/drawingml/2006/main">
              <a:ext uri="{FF2B5EF4-FFF2-40B4-BE49-F238E27FC236}">
                <a16:creationId xmlns:a16="http://schemas.microsoft.com/office/drawing/2014/main" id="{44E77DEE-C84A-44E8-9EC5-7794CDF23E6B}"/>
              </a:ext>
            </a:extLst>
          </p:cNvPr>
          <p:cNvSpPr>
            <a:spLocks xmlns:a="http://schemas.openxmlformats.org/drawingml/2006/main" noGrp="1"/>
          </p:cNvSpPr>
          <p:nvPr/>
        </p:nvSpPr>
        <p:spPr>
          <a:xfrm xmlns:a="http://schemas.openxmlformats.org/drawingml/2006/main">
            <a:off x="9725025" y="2343150"/>
            <a:ext cx="266700" cy="266700"/>
          </a:xfrm>
          <a:prstGeom xmlns:a="http://schemas.openxmlformats.org/drawingml/2006/main" prst="ellipse">
            <a:avLst/>
          </a:prstGeom>
          <a:solidFill xmlns:a="http://schemas.openxmlformats.org/drawingml/2006/main">
            <a:srgbClr val="F4B942"/>
          </a:solidFill>
          <a:ln xmlns:a="http://schemas.openxmlformats.org/drawingml/2006/main" w="0">
            <a:noFill/>
            <a:prstDash val="solid"/>
          </a:ln>
        </p:spPr>
      </p:sp>
      <p:sp>
        <p:nvSpPr>
          <p:cNvPr id="24" name="">
            <a:extLst xmlns:a="http://schemas.openxmlformats.org/drawingml/2006/main">
              <a:ext uri="{FF2B5EF4-FFF2-40B4-BE49-F238E27FC236}">
                <a16:creationId xmlns:a16="http://schemas.microsoft.com/office/drawing/2014/main" id="{34D3D9D3-3F29-4DFD-AE6B-5106BCE129D4}"/>
              </a:ext>
            </a:extLst>
          </p:cNvPr>
          <p:cNvSpPr>
            <a:spLocks xmlns:a="http://schemas.openxmlformats.org/drawingml/2006/main" noGrp="1"/>
          </p:cNvSpPr>
          <p:nvPr/>
        </p:nvSpPr>
        <p:spPr>
          <a:xfrm xmlns:a="http://schemas.openxmlformats.org/drawingml/2006/main">
            <a:off x="10048875" y="2343150"/>
            <a:ext cx="266700" cy="266700"/>
          </a:xfrm>
          <a:prstGeom xmlns:a="http://schemas.openxmlformats.org/drawingml/2006/main" prst="ellipse">
            <a:avLst/>
          </a:prstGeom>
          <a:solidFill xmlns:a="http://schemas.openxmlformats.org/drawingml/2006/main">
            <a:srgbClr val="F4B942"/>
          </a:solidFill>
          <a:ln xmlns:a="http://schemas.openxmlformats.org/drawingml/2006/main" w="0">
            <a:noFill/>
            <a:prstDash val="solid"/>
          </a:ln>
        </p:spPr>
      </p:sp>
      <p:sp>
        <p:nvSpPr>
          <p:cNvPr id="25" name="">
            <a:extLst xmlns:a="http://schemas.openxmlformats.org/drawingml/2006/main">
              <a:ext uri="{FF2B5EF4-FFF2-40B4-BE49-F238E27FC236}">
                <a16:creationId xmlns:a16="http://schemas.microsoft.com/office/drawing/2014/main" id="{753EDAE2-EC52-4BAD-8B58-FC3419FC27D8}"/>
              </a:ext>
            </a:extLst>
          </p:cNvPr>
          <p:cNvSpPr>
            <a:spLocks xmlns:a="http://schemas.openxmlformats.org/drawingml/2006/main" noGrp="1"/>
          </p:cNvSpPr>
          <p:nvPr/>
        </p:nvSpPr>
        <p:spPr>
          <a:xfrm xmlns:a="http://schemas.openxmlformats.org/drawingml/2006/main">
            <a:off x="9725025" y="2724150"/>
            <a:ext cx="266700" cy="266700"/>
          </a:xfrm>
          <a:prstGeom xmlns:a="http://schemas.openxmlformats.org/drawingml/2006/main" prst="ellipse">
            <a:avLst/>
          </a:prstGeom>
          <a:solidFill xmlns:a="http://schemas.openxmlformats.org/drawingml/2006/main">
            <a:srgbClr val="F4B942"/>
          </a:solidFill>
          <a:ln xmlns:a="http://schemas.openxmlformats.org/drawingml/2006/main" w="0">
            <a:noFill/>
            <a:prstDash val="solid"/>
          </a:ln>
        </p:spPr>
      </p:sp>
      <p:sp>
        <p:nvSpPr>
          <p:cNvPr id="26" name="">
            <a:extLst xmlns:a="http://schemas.openxmlformats.org/drawingml/2006/main">
              <a:ext uri="{FF2B5EF4-FFF2-40B4-BE49-F238E27FC236}">
                <a16:creationId xmlns:a16="http://schemas.microsoft.com/office/drawing/2014/main" id="{0EAE85EE-9BAA-4AB7-AE04-420C27F297A8}"/>
              </a:ext>
            </a:extLst>
          </p:cNvPr>
          <p:cNvSpPr>
            <a:spLocks xmlns:a="http://schemas.openxmlformats.org/drawingml/2006/main" noGrp="1"/>
          </p:cNvSpPr>
          <p:nvPr/>
        </p:nvSpPr>
        <p:spPr>
          <a:xfrm xmlns:a="http://schemas.openxmlformats.org/drawingml/2006/main">
            <a:off x="10048875" y="2724150"/>
            <a:ext cx="266700" cy="266700"/>
          </a:xfrm>
          <a:prstGeom xmlns:a="http://schemas.openxmlformats.org/drawingml/2006/main" prst="ellipse">
            <a:avLst/>
          </a:prstGeom>
          <a:solidFill xmlns:a="http://schemas.openxmlformats.org/drawingml/2006/main">
            <a:srgbClr val="F4B942"/>
          </a:solidFill>
          <a:ln xmlns:a="http://schemas.openxmlformats.org/drawingml/2006/main" w="0">
            <a:noFill/>
            <a:prstDash val="solid"/>
          </a:ln>
        </p:spPr>
      </p:sp>
      <p:sp>
        <p:nvSpPr>
          <p:cNvPr id="27" name="">
            <a:extLst xmlns:a="http://schemas.openxmlformats.org/drawingml/2006/main">
              <a:ext uri="{FF2B5EF4-FFF2-40B4-BE49-F238E27FC236}">
                <a16:creationId xmlns:a16="http://schemas.microsoft.com/office/drawing/2014/main" id="{4EC95BD6-2482-4ABA-855F-5234690549C9}"/>
              </a:ext>
            </a:extLst>
          </p:cNvPr>
          <p:cNvSpPr>
            <a:spLocks xmlns:a="http://schemas.openxmlformats.org/drawingml/2006/main" noGrp="1"/>
          </p:cNvSpPr>
          <p:nvPr/>
        </p:nvSpPr>
        <p:spPr>
          <a:xfrm xmlns:a="http://schemas.openxmlformats.org/drawingml/2006/main">
            <a:off x="6619875" y="3762375"/>
            <a:ext cx="3810000" cy="0"/>
          </a:xfrm>
          <a:prstGeom xmlns:a="http://schemas.openxmlformats.org/drawingml/2006/main" prst="line">
            <a:avLst/>
          </a:prstGeom>
          <a:noFill xmlns:a="http://schemas.openxmlformats.org/drawingml/2006/main"/>
          <a:ln xmlns:a="http://schemas.openxmlformats.org/drawingml/2006/main" w="19050">
            <a:solidFill>
              <a:srgbClr val="E8EEF2"/>
            </a:solidFill>
            <a:prstDash val="solid"/>
          </a:ln>
        </p:spPr>
      </p:sp>
      <p:sp>
        <p:nvSpPr>
          <p:cNvPr id="28" name="">
            <a:extLst xmlns:a="http://schemas.openxmlformats.org/drawingml/2006/main">
              <a:ext uri="{FF2B5EF4-FFF2-40B4-BE49-F238E27FC236}">
                <a16:creationId xmlns:a16="http://schemas.microsoft.com/office/drawing/2014/main" id="{2BFE1BCF-5CFF-4C59-B843-75FFEBDC2F83}"/>
              </a:ext>
            </a:extLst>
          </p:cNvPr>
          <p:cNvSpPr>
            <a:spLocks xmlns:a="http://schemas.openxmlformats.org/drawingml/2006/main" noGrp="1"/>
          </p:cNvSpPr>
          <p:nvPr/>
        </p:nvSpPr>
        <p:spPr>
          <a:xfrm xmlns:a="http://schemas.openxmlformats.org/drawingml/2006/main">
            <a:off x="6572250" y="4181475"/>
            <a:ext cx="390525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500" b="1">
                <a:solidFill>
                  <a:srgbClr val="173F5F"/>
                </a:solidFill>
              </a:defRPr>
            </a:pPr>
            <a:r>
              <a:rPr sz="1500" b="1">
                <a:solidFill>
                  <a:srgbClr val="173F5F"/>
                </a:solidFill>
              </a:rPr>
              <a:t>jarak + kesamaan = struktur</a:t>
            </a:r>
          </a:p>
        </p:txBody>
      </p:sp>
      <p:sp>
        <p:nvSpPr>
          <p:cNvPr id="29" name="">
            <a:extLst xmlns:a="http://schemas.openxmlformats.org/drawingml/2006/main">
              <a:ext uri="{FF2B5EF4-FFF2-40B4-BE49-F238E27FC236}">
                <a16:creationId xmlns:a16="http://schemas.microsoft.com/office/drawing/2014/main" id="{C63C13CD-DB77-4D83-BAEC-06CE6FB2BE7D}"/>
              </a:ext>
            </a:extLst>
          </p:cNvPr>
          <p:cNvSpPr>
            <a:spLocks xmlns:a="http://schemas.openxmlformats.org/drawingml/2006/main" noGrp="1"/>
          </p:cNvSpPr>
          <p:nvPr/>
        </p:nvSpPr>
        <p:spPr>
          <a:xfrm xmlns:a="http://schemas.openxmlformats.org/drawingml/2006/main">
            <a:off x="6191250" y="5467350"/>
            <a:ext cx="476250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66788A"/>
                </a:solidFill>
              </a:defRPr>
            </a:pPr>
            <a:r>
              <a:rPr sz="1200" b="0">
                <a:solidFill>
                  <a:srgbClr val="66788A"/>
                </a:solidFill>
              </a:rPr>
              <a:t>Perbandingan teks kontras tinggi dan rendah.</a:t>
            </a:r>
          </a:p>
        </p:txBody>
      </p:sp>
      <p:sp>
        <p:nvSpPr>
          <p:cNvPr id="30" name="">
            <a:extLst xmlns:a="http://schemas.openxmlformats.org/drawingml/2006/main">
              <a:ext uri="{FF2B5EF4-FFF2-40B4-BE49-F238E27FC236}">
                <a16:creationId xmlns:a16="http://schemas.microsoft.com/office/drawing/2014/main" id="{9884D017-E282-464B-87EC-E07A6952C871}"/>
              </a:ext>
            </a:extLst>
          </p:cNvPr>
          <p:cNvSpPr>
            <a:spLocks xmlns:a="http://schemas.openxmlformats.org/drawingml/2006/main" noGrp="1"/>
          </p:cNvSpPr>
          <p:nvPr/>
        </p:nvSpPr>
        <p:spPr>
          <a:xfrm xmlns:a="http://schemas.openxmlformats.org/drawingml/2006/main">
            <a:off x="685800" y="6438900"/>
            <a:ext cx="10820400" cy="0"/>
          </a:xfrm>
          <a:prstGeom xmlns:a="http://schemas.openxmlformats.org/drawingml/2006/main" prst="line">
            <a:avLst/>
          </a:prstGeom>
          <a:noFill xmlns:a="http://schemas.openxmlformats.org/drawingml/2006/main"/>
          <a:ln xmlns:a="http://schemas.openxmlformats.org/drawingml/2006/main" w="9525">
            <a:solidFill>
              <a:srgbClr val="E8EEF2"/>
            </a:solidFill>
            <a:prstDash val="solid"/>
          </a:ln>
        </p:spPr>
      </p:sp>
      <p:sp>
        <p:nvSpPr>
          <p:cNvPr id="31" name="">
            <a:extLst xmlns:a="http://schemas.openxmlformats.org/drawingml/2006/main">
              <a:ext uri="{FF2B5EF4-FFF2-40B4-BE49-F238E27FC236}">
                <a16:creationId xmlns:a16="http://schemas.microsoft.com/office/drawing/2014/main" id="{D1D0648C-1736-4BE1-97C8-F63F08E17761}"/>
              </a:ext>
            </a:extLst>
          </p:cNvPr>
          <p:cNvSpPr>
            <a:spLocks xmlns:a="http://schemas.openxmlformats.org/drawingml/2006/main" noGrp="1"/>
          </p:cNvSpPr>
          <p:nvPr/>
        </p:nvSpPr>
        <p:spPr>
          <a:xfrm xmlns:a="http://schemas.openxmlformats.org/drawingml/2006/main">
            <a:off x="685800" y="6515100"/>
            <a:ext cx="47625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900" b="1">
                <a:solidFill>
                  <a:srgbClr val="66788A"/>
                </a:solidFill>
              </a:defRPr>
            </a:pPr>
            <a:r>
              <a:rPr sz="900" b="1">
                <a:solidFill>
                  <a:srgbClr val="66788A"/>
                </a:solidFill>
              </a:rPr>
              <a:t>PERTEMUAN 02  •  8 menit</a:t>
            </a:r>
          </a:p>
        </p:txBody>
      </p:sp>
      <p:sp>
        <p:nvSpPr>
          <p:cNvPr id="32" name="">
            <a:extLst xmlns:a="http://schemas.openxmlformats.org/drawingml/2006/main">
              <a:ext uri="{FF2B5EF4-FFF2-40B4-BE49-F238E27FC236}">
                <a16:creationId xmlns:a16="http://schemas.microsoft.com/office/drawing/2014/main" id="{503B7D6C-B8C1-4D0E-A34A-922AEAF3A2FD}"/>
              </a:ext>
            </a:extLst>
          </p:cNvPr>
          <p:cNvSpPr>
            <a:spLocks xmlns:a="http://schemas.openxmlformats.org/drawingml/2006/main" noGrp="1"/>
          </p:cNvSpPr>
          <p:nvPr/>
        </p:nvSpPr>
        <p:spPr>
          <a:xfrm xmlns:a="http://schemas.openxmlformats.org/drawingml/2006/main">
            <a:off x="10572750" y="6515100"/>
            <a:ext cx="93345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900" b="1">
                <a:solidFill>
                  <a:srgbClr val="66788A"/>
                </a:solidFill>
              </a:defRPr>
            </a:pPr>
            <a:r>
              <a:rPr sz="900" b="1">
                <a:solidFill>
                  <a:srgbClr val="66788A"/>
                </a:solidFill>
              </a:rPr>
              <a:t>2/10</a:t>
            </a:r>
          </a:p>
        </p:txBody>
      </p:sp>
    </p:spTree>
    <p:extLst>
      <p:ext uri="{BB962C8B-B14F-4D97-AF65-F5344CB8AC3E}">
        <p14:creationId xmlns:p14="http://schemas.microsoft.com/office/powerpoint/2010/main" val="191440639"/>
      </p:ext>
    </p:extLst>
  </p:cSld>
</p:sld>
</file>

<file path=ppt/slides/slide3.xml><?xml version="1.0" encoding="utf-8"?>
<p:sld xmlns:p="http://schemas.openxmlformats.org/presentationml/2006/main">
  <p:cSld>
    <p:bg>
      <p:bgPr>
        <a:solidFill xmlns:a="http://schemas.openxmlformats.org/drawingml/2006/main">
          <a:srgbClr val="F7F3EA"/>
        </a:solidFill>
      </p:bgPr>
    </p:bg>
    <p:spTree>
      <p:nvGrpSpPr>
        <p:cNvPr id="1" name=""/>
        <p:cNvGrpSpPr/>
        <p:nvPr/>
      </p:nvGrpSpPr>
      <p:grpSpPr>
        <a:xfrm xmlns:a="http://schemas.openxmlformats.org/drawingml/2006/main"/>
      </p:grpSpPr>
      <p:sp>
        <p:nvSpPr>
          <p:cNvPr id="25" name="">
            <a:extLst xmlns:a="http://schemas.openxmlformats.org/drawingml/2006/main">
              <a:ext uri="{FF2B5EF4-FFF2-40B4-BE49-F238E27FC236}">
                <a16:creationId xmlns:a16="http://schemas.microsoft.com/office/drawing/2014/main" id="{6889A04E-396E-478C-A5BF-5B011E30BCEA}"/>
              </a:ext>
            </a:extLst>
          </p:cNvPr>
          <p:cNvSpPr>
            <a:spLocks xmlns:a="http://schemas.openxmlformats.org/drawingml/2006/main" noGrp="1"/>
          </p:cNvSpPr>
          <p:nvPr/>
        </p:nvSpPr>
        <p:spPr>
          <a:xfrm xmlns:a="http://schemas.openxmlformats.org/drawingml/2006/main">
            <a:off x="0" y="0"/>
            <a:ext cx="190500" cy="6858000"/>
          </a:xfrm>
          <a:prstGeom xmlns:a="http://schemas.openxmlformats.org/drawingml/2006/main" prst="rect">
            <a:avLst/>
          </a:prstGeom>
          <a:solidFill xmlns:a="http://schemas.openxmlformats.org/drawingml/2006/main">
            <a:srgbClr val="00A6A6"/>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86D9C67F-E4C4-4AA2-9B50-3DB5FCDC2336}"/>
              </a:ext>
            </a:extLst>
          </p:cNvPr>
          <p:cNvSpPr>
            <a:spLocks xmlns:a="http://schemas.openxmlformats.org/drawingml/2006/main" noGrp="1"/>
          </p:cNvSpPr>
          <p:nvPr/>
        </p:nvSpPr>
        <p:spPr>
          <a:xfrm xmlns:a="http://schemas.openxmlformats.org/drawingml/2006/main">
            <a:off x="685800" y="285750"/>
            <a:ext cx="42862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975" b="1">
                <a:solidFill>
                  <a:srgbClr val="00A6A6"/>
                </a:solidFill>
              </a:defRPr>
            </a:pPr>
            <a:r>
              <a:rPr sz="975" b="1">
                <a:solidFill>
                  <a:srgbClr val="00A6A6"/>
                </a:solidFill>
              </a:rPr>
              <a:t>PSIKOLOGI PERSEPSI DESAIN</a:t>
            </a:r>
          </a:p>
        </p:txBody>
      </p:sp>
      <p:sp>
        <p:nvSpPr>
          <p:cNvPr id="3" name="">
            <a:extLst xmlns:a="http://schemas.openxmlformats.org/drawingml/2006/main">
              <a:ext uri="{FF2B5EF4-FFF2-40B4-BE49-F238E27FC236}">
                <a16:creationId xmlns:a16="http://schemas.microsoft.com/office/drawing/2014/main" id="{5A69FAA5-DF5C-484F-9CC2-47C5FCD17394}"/>
              </a:ext>
            </a:extLst>
          </p:cNvPr>
          <p:cNvSpPr>
            <a:spLocks xmlns:a="http://schemas.openxmlformats.org/drawingml/2006/main" noGrp="1"/>
          </p:cNvSpPr>
          <p:nvPr/>
        </p:nvSpPr>
        <p:spPr>
          <a:xfrm xmlns:a="http://schemas.openxmlformats.org/drawingml/2006/main">
            <a:off x="10287000" y="285750"/>
            <a:ext cx="1190625"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975" b="1">
                <a:solidFill>
                  <a:srgbClr val="66788A"/>
                </a:solidFill>
              </a:defRPr>
            </a:pPr>
            <a:r>
              <a:rPr sz="975" b="1">
                <a:solidFill>
                  <a:srgbClr val="66788A"/>
                </a:solidFill>
              </a:rPr>
              <a:t>DKV • OBE</a:t>
            </a:r>
          </a:p>
        </p:txBody>
      </p:sp>
      <p:sp>
        <p:nvSpPr>
          <p:cNvPr id="4" name="">
            <a:extLst xmlns:a="http://schemas.openxmlformats.org/drawingml/2006/main">
              <a:ext uri="{FF2B5EF4-FFF2-40B4-BE49-F238E27FC236}">
                <a16:creationId xmlns:a16="http://schemas.microsoft.com/office/drawing/2014/main" id="{ECF0C3E0-2D5E-4801-B8CF-834E95967BBF}"/>
              </a:ext>
            </a:extLst>
          </p:cNvPr>
          <p:cNvSpPr>
            <a:spLocks xmlns:a="http://schemas.openxmlformats.org/drawingml/2006/main" noGrp="1"/>
          </p:cNvSpPr>
          <p:nvPr/>
        </p:nvSpPr>
        <p:spPr>
          <a:xfrm xmlns:a="http://schemas.openxmlformats.org/drawingml/2006/main">
            <a:off x="685800" y="628650"/>
            <a:ext cx="10477500"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2700" b="1">
                <a:solidFill>
                  <a:srgbClr val="173F5F"/>
                </a:solidFill>
              </a:defRPr>
            </a:pPr>
            <a:r>
              <a:rPr sz="2700" b="1">
                <a:solidFill>
                  <a:srgbClr val="173F5F"/>
                </a:solidFill>
              </a:rPr>
              <a:t>Dari Cahaya ke Pengalaman Visual</a:t>
            </a:r>
          </a:p>
        </p:txBody>
      </p:sp>
      <p:sp>
        <p:nvSpPr>
          <p:cNvPr id="5" name="">
            <a:extLst xmlns:a="http://schemas.openxmlformats.org/drawingml/2006/main">
              <a:ext uri="{FF2B5EF4-FFF2-40B4-BE49-F238E27FC236}">
                <a16:creationId xmlns:a16="http://schemas.microsoft.com/office/drawing/2014/main" id="{4527D661-542A-46AB-A499-734539BAC5D9}"/>
              </a:ext>
            </a:extLst>
          </p:cNvPr>
          <p:cNvSpPr>
            <a:spLocks xmlns:a="http://schemas.openxmlformats.org/drawingml/2006/main" noGrp="1"/>
          </p:cNvSpPr>
          <p:nvPr/>
        </p:nvSpPr>
        <p:spPr>
          <a:xfrm xmlns:a="http://schemas.openxmlformats.org/drawingml/2006/main">
            <a:off x="685800" y="1247775"/>
            <a:ext cx="704850" cy="57150"/>
          </a:xfrm>
          <a:prstGeom xmlns:a="http://schemas.openxmlformats.org/drawingml/2006/main" prst="rect">
            <a:avLst/>
          </a:prstGeom>
          <a:solidFill xmlns:a="http://schemas.openxmlformats.org/drawingml/2006/main">
            <a:srgbClr val="FF6B5E"/>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192F6A8C-7E9F-4108-8F1F-8EDC0E7F1563}"/>
              </a:ext>
            </a:extLst>
          </p:cNvPr>
          <p:cNvSpPr>
            <a:spLocks xmlns:a="http://schemas.openxmlformats.org/drawingml/2006/main" noGrp="1"/>
          </p:cNvSpPr>
          <p:nvPr/>
        </p:nvSpPr>
        <p:spPr>
          <a:xfrm xmlns:a="http://schemas.openxmlformats.org/drawingml/2006/main">
            <a:off x="704850" y="1524000"/>
            <a:ext cx="114300" cy="114300"/>
          </a:xfrm>
          <a:prstGeom xmlns:a="http://schemas.openxmlformats.org/drawingml/2006/main" prst="ellipse">
            <a:avLst/>
          </a:prstGeom>
          <a:solidFill xmlns:a="http://schemas.openxmlformats.org/drawingml/2006/main">
            <a:srgbClr val="FF6B5E"/>
          </a:solidFill>
          <a:ln xmlns:a="http://schemas.openxmlformats.org/drawingml/2006/main" w="0">
            <a:noFill/>
            <a:prstDash val="solid"/>
          </a:ln>
        </p:spPr>
      </p:sp>
      <p:sp>
        <p:nvSpPr>
          <p:cNvPr id="7" name="">
            <a:extLst xmlns:a="http://schemas.openxmlformats.org/drawingml/2006/main">
              <a:ext uri="{FF2B5EF4-FFF2-40B4-BE49-F238E27FC236}">
                <a16:creationId xmlns:a16="http://schemas.microsoft.com/office/drawing/2014/main" id="{FA4D2616-5479-4A2A-A671-79A6AA5074C1}"/>
              </a:ext>
            </a:extLst>
          </p:cNvPr>
          <p:cNvSpPr>
            <a:spLocks xmlns:a="http://schemas.openxmlformats.org/drawingml/2006/main" noGrp="1"/>
          </p:cNvSpPr>
          <p:nvPr/>
        </p:nvSpPr>
        <p:spPr>
          <a:xfrm xmlns:a="http://schemas.openxmlformats.org/drawingml/2006/main">
            <a:off x="971550" y="1428750"/>
            <a:ext cx="4429125"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575" b="1">
                <a:solidFill>
                  <a:srgbClr val="102A43"/>
                </a:solidFill>
              </a:defRPr>
            </a:pPr>
            <a:r>
              <a:rPr sz="1575" b="1">
                <a:solidFill>
                  <a:srgbClr val="102A43"/>
                </a:solidFill>
              </a:rPr>
              <a:t>Cahaya dipantulkan objek</a:t>
            </a:r>
          </a:p>
        </p:txBody>
      </p:sp>
      <p:sp>
        <p:nvSpPr>
          <p:cNvPr id="8" name="">
            <a:extLst xmlns:a="http://schemas.openxmlformats.org/drawingml/2006/main">
              <a:ext uri="{FF2B5EF4-FFF2-40B4-BE49-F238E27FC236}">
                <a16:creationId xmlns:a16="http://schemas.microsoft.com/office/drawing/2014/main" id="{21B67834-0AFD-48CC-AEAE-A0C1EBCB50B0}"/>
              </a:ext>
            </a:extLst>
          </p:cNvPr>
          <p:cNvSpPr>
            <a:spLocks xmlns:a="http://schemas.openxmlformats.org/drawingml/2006/main" noGrp="1"/>
          </p:cNvSpPr>
          <p:nvPr/>
        </p:nvSpPr>
        <p:spPr>
          <a:xfrm xmlns:a="http://schemas.openxmlformats.org/drawingml/2006/main">
            <a:off x="704850" y="2209800"/>
            <a:ext cx="114300" cy="114300"/>
          </a:xfrm>
          <a:prstGeom xmlns:a="http://schemas.openxmlformats.org/drawingml/2006/main" prst="ellipse">
            <a:avLst/>
          </a:prstGeom>
          <a:solidFill xmlns:a="http://schemas.openxmlformats.org/drawingml/2006/main">
            <a:srgbClr val="00A6A6"/>
          </a:solidFill>
          <a:ln xmlns:a="http://schemas.openxmlformats.org/drawingml/2006/main" w="0">
            <a:noFill/>
            <a:prstDash val="solid"/>
          </a:ln>
        </p:spPr>
      </p:sp>
      <p:sp>
        <p:nvSpPr>
          <p:cNvPr id="9" name="">
            <a:extLst xmlns:a="http://schemas.openxmlformats.org/drawingml/2006/main">
              <a:ext uri="{FF2B5EF4-FFF2-40B4-BE49-F238E27FC236}">
                <a16:creationId xmlns:a16="http://schemas.microsoft.com/office/drawing/2014/main" id="{BFE45749-CB2A-4708-ABD3-2073312934D8}"/>
              </a:ext>
            </a:extLst>
          </p:cNvPr>
          <p:cNvSpPr>
            <a:spLocks xmlns:a="http://schemas.openxmlformats.org/drawingml/2006/main" noGrp="1"/>
          </p:cNvSpPr>
          <p:nvPr/>
        </p:nvSpPr>
        <p:spPr>
          <a:xfrm xmlns:a="http://schemas.openxmlformats.org/drawingml/2006/main">
            <a:off x="971550" y="2114550"/>
            <a:ext cx="4429125"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575" b="0">
                <a:solidFill>
                  <a:srgbClr val="102A43"/>
                </a:solidFill>
              </a:defRPr>
            </a:pPr>
            <a:r>
              <a:rPr sz="1575" b="0">
                <a:solidFill>
                  <a:srgbClr val="102A43"/>
                </a:solidFill>
              </a:rPr>
              <a:t>Kornea dan lensa memfokuskan</a:t>
            </a:r>
          </a:p>
        </p:txBody>
      </p:sp>
      <p:sp>
        <p:nvSpPr>
          <p:cNvPr id="10" name="">
            <a:extLst xmlns:a="http://schemas.openxmlformats.org/drawingml/2006/main">
              <a:ext uri="{FF2B5EF4-FFF2-40B4-BE49-F238E27FC236}">
                <a16:creationId xmlns:a16="http://schemas.microsoft.com/office/drawing/2014/main" id="{D9CF7EEB-1C20-4618-A322-A1A54B8075D3}"/>
              </a:ext>
            </a:extLst>
          </p:cNvPr>
          <p:cNvSpPr>
            <a:spLocks xmlns:a="http://schemas.openxmlformats.org/drawingml/2006/main" noGrp="1"/>
          </p:cNvSpPr>
          <p:nvPr/>
        </p:nvSpPr>
        <p:spPr>
          <a:xfrm xmlns:a="http://schemas.openxmlformats.org/drawingml/2006/main">
            <a:off x="704850" y="2895600"/>
            <a:ext cx="114300" cy="114300"/>
          </a:xfrm>
          <a:prstGeom xmlns:a="http://schemas.openxmlformats.org/drawingml/2006/main" prst="ellipse">
            <a:avLst/>
          </a:prstGeom>
          <a:solidFill xmlns:a="http://schemas.openxmlformats.org/drawingml/2006/main">
            <a:srgbClr val="00A6A6"/>
          </a:solidFill>
          <a:ln xmlns:a="http://schemas.openxmlformats.org/drawingml/2006/main" w="0">
            <a:noFill/>
            <a:prstDash val="solid"/>
          </a:ln>
        </p:spPr>
      </p:sp>
      <p:sp>
        <p:nvSpPr>
          <p:cNvPr id="11" name="">
            <a:extLst xmlns:a="http://schemas.openxmlformats.org/drawingml/2006/main">
              <a:ext uri="{FF2B5EF4-FFF2-40B4-BE49-F238E27FC236}">
                <a16:creationId xmlns:a16="http://schemas.microsoft.com/office/drawing/2014/main" id="{6A66E4A5-17E8-47B7-B7BB-E4E79347CC18}"/>
              </a:ext>
            </a:extLst>
          </p:cNvPr>
          <p:cNvSpPr>
            <a:spLocks xmlns:a="http://schemas.openxmlformats.org/drawingml/2006/main" noGrp="1"/>
          </p:cNvSpPr>
          <p:nvPr/>
        </p:nvSpPr>
        <p:spPr>
          <a:xfrm xmlns:a="http://schemas.openxmlformats.org/drawingml/2006/main">
            <a:off x="971550" y="2800350"/>
            <a:ext cx="4429125"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575" b="0">
                <a:solidFill>
                  <a:srgbClr val="102A43"/>
                </a:solidFill>
              </a:defRPr>
            </a:pPr>
            <a:r>
              <a:rPr sz="1575" b="0">
                <a:solidFill>
                  <a:srgbClr val="102A43"/>
                </a:solidFill>
              </a:rPr>
              <a:t>Retina mentransduksi sinyal</a:t>
            </a:r>
          </a:p>
        </p:txBody>
      </p:sp>
      <p:sp>
        <p:nvSpPr>
          <p:cNvPr id="12" name="">
            <a:extLst xmlns:a="http://schemas.openxmlformats.org/drawingml/2006/main">
              <a:ext uri="{FF2B5EF4-FFF2-40B4-BE49-F238E27FC236}">
                <a16:creationId xmlns:a16="http://schemas.microsoft.com/office/drawing/2014/main" id="{F6F963F6-DD8E-4673-8961-A81FA607B68C}"/>
              </a:ext>
            </a:extLst>
          </p:cNvPr>
          <p:cNvSpPr>
            <a:spLocks xmlns:a="http://schemas.openxmlformats.org/drawingml/2006/main" noGrp="1"/>
          </p:cNvSpPr>
          <p:nvPr/>
        </p:nvSpPr>
        <p:spPr>
          <a:xfrm xmlns:a="http://schemas.openxmlformats.org/drawingml/2006/main">
            <a:off x="704850" y="3581400"/>
            <a:ext cx="114300" cy="114300"/>
          </a:xfrm>
          <a:prstGeom xmlns:a="http://schemas.openxmlformats.org/drawingml/2006/main" prst="ellipse">
            <a:avLst/>
          </a:prstGeom>
          <a:solidFill xmlns:a="http://schemas.openxmlformats.org/drawingml/2006/main">
            <a:srgbClr val="00A6A6"/>
          </a:solidFill>
          <a:ln xmlns:a="http://schemas.openxmlformats.org/drawingml/2006/main" w="0">
            <a:noFill/>
            <a:prstDash val="solid"/>
          </a:ln>
        </p:spPr>
      </p:sp>
      <p:sp>
        <p:nvSpPr>
          <p:cNvPr id="13" name="">
            <a:extLst xmlns:a="http://schemas.openxmlformats.org/drawingml/2006/main">
              <a:ext uri="{FF2B5EF4-FFF2-40B4-BE49-F238E27FC236}">
                <a16:creationId xmlns:a16="http://schemas.microsoft.com/office/drawing/2014/main" id="{DA872340-26F9-472F-90C6-A60F47B84F13}"/>
              </a:ext>
            </a:extLst>
          </p:cNvPr>
          <p:cNvSpPr>
            <a:spLocks xmlns:a="http://schemas.openxmlformats.org/drawingml/2006/main" noGrp="1"/>
          </p:cNvSpPr>
          <p:nvPr/>
        </p:nvSpPr>
        <p:spPr>
          <a:xfrm xmlns:a="http://schemas.openxmlformats.org/drawingml/2006/main">
            <a:off x="971550" y="3486150"/>
            <a:ext cx="4429125"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575" b="0">
                <a:solidFill>
                  <a:srgbClr val="102A43"/>
                </a:solidFill>
              </a:defRPr>
            </a:pPr>
            <a:r>
              <a:rPr sz="1575" b="0">
                <a:solidFill>
                  <a:srgbClr val="102A43"/>
                </a:solidFill>
              </a:rPr>
              <a:t>Otak mengolah pola</a:t>
            </a:r>
          </a:p>
        </p:txBody>
      </p:sp>
      <p:sp>
        <p:nvSpPr>
          <p:cNvPr id="14" name="">
            <a:extLst xmlns:a="http://schemas.openxmlformats.org/drawingml/2006/main">
              <a:ext uri="{FF2B5EF4-FFF2-40B4-BE49-F238E27FC236}">
                <a16:creationId xmlns:a16="http://schemas.microsoft.com/office/drawing/2014/main" id="{7428B1BD-2B36-4A52-B254-B74C5381344A}"/>
              </a:ext>
            </a:extLst>
          </p:cNvPr>
          <p:cNvSpPr>
            <a:spLocks xmlns:a="http://schemas.openxmlformats.org/drawingml/2006/main" noGrp="1"/>
          </p:cNvSpPr>
          <p:nvPr/>
        </p:nvSpPr>
        <p:spPr>
          <a:xfrm xmlns:a="http://schemas.openxmlformats.org/drawingml/2006/main">
            <a:off x="6048375" y="1381125"/>
            <a:ext cx="4953000" cy="3810000"/>
          </a:xfrm>
          <a:prstGeom xmlns:a="http://schemas.openxmlformats.org/drawingml/2006/main" prst="roundRect">
            <a:avLst>
              <a:gd name="adj" fmla="val 4000"/>
            </a:avLst>
          </a:prstGeom>
          <a:solidFill xmlns:a="http://schemas.openxmlformats.org/drawingml/2006/main">
            <a:srgbClr val="FFFFFF"/>
          </a:solidFill>
          <a:ln xmlns:a="http://schemas.openxmlformats.org/drawingml/2006/main" w="19050">
            <a:solidFill>
              <a:srgbClr val="E8EEF2"/>
            </a:solidFill>
            <a:prstDash val="solid"/>
          </a:ln>
        </p:spPr>
      </p:sp>
      <p:sp>
        <p:nvSpPr>
          <p:cNvPr id="15" name="">
            <a:extLst xmlns:a="http://schemas.openxmlformats.org/drawingml/2006/main">
              <a:ext uri="{FF2B5EF4-FFF2-40B4-BE49-F238E27FC236}">
                <a16:creationId xmlns:a16="http://schemas.microsoft.com/office/drawing/2014/main" id="{63401101-2ED2-4DD1-B2E7-2FA975D253C1}"/>
              </a:ext>
            </a:extLst>
          </p:cNvPr>
          <p:cNvSpPr>
            <a:spLocks xmlns:a="http://schemas.openxmlformats.org/drawingml/2006/main" noGrp="1"/>
          </p:cNvSpPr>
          <p:nvPr/>
        </p:nvSpPr>
        <p:spPr>
          <a:xfrm xmlns:a="http://schemas.openxmlformats.org/drawingml/2006/main">
            <a:off x="6572250" y="2047875"/>
            <a:ext cx="666750" cy="1952625"/>
          </a:xfrm>
          <a:prstGeom xmlns:a="http://schemas.openxmlformats.org/drawingml/2006/main" prst="rect">
            <a:avLst/>
          </a:prstGeom>
          <a:solidFill xmlns:a="http://schemas.openxmlformats.org/drawingml/2006/main">
            <a:srgbClr val="00A6A6"/>
          </a:solidFill>
          <a:ln xmlns:a="http://schemas.openxmlformats.org/drawingml/2006/main" w="0">
            <a:noFill/>
            <a:prstDash val="solid"/>
          </a:ln>
        </p:spPr>
      </p:sp>
      <p:sp>
        <p:nvSpPr>
          <p:cNvPr id="16" name="">
            <a:extLst xmlns:a="http://schemas.openxmlformats.org/drawingml/2006/main">
              <a:ext uri="{FF2B5EF4-FFF2-40B4-BE49-F238E27FC236}">
                <a16:creationId xmlns:a16="http://schemas.microsoft.com/office/drawing/2014/main" id="{5BE13B24-958B-4939-BF95-16533C1C4D2C}"/>
              </a:ext>
            </a:extLst>
          </p:cNvPr>
          <p:cNvSpPr>
            <a:spLocks xmlns:a="http://schemas.openxmlformats.org/drawingml/2006/main" noGrp="1"/>
          </p:cNvSpPr>
          <p:nvPr/>
        </p:nvSpPr>
        <p:spPr>
          <a:xfrm xmlns:a="http://schemas.openxmlformats.org/drawingml/2006/main">
            <a:off x="7353300" y="2047875"/>
            <a:ext cx="666750" cy="1952625"/>
          </a:xfrm>
          <a:prstGeom xmlns:a="http://schemas.openxmlformats.org/drawingml/2006/main" prst="rect">
            <a:avLst/>
          </a:prstGeom>
          <a:solidFill xmlns:a="http://schemas.openxmlformats.org/drawingml/2006/main">
            <a:srgbClr val="F4B942"/>
          </a:solidFill>
          <a:ln xmlns:a="http://schemas.openxmlformats.org/drawingml/2006/main" w="0">
            <a:noFill/>
            <a:prstDash val="solid"/>
          </a:ln>
        </p:spPr>
      </p:sp>
      <p:sp>
        <p:nvSpPr>
          <p:cNvPr id="17" name="">
            <a:extLst xmlns:a="http://schemas.openxmlformats.org/drawingml/2006/main">
              <a:ext uri="{FF2B5EF4-FFF2-40B4-BE49-F238E27FC236}">
                <a16:creationId xmlns:a16="http://schemas.microsoft.com/office/drawing/2014/main" id="{E5BC8A9C-2581-475C-A1FF-CCC4B3F26220}"/>
              </a:ext>
            </a:extLst>
          </p:cNvPr>
          <p:cNvSpPr>
            <a:spLocks xmlns:a="http://schemas.openxmlformats.org/drawingml/2006/main" noGrp="1"/>
          </p:cNvSpPr>
          <p:nvPr/>
        </p:nvSpPr>
        <p:spPr>
          <a:xfrm xmlns:a="http://schemas.openxmlformats.org/drawingml/2006/main">
            <a:off x="8134350" y="2047875"/>
            <a:ext cx="666750" cy="1952625"/>
          </a:xfrm>
          <a:prstGeom xmlns:a="http://schemas.openxmlformats.org/drawingml/2006/main" prst="rect">
            <a:avLst/>
          </a:prstGeom>
          <a:solidFill xmlns:a="http://schemas.openxmlformats.org/drawingml/2006/main">
            <a:srgbClr val="FF6B5E"/>
          </a:solidFill>
          <a:ln xmlns:a="http://schemas.openxmlformats.org/drawingml/2006/main" w="0">
            <a:noFill/>
            <a:prstDash val="solid"/>
          </a:ln>
        </p:spPr>
      </p:sp>
      <p:sp>
        <p:nvSpPr>
          <p:cNvPr id="18" name="">
            <a:extLst xmlns:a="http://schemas.openxmlformats.org/drawingml/2006/main">
              <a:ext uri="{FF2B5EF4-FFF2-40B4-BE49-F238E27FC236}">
                <a16:creationId xmlns:a16="http://schemas.microsoft.com/office/drawing/2014/main" id="{F646A2FA-71E0-49F5-A24C-00C9CEC59ED0}"/>
              </a:ext>
            </a:extLst>
          </p:cNvPr>
          <p:cNvSpPr>
            <a:spLocks xmlns:a="http://schemas.openxmlformats.org/drawingml/2006/main" noGrp="1"/>
          </p:cNvSpPr>
          <p:nvPr/>
        </p:nvSpPr>
        <p:spPr>
          <a:xfrm xmlns:a="http://schemas.openxmlformats.org/drawingml/2006/main">
            <a:off x="8915400" y="2047875"/>
            <a:ext cx="666750" cy="1952625"/>
          </a:xfrm>
          <a:prstGeom xmlns:a="http://schemas.openxmlformats.org/drawingml/2006/main" prst="rect">
            <a:avLst/>
          </a:prstGeom>
          <a:solidFill xmlns:a="http://schemas.openxmlformats.org/drawingml/2006/main">
            <a:srgbClr val="6C63B5"/>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04DAAC86-F3E2-415F-A1BF-18282D0F3B69}"/>
              </a:ext>
            </a:extLst>
          </p:cNvPr>
          <p:cNvSpPr>
            <a:spLocks xmlns:a="http://schemas.openxmlformats.org/drawingml/2006/main" noGrp="1"/>
          </p:cNvSpPr>
          <p:nvPr/>
        </p:nvSpPr>
        <p:spPr>
          <a:xfrm xmlns:a="http://schemas.openxmlformats.org/drawingml/2006/main">
            <a:off x="9696450" y="2047875"/>
            <a:ext cx="666750" cy="1952625"/>
          </a:xfrm>
          <a:prstGeom xmlns:a="http://schemas.openxmlformats.org/drawingml/2006/main" prst="rect">
            <a:avLst/>
          </a:prstGeom>
          <a:solidFill xmlns:a="http://schemas.openxmlformats.org/drawingml/2006/main">
            <a:srgbClr val="173F5F"/>
          </a:solidFill>
          <a:ln xmlns:a="http://schemas.openxmlformats.org/drawingml/2006/main" w="0">
            <a:noFill/>
            <a:prstDash val="solid"/>
          </a:ln>
        </p:spPr>
      </p:sp>
      <p:sp>
        <p:nvSpPr>
          <p:cNvPr id="20" name="">
            <a:extLst xmlns:a="http://schemas.openxmlformats.org/drawingml/2006/main">
              <a:ext uri="{FF2B5EF4-FFF2-40B4-BE49-F238E27FC236}">
                <a16:creationId xmlns:a16="http://schemas.microsoft.com/office/drawing/2014/main" id="{C1100BE7-8446-4A34-B01A-B2E2B2D927BA}"/>
              </a:ext>
            </a:extLst>
          </p:cNvPr>
          <p:cNvSpPr>
            <a:spLocks xmlns:a="http://schemas.openxmlformats.org/drawingml/2006/main" noGrp="1"/>
          </p:cNvSpPr>
          <p:nvPr/>
        </p:nvSpPr>
        <p:spPr>
          <a:xfrm xmlns:a="http://schemas.openxmlformats.org/drawingml/2006/main">
            <a:off x="6505575" y="4448175"/>
            <a:ext cx="4038600" cy="4191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350" b="1">
                <a:solidFill>
                  <a:srgbClr val="173F5F"/>
                </a:solidFill>
              </a:defRPr>
            </a:pPr>
            <a:r>
              <a:rPr sz="1350" b="1">
                <a:solidFill>
                  <a:srgbClr val="173F5F"/>
                </a:solidFill>
              </a:rPr>
              <a:t>warna mengarahkan—konteks memaknai</a:t>
            </a:r>
          </a:p>
        </p:txBody>
      </p:sp>
      <p:sp>
        <p:nvSpPr>
          <p:cNvPr id="21" name="">
            <a:extLst xmlns:a="http://schemas.openxmlformats.org/drawingml/2006/main">
              <a:ext uri="{FF2B5EF4-FFF2-40B4-BE49-F238E27FC236}">
                <a16:creationId xmlns:a16="http://schemas.microsoft.com/office/drawing/2014/main" id="{05D560E1-8B2A-44DD-B8E9-D000DDDE4699}"/>
              </a:ext>
            </a:extLst>
          </p:cNvPr>
          <p:cNvSpPr>
            <a:spLocks xmlns:a="http://schemas.openxmlformats.org/drawingml/2006/main" noGrp="1"/>
          </p:cNvSpPr>
          <p:nvPr/>
        </p:nvSpPr>
        <p:spPr>
          <a:xfrm xmlns:a="http://schemas.openxmlformats.org/drawingml/2006/main">
            <a:off x="6191250" y="5467350"/>
            <a:ext cx="476250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66788A"/>
                </a:solidFill>
              </a:defRPr>
            </a:pPr>
            <a:r>
              <a:rPr sz="1200" b="0">
                <a:solidFill>
                  <a:srgbClr val="66788A"/>
                </a:solidFill>
              </a:rPr>
              <a:t>Diagram sederhana mata–retina–otak.</a:t>
            </a:r>
          </a:p>
        </p:txBody>
      </p:sp>
      <p:sp>
        <p:nvSpPr>
          <p:cNvPr id="22" name="">
            <a:extLst xmlns:a="http://schemas.openxmlformats.org/drawingml/2006/main">
              <a:ext uri="{FF2B5EF4-FFF2-40B4-BE49-F238E27FC236}">
                <a16:creationId xmlns:a16="http://schemas.microsoft.com/office/drawing/2014/main" id="{94D085CC-A10C-46C5-863B-65B3CB148C76}"/>
              </a:ext>
            </a:extLst>
          </p:cNvPr>
          <p:cNvSpPr>
            <a:spLocks xmlns:a="http://schemas.openxmlformats.org/drawingml/2006/main" noGrp="1"/>
          </p:cNvSpPr>
          <p:nvPr/>
        </p:nvSpPr>
        <p:spPr>
          <a:xfrm xmlns:a="http://schemas.openxmlformats.org/drawingml/2006/main">
            <a:off x="685800" y="6438900"/>
            <a:ext cx="10820400" cy="0"/>
          </a:xfrm>
          <a:prstGeom xmlns:a="http://schemas.openxmlformats.org/drawingml/2006/main" prst="line">
            <a:avLst/>
          </a:prstGeom>
          <a:noFill xmlns:a="http://schemas.openxmlformats.org/drawingml/2006/main"/>
          <a:ln xmlns:a="http://schemas.openxmlformats.org/drawingml/2006/main" w="9525">
            <a:solidFill>
              <a:srgbClr val="E8EEF2"/>
            </a:solidFill>
            <a:prstDash val="solid"/>
          </a:ln>
        </p:spPr>
      </p:sp>
      <p:sp>
        <p:nvSpPr>
          <p:cNvPr id="23" name="">
            <a:extLst xmlns:a="http://schemas.openxmlformats.org/drawingml/2006/main">
              <a:ext uri="{FF2B5EF4-FFF2-40B4-BE49-F238E27FC236}">
                <a16:creationId xmlns:a16="http://schemas.microsoft.com/office/drawing/2014/main" id="{42A844E4-3CAD-4A6A-8FA9-382B555BB1A6}"/>
              </a:ext>
            </a:extLst>
          </p:cNvPr>
          <p:cNvSpPr>
            <a:spLocks xmlns:a="http://schemas.openxmlformats.org/drawingml/2006/main" noGrp="1"/>
          </p:cNvSpPr>
          <p:nvPr/>
        </p:nvSpPr>
        <p:spPr>
          <a:xfrm xmlns:a="http://schemas.openxmlformats.org/drawingml/2006/main">
            <a:off x="685800" y="6515100"/>
            <a:ext cx="47625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900" b="1">
                <a:solidFill>
                  <a:srgbClr val="66788A"/>
                </a:solidFill>
              </a:defRPr>
            </a:pPr>
            <a:r>
              <a:rPr sz="900" b="1">
                <a:solidFill>
                  <a:srgbClr val="66788A"/>
                </a:solidFill>
              </a:rPr>
              <a:t>PERTEMUAN 02  •  10 menit</a:t>
            </a:r>
          </a:p>
        </p:txBody>
      </p:sp>
      <p:sp>
        <p:nvSpPr>
          <p:cNvPr id="24" name="">
            <a:extLst xmlns:a="http://schemas.openxmlformats.org/drawingml/2006/main">
              <a:ext uri="{FF2B5EF4-FFF2-40B4-BE49-F238E27FC236}">
                <a16:creationId xmlns:a16="http://schemas.microsoft.com/office/drawing/2014/main" id="{12373E20-9A0C-42CB-BE6D-D994086F37A2}"/>
              </a:ext>
            </a:extLst>
          </p:cNvPr>
          <p:cNvSpPr>
            <a:spLocks xmlns:a="http://schemas.openxmlformats.org/drawingml/2006/main" noGrp="1"/>
          </p:cNvSpPr>
          <p:nvPr/>
        </p:nvSpPr>
        <p:spPr>
          <a:xfrm xmlns:a="http://schemas.openxmlformats.org/drawingml/2006/main">
            <a:off x="10572750" y="6515100"/>
            <a:ext cx="93345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900" b="1">
                <a:solidFill>
                  <a:srgbClr val="66788A"/>
                </a:solidFill>
              </a:defRPr>
            </a:pPr>
            <a:r>
              <a:rPr sz="900" b="1">
                <a:solidFill>
                  <a:srgbClr val="66788A"/>
                </a:solidFill>
              </a:rPr>
              <a:t>3/10</a:t>
            </a:r>
          </a:p>
        </p:txBody>
      </p:sp>
    </p:spTree>
    <p:extLst>
      <p:ext uri="{BB962C8B-B14F-4D97-AF65-F5344CB8AC3E}">
        <p14:creationId xmlns:p14="http://schemas.microsoft.com/office/powerpoint/2010/main" val="1960877176"/>
      </p:ext>
    </p:extLst>
  </p:cSld>
</p:sld>
</file>

<file path=ppt/slides/slide4.xml><?xml version="1.0" encoding="utf-8"?>
<p:sld xmlns:p="http://schemas.openxmlformats.org/presentationml/2006/main">
  <p:cSld>
    <p:bg>
      <p:bgPr>
        <a:solidFill xmlns:a="http://schemas.openxmlformats.org/drawingml/2006/main">
          <a:srgbClr val="F7F3EA"/>
        </a:solidFill>
      </p:bgPr>
    </p:bg>
    <p:spTree>
      <p:nvGrpSpPr>
        <p:cNvPr id="1" name=""/>
        <p:cNvGrpSpPr/>
        <p:nvPr/>
      </p:nvGrpSpPr>
      <p:grpSpPr>
        <a:xfrm xmlns:a="http://schemas.openxmlformats.org/drawingml/2006/main"/>
      </p:grpSpPr>
      <p:sp>
        <p:nvSpPr>
          <p:cNvPr id="24" name="">
            <a:extLst xmlns:a="http://schemas.openxmlformats.org/drawingml/2006/main">
              <a:ext uri="{FF2B5EF4-FFF2-40B4-BE49-F238E27FC236}">
                <a16:creationId xmlns:a16="http://schemas.microsoft.com/office/drawing/2014/main" id="{3EB2382F-6211-4105-9981-5F9C3BCA7734}"/>
              </a:ext>
            </a:extLst>
          </p:cNvPr>
          <p:cNvSpPr>
            <a:spLocks xmlns:a="http://schemas.openxmlformats.org/drawingml/2006/main" noGrp="1"/>
          </p:cNvSpPr>
          <p:nvPr/>
        </p:nvSpPr>
        <p:spPr>
          <a:xfrm xmlns:a="http://schemas.openxmlformats.org/drawingml/2006/main">
            <a:off x="0" y="0"/>
            <a:ext cx="190500" cy="6858000"/>
          </a:xfrm>
          <a:prstGeom xmlns:a="http://schemas.openxmlformats.org/drawingml/2006/main" prst="rect">
            <a:avLst/>
          </a:prstGeom>
          <a:solidFill xmlns:a="http://schemas.openxmlformats.org/drawingml/2006/main">
            <a:srgbClr val="00A6A6"/>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5DCDD67A-3D6D-4D33-932D-075E9AAAB23E}"/>
              </a:ext>
            </a:extLst>
          </p:cNvPr>
          <p:cNvSpPr>
            <a:spLocks xmlns:a="http://schemas.openxmlformats.org/drawingml/2006/main" noGrp="1"/>
          </p:cNvSpPr>
          <p:nvPr/>
        </p:nvSpPr>
        <p:spPr>
          <a:xfrm xmlns:a="http://schemas.openxmlformats.org/drawingml/2006/main">
            <a:off x="685800" y="285750"/>
            <a:ext cx="42862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975" b="1">
                <a:solidFill>
                  <a:srgbClr val="00A6A6"/>
                </a:solidFill>
              </a:defRPr>
            </a:pPr>
            <a:r>
              <a:rPr sz="975" b="1">
                <a:solidFill>
                  <a:srgbClr val="00A6A6"/>
                </a:solidFill>
              </a:rPr>
              <a:t>PSIKOLOGI PERSEPSI DESAIN</a:t>
            </a:r>
          </a:p>
        </p:txBody>
      </p:sp>
      <p:sp>
        <p:nvSpPr>
          <p:cNvPr id="3" name="">
            <a:extLst xmlns:a="http://schemas.openxmlformats.org/drawingml/2006/main">
              <a:ext uri="{FF2B5EF4-FFF2-40B4-BE49-F238E27FC236}">
                <a16:creationId xmlns:a16="http://schemas.microsoft.com/office/drawing/2014/main" id="{EA8F2218-2DA2-496E-B022-17DDEFC38E9E}"/>
              </a:ext>
            </a:extLst>
          </p:cNvPr>
          <p:cNvSpPr>
            <a:spLocks xmlns:a="http://schemas.openxmlformats.org/drawingml/2006/main" noGrp="1"/>
          </p:cNvSpPr>
          <p:nvPr/>
        </p:nvSpPr>
        <p:spPr>
          <a:xfrm xmlns:a="http://schemas.openxmlformats.org/drawingml/2006/main">
            <a:off x="10287000" y="285750"/>
            <a:ext cx="1190625"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975" b="1">
                <a:solidFill>
                  <a:srgbClr val="66788A"/>
                </a:solidFill>
              </a:defRPr>
            </a:pPr>
            <a:r>
              <a:rPr sz="975" b="1">
                <a:solidFill>
                  <a:srgbClr val="66788A"/>
                </a:solidFill>
              </a:rPr>
              <a:t>DKV • OBE</a:t>
            </a:r>
          </a:p>
        </p:txBody>
      </p:sp>
      <p:sp>
        <p:nvSpPr>
          <p:cNvPr id="4" name="">
            <a:extLst xmlns:a="http://schemas.openxmlformats.org/drawingml/2006/main">
              <a:ext uri="{FF2B5EF4-FFF2-40B4-BE49-F238E27FC236}">
                <a16:creationId xmlns:a16="http://schemas.microsoft.com/office/drawing/2014/main" id="{2E7D01B4-F77F-4DE6-8954-0D0962A496AF}"/>
              </a:ext>
            </a:extLst>
          </p:cNvPr>
          <p:cNvSpPr>
            <a:spLocks xmlns:a="http://schemas.openxmlformats.org/drawingml/2006/main" noGrp="1"/>
          </p:cNvSpPr>
          <p:nvPr/>
        </p:nvSpPr>
        <p:spPr>
          <a:xfrm xmlns:a="http://schemas.openxmlformats.org/drawingml/2006/main">
            <a:off x="685800" y="628650"/>
            <a:ext cx="10477500"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2700" b="1">
                <a:solidFill>
                  <a:srgbClr val="173F5F"/>
                </a:solidFill>
              </a:defRPr>
            </a:pPr>
            <a:r>
              <a:rPr sz="2700" b="1">
                <a:solidFill>
                  <a:srgbClr val="173F5F"/>
                </a:solidFill>
              </a:rPr>
              <a:t>Luminans, Kontras, dan Ketajaman</a:t>
            </a:r>
          </a:p>
        </p:txBody>
      </p:sp>
      <p:sp>
        <p:nvSpPr>
          <p:cNvPr id="5" name="">
            <a:extLst xmlns:a="http://schemas.openxmlformats.org/drawingml/2006/main">
              <a:ext uri="{FF2B5EF4-FFF2-40B4-BE49-F238E27FC236}">
                <a16:creationId xmlns:a16="http://schemas.microsoft.com/office/drawing/2014/main" id="{23A8A976-3A2E-4F87-90E7-77C41F39D838}"/>
              </a:ext>
            </a:extLst>
          </p:cNvPr>
          <p:cNvSpPr>
            <a:spLocks xmlns:a="http://schemas.openxmlformats.org/drawingml/2006/main" noGrp="1"/>
          </p:cNvSpPr>
          <p:nvPr/>
        </p:nvSpPr>
        <p:spPr>
          <a:xfrm xmlns:a="http://schemas.openxmlformats.org/drawingml/2006/main">
            <a:off x="685800" y="1247775"/>
            <a:ext cx="704850" cy="57150"/>
          </a:xfrm>
          <a:prstGeom xmlns:a="http://schemas.openxmlformats.org/drawingml/2006/main" prst="rect">
            <a:avLst/>
          </a:prstGeom>
          <a:solidFill xmlns:a="http://schemas.openxmlformats.org/drawingml/2006/main">
            <a:srgbClr val="00A6A6"/>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3EF4D715-A8EE-47B6-B638-EB45842523DE}"/>
              </a:ext>
            </a:extLst>
          </p:cNvPr>
          <p:cNvSpPr>
            <a:spLocks xmlns:a="http://schemas.openxmlformats.org/drawingml/2006/main" noGrp="1"/>
          </p:cNvSpPr>
          <p:nvPr/>
        </p:nvSpPr>
        <p:spPr>
          <a:xfrm xmlns:a="http://schemas.openxmlformats.org/drawingml/2006/main">
            <a:off x="704850" y="1524000"/>
            <a:ext cx="114300" cy="114300"/>
          </a:xfrm>
          <a:prstGeom xmlns:a="http://schemas.openxmlformats.org/drawingml/2006/main" prst="ellipse">
            <a:avLst/>
          </a:prstGeom>
          <a:solidFill xmlns:a="http://schemas.openxmlformats.org/drawingml/2006/main">
            <a:srgbClr val="FF6B5E"/>
          </a:solidFill>
          <a:ln xmlns:a="http://schemas.openxmlformats.org/drawingml/2006/main" w="0">
            <a:noFill/>
            <a:prstDash val="solid"/>
          </a:ln>
        </p:spPr>
      </p:sp>
      <p:sp>
        <p:nvSpPr>
          <p:cNvPr id="7" name="">
            <a:extLst xmlns:a="http://schemas.openxmlformats.org/drawingml/2006/main">
              <a:ext uri="{FF2B5EF4-FFF2-40B4-BE49-F238E27FC236}">
                <a16:creationId xmlns:a16="http://schemas.microsoft.com/office/drawing/2014/main" id="{86E134CB-8E3B-4F19-BE05-CAEF633EE4CB}"/>
              </a:ext>
            </a:extLst>
          </p:cNvPr>
          <p:cNvSpPr>
            <a:spLocks xmlns:a="http://schemas.openxmlformats.org/drawingml/2006/main" noGrp="1"/>
          </p:cNvSpPr>
          <p:nvPr/>
        </p:nvSpPr>
        <p:spPr>
          <a:xfrm xmlns:a="http://schemas.openxmlformats.org/drawingml/2006/main">
            <a:off x="971550" y="1428750"/>
            <a:ext cx="4429125"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575" b="1">
                <a:solidFill>
                  <a:srgbClr val="102A43"/>
                </a:solidFill>
              </a:defRPr>
            </a:pPr>
            <a:r>
              <a:rPr sz="1575" b="1">
                <a:solidFill>
                  <a:srgbClr val="102A43"/>
                </a:solidFill>
              </a:rPr>
              <a:t>Luminans: intensitas cahaya</a:t>
            </a:r>
          </a:p>
        </p:txBody>
      </p:sp>
      <p:sp>
        <p:nvSpPr>
          <p:cNvPr id="8" name="">
            <a:extLst xmlns:a="http://schemas.openxmlformats.org/drawingml/2006/main">
              <a:ext uri="{FF2B5EF4-FFF2-40B4-BE49-F238E27FC236}">
                <a16:creationId xmlns:a16="http://schemas.microsoft.com/office/drawing/2014/main" id="{177CA056-0A54-4AD3-B873-6E8CDB54DEF2}"/>
              </a:ext>
            </a:extLst>
          </p:cNvPr>
          <p:cNvSpPr>
            <a:spLocks xmlns:a="http://schemas.openxmlformats.org/drawingml/2006/main" noGrp="1"/>
          </p:cNvSpPr>
          <p:nvPr/>
        </p:nvSpPr>
        <p:spPr>
          <a:xfrm xmlns:a="http://schemas.openxmlformats.org/drawingml/2006/main">
            <a:off x="704850" y="2209800"/>
            <a:ext cx="114300" cy="114300"/>
          </a:xfrm>
          <a:prstGeom xmlns:a="http://schemas.openxmlformats.org/drawingml/2006/main" prst="ellipse">
            <a:avLst/>
          </a:prstGeom>
          <a:solidFill xmlns:a="http://schemas.openxmlformats.org/drawingml/2006/main">
            <a:srgbClr val="00A6A6"/>
          </a:solidFill>
          <a:ln xmlns:a="http://schemas.openxmlformats.org/drawingml/2006/main" w="0">
            <a:noFill/>
            <a:prstDash val="solid"/>
          </a:ln>
        </p:spPr>
      </p:sp>
      <p:sp>
        <p:nvSpPr>
          <p:cNvPr id="9" name="">
            <a:extLst xmlns:a="http://schemas.openxmlformats.org/drawingml/2006/main">
              <a:ext uri="{FF2B5EF4-FFF2-40B4-BE49-F238E27FC236}">
                <a16:creationId xmlns:a16="http://schemas.microsoft.com/office/drawing/2014/main" id="{E74D3AC3-1908-4E97-BA32-D94364B0AB8E}"/>
              </a:ext>
            </a:extLst>
          </p:cNvPr>
          <p:cNvSpPr>
            <a:spLocks xmlns:a="http://schemas.openxmlformats.org/drawingml/2006/main" noGrp="1"/>
          </p:cNvSpPr>
          <p:nvPr/>
        </p:nvSpPr>
        <p:spPr>
          <a:xfrm xmlns:a="http://schemas.openxmlformats.org/drawingml/2006/main">
            <a:off x="971550" y="2114550"/>
            <a:ext cx="4429125"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575" b="0">
                <a:solidFill>
                  <a:srgbClr val="102A43"/>
                </a:solidFill>
              </a:defRPr>
            </a:pPr>
            <a:r>
              <a:rPr sz="1575" b="0">
                <a:solidFill>
                  <a:srgbClr val="102A43"/>
                </a:solidFill>
              </a:rPr>
              <a:t>Kontras: perbedaan relatif</a:t>
            </a:r>
          </a:p>
        </p:txBody>
      </p:sp>
      <p:sp>
        <p:nvSpPr>
          <p:cNvPr id="10" name="">
            <a:extLst xmlns:a="http://schemas.openxmlformats.org/drawingml/2006/main">
              <a:ext uri="{FF2B5EF4-FFF2-40B4-BE49-F238E27FC236}">
                <a16:creationId xmlns:a16="http://schemas.microsoft.com/office/drawing/2014/main" id="{8AF2FD6A-5B0B-47A2-8182-0792C707BACD}"/>
              </a:ext>
            </a:extLst>
          </p:cNvPr>
          <p:cNvSpPr>
            <a:spLocks xmlns:a="http://schemas.openxmlformats.org/drawingml/2006/main" noGrp="1"/>
          </p:cNvSpPr>
          <p:nvPr/>
        </p:nvSpPr>
        <p:spPr>
          <a:xfrm xmlns:a="http://schemas.openxmlformats.org/drawingml/2006/main">
            <a:off x="704850" y="2895600"/>
            <a:ext cx="114300" cy="114300"/>
          </a:xfrm>
          <a:prstGeom xmlns:a="http://schemas.openxmlformats.org/drawingml/2006/main" prst="ellipse">
            <a:avLst/>
          </a:prstGeom>
          <a:solidFill xmlns:a="http://schemas.openxmlformats.org/drawingml/2006/main">
            <a:srgbClr val="00A6A6"/>
          </a:solidFill>
          <a:ln xmlns:a="http://schemas.openxmlformats.org/drawingml/2006/main" w="0">
            <a:noFill/>
            <a:prstDash val="solid"/>
          </a:ln>
        </p:spPr>
      </p:sp>
      <p:sp>
        <p:nvSpPr>
          <p:cNvPr id="11" name="">
            <a:extLst xmlns:a="http://schemas.openxmlformats.org/drawingml/2006/main">
              <a:ext uri="{FF2B5EF4-FFF2-40B4-BE49-F238E27FC236}">
                <a16:creationId xmlns:a16="http://schemas.microsoft.com/office/drawing/2014/main" id="{29EE8E10-14B5-4E17-8790-42B0AD25655C}"/>
              </a:ext>
            </a:extLst>
          </p:cNvPr>
          <p:cNvSpPr>
            <a:spLocks xmlns:a="http://schemas.openxmlformats.org/drawingml/2006/main" noGrp="1"/>
          </p:cNvSpPr>
          <p:nvPr/>
        </p:nvSpPr>
        <p:spPr>
          <a:xfrm xmlns:a="http://schemas.openxmlformats.org/drawingml/2006/main">
            <a:off x="971550" y="2800350"/>
            <a:ext cx="4429125"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575" b="0">
                <a:solidFill>
                  <a:srgbClr val="102A43"/>
                </a:solidFill>
              </a:defRPr>
            </a:pPr>
            <a:r>
              <a:rPr sz="1575" b="0">
                <a:solidFill>
                  <a:srgbClr val="102A43"/>
                </a:solidFill>
              </a:rPr>
              <a:t>Ketajaman bergantung ukuran dan jarak</a:t>
            </a:r>
          </a:p>
        </p:txBody>
      </p:sp>
      <p:sp>
        <p:nvSpPr>
          <p:cNvPr id="12" name="">
            <a:extLst xmlns:a="http://schemas.openxmlformats.org/drawingml/2006/main">
              <a:ext uri="{FF2B5EF4-FFF2-40B4-BE49-F238E27FC236}">
                <a16:creationId xmlns:a16="http://schemas.microsoft.com/office/drawing/2014/main" id="{ABB1371F-53A2-4E68-BD26-FBDAE8D7FB50}"/>
              </a:ext>
            </a:extLst>
          </p:cNvPr>
          <p:cNvSpPr>
            <a:spLocks xmlns:a="http://schemas.openxmlformats.org/drawingml/2006/main" noGrp="1"/>
          </p:cNvSpPr>
          <p:nvPr/>
        </p:nvSpPr>
        <p:spPr>
          <a:xfrm xmlns:a="http://schemas.openxmlformats.org/drawingml/2006/main">
            <a:off x="704850" y="3581400"/>
            <a:ext cx="114300" cy="114300"/>
          </a:xfrm>
          <a:prstGeom xmlns:a="http://schemas.openxmlformats.org/drawingml/2006/main" prst="ellipse">
            <a:avLst/>
          </a:prstGeom>
          <a:solidFill xmlns:a="http://schemas.openxmlformats.org/drawingml/2006/main">
            <a:srgbClr val="00A6A6"/>
          </a:solidFill>
          <a:ln xmlns:a="http://schemas.openxmlformats.org/drawingml/2006/main" w="0">
            <a:noFill/>
            <a:prstDash val="solid"/>
          </a:ln>
        </p:spPr>
      </p:sp>
      <p:sp>
        <p:nvSpPr>
          <p:cNvPr id="13" name="">
            <a:extLst xmlns:a="http://schemas.openxmlformats.org/drawingml/2006/main">
              <a:ext uri="{FF2B5EF4-FFF2-40B4-BE49-F238E27FC236}">
                <a16:creationId xmlns:a16="http://schemas.microsoft.com/office/drawing/2014/main" id="{23A283BA-4234-4BAF-AAB2-11C71793AE78}"/>
              </a:ext>
            </a:extLst>
          </p:cNvPr>
          <p:cNvSpPr>
            <a:spLocks xmlns:a="http://schemas.openxmlformats.org/drawingml/2006/main" noGrp="1"/>
          </p:cNvSpPr>
          <p:nvPr/>
        </p:nvSpPr>
        <p:spPr>
          <a:xfrm xmlns:a="http://schemas.openxmlformats.org/drawingml/2006/main">
            <a:off x="971550" y="3486150"/>
            <a:ext cx="4429125"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575" b="0">
                <a:solidFill>
                  <a:srgbClr val="102A43"/>
                </a:solidFill>
              </a:defRPr>
            </a:pPr>
            <a:r>
              <a:rPr sz="1575" b="0">
                <a:solidFill>
                  <a:srgbClr val="102A43"/>
                </a:solidFill>
              </a:rPr>
              <a:t>Kondisi lihat mengubah performa</a:t>
            </a:r>
          </a:p>
        </p:txBody>
      </p:sp>
      <p:sp>
        <p:nvSpPr>
          <p:cNvPr id="14" name="">
            <a:extLst xmlns:a="http://schemas.openxmlformats.org/drawingml/2006/main">
              <a:ext uri="{FF2B5EF4-FFF2-40B4-BE49-F238E27FC236}">
                <a16:creationId xmlns:a16="http://schemas.microsoft.com/office/drawing/2014/main" id="{94D81D7B-6374-4CCD-950A-93CE681513D2}"/>
              </a:ext>
            </a:extLst>
          </p:cNvPr>
          <p:cNvSpPr>
            <a:spLocks xmlns:a="http://schemas.openxmlformats.org/drawingml/2006/main" noGrp="1"/>
          </p:cNvSpPr>
          <p:nvPr/>
        </p:nvSpPr>
        <p:spPr>
          <a:xfrm xmlns:a="http://schemas.openxmlformats.org/drawingml/2006/main">
            <a:off x="6048375" y="1381125"/>
            <a:ext cx="4953000" cy="3810000"/>
          </a:xfrm>
          <a:prstGeom xmlns:a="http://schemas.openxmlformats.org/drawingml/2006/main" prst="roundRect">
            <a:avLst>
              <a:gd name="adj" fmla="val 4000"/>
            </a:avLst>
          </a:prstGeom>
          <a:solidFill xmlns:a="http://schemas.openxmlformats.org/drawingml/2006/main">
            <a:srgbClr val="FFFFFF"/>
          </a:solidFill>
          <a:ln xmlns:a="http://schemas.openxmlformats.org/drawingml/2006/main" w="19050">
            <a:solidFill>
              <a:srgbClr val="E8EEF2"/>
            </a:solidFill>
            <a:prstDash val="solid"/>
          </a:ln>
        </p:spPr>
      </p:sp>
      <p:sp>
        <p:nvSpPr>
          <p:cNvPr id="15" name="">
            <a:extLst xmlns:a="http://schemas.openxmlformats.org/drawingml/2006/main">
              <a:ext uri="{FF2B5EF4-FFF2-40B4-BE49-F238E27FC236}">
                <a16:creationId xmlns:a16="http://schemas.microsoft.com/office/drawing/2014/main" id="{5B82D1D3-B0CF-4B22-BBDA-3FA34F844685}"/>
              </a:ext>
            </a:extLst>
          </p:cNvPr>
          <p:cNvSpPr>
            <a:spLocks xmlns:a="http://schemas.openxmlformats.org/drawingml/2006/main" noGrp="1"/>
          </p:cNvSpPr>
          <p:nvPr/>
        </p:nvSpPr>
        <p:spPr>
          <a:xfrm xmlns:a="http://schemas.openxmlformats.org/drawingml/2006/main">
            <a:off x="6715125" y="2047875"/>
            <a:ext cx="3619500" cy="2381250"/>
          </a:xfrm>
          <a:prstGeom xmlns:a="http://schemas.openxmlformats.org/drawingml/2006/main" prst="rect">
            <a:avLst/>
          </a:prstGeom>
          <a:solidFill xmlns:a="http://schemas.openxmlformats.org/drawingml/2006/main">
            <a:srgbClr val="CDEFEA"/>
          </a:solidFill>
          <a:ln xmlns:a="http://schemas.openxmlformats.org/drawingml/2006/main" w="0">
            <a:noFill/>
            <a:prstDash val="solid"/>
          </a:ln>
        </p:spPr>
      </p:sp>
      <p:sp>
        <p:nvSpPr>
          <p:cNvPr id="16" name="">
            <a:extLst xmlns:a="http://schemas.openxmlformats.org/drawingml/2006/main">
              <a:ext uri="{FF2B5EF4-FFF2-40B4-BE49-F238E27FC236}">
                <a16:creationId xmlns:a16="http://schemas.microsoft.com/office/drawing/2014/main" id="{A4191872-80DC-4EB2-873C-5DA9C65A529D}"/>
              </a:ext>
            </a:extLst>
          </p:cNvPr>
          <p:cNvSpPr>
            <a:spLocks xmlns:a="http://schemas.openxmlformats.org/drawingml/2006/main" noGrp="1"/>
          </p:cNvSpPr>
          <p:nvPr/>
        </p:nvSpPr>
        <p:spPr>
          <a:xfrm xmlns:a="http://schemas.openxmlformats.org/drawingml/2006/main">
            <a:off x="7048500" y="3381375"/>
            <a:ext cx="1047750" cy="1047750"/>
          </a:xfrm>
          <a:prstGeom xmlns:a="http://schemas.openxmlformats.org/drawingml/2006/main" prst="ellipse">
            <a:avLst/>
          </a:prstGeom>
          <a:solidFill xmlns:a="http://schemas.openxmlformats.org/drawingml/2006/main">
            <a:srgbClr val="FF6B5E"/>
          </a:solidFill>
          <a:ln xmlns:a="http://schemas.openxmlformats.org/drawingml/2006/main" w="0">
            <a:noFill/>
            <a:prstDash val="solid"/>
          </a:ln>
        </p:spPr>
      </p:sp>
      <p:sp>
        <p:nvSpPr>
          <p:cNvPr id="17" name="">
            <a:extLst xmlns:a="http://schemas.openxmlformats.org/drawingml/2006/main">
              <a:ext uri="{FF2B5EF4-FFF2-40B4-BE49-F238E27FC236}">
                <a16:creationId xmlns:a16="http://schemas.microsoft.com/office/drawing/2014/main" id="{50ED3AB0-63B6-4168-828E-734C2BD4673A}"/>
              </a:ext>
            </a:extLst>
          </p:cNvPr>
          <p:cNvSpPr>
            <a:spLocks xmlns:a="http://schemas.openxmlformats.org/drawingml/2006/main" noGrp="1"/>
          </p:cNvSpPr>
          <p:nvPr/>
        </p:nvSpPr>
        <p:spPr>
          <a:xfrm xmlns:a="http://schemas.openxmlformats.org/drawingml/2006/main">
            <a:off x="8667750" y="2381250"/>
            <a:ext cx="1762125" cy="1762125"/>
          </a:xfrm>
          <a:prstGeom xmlns:a="http://schemas.openxmlformats.org/drawingml/2006/main" prst="ellipse">
            <a:avLst/>
          </a:prstGeom>
          <a:solidFill xmlns:a="http://schemas.openxmlformats.org/drawingml/2006/main">
            <a:srgbClr val="00A6A6"/>
          </a:solidFill>
          <a:ln xmlns:a="http://schemas.openxmlformats.org/drawingml/2006/main" w="0">
            <a:noFill/>
            <a:prstDash val="solid"/>
          </a:ln>
        </p:spPr>
      </p:sp>
      <p:sp>
        <p:nvSpPr>
          <p:cNvPr id="18" name="">
            <a:extLst xmlns:a="http://schemas.openxmlformats.org/drawingml/2006/main">
              <a:ext uri="{FF2B5EF4-FFF2-40B4-BE49-F238E27FC236}">
                <a16:creationId xmlns:a16="http://schemas.microsoft.com/office/drawing/2014/main" id="{CD05C6CB-2B31-4EDD-993A-44954C2F428B}"/>
              </a:ext>
            </a:extLst>
          </p:cNvPr>
          <p:cNvSpPr>
            <a:spLocks xmlns:a="http://schemas.openxmlformats.org/drawingml/2006/main" noGrp="1"/>
          </p:cNvSpPr>
          <p:nvPr/>
        </p:nvSpPr>
        <p:spPr>
          <a:xfrm xmlns:a="http://schemas.openxmlformats.org/drawingml/2006/main">
            <a:off x="6619875" y="4524375"/>
            <a:ext cx="3810000" cy="0"/>
          </a:xfrm>
          <a:prstGeom xmlns:a="http://schemas.openxmlformats.org/drawingml/2006/main" prst="line">
            <a:avLst/>
          </a:prstGeom>
          <a:noFill xmlns:a="http://schemas.openxmlformats.org/drawingml/2006/main"/>
          <a:ln xmlns:a="http://schemas.openxmlformats.org/drawingml/2006/main" w="47625">
            <a:solidFill>
              <a:srgbClr val="173F5F"/>
            </a:solidFill>
            <a:prstDash val="solid"/>
          </a:ln>
        </p:spPr>
      </p:sp>
      <p:sp>
        <p:nvSpPr>
          <p:cNvPr id="19" name="">
            <a:extLst xmlns:a="http://schemas.openxmlformats.org/drawingml/2006/main">
              <a:ext uri="{FF2B5EF4-FFF2-40B4-BE49-F238E27FC236}">
                <a16:creationId xmlns:a16="http://schemas.microsoft.com/office/drawing/2014/main" id="{B5B38543-D79F-4488-8B33-476E42B9C7F8}"/>
              </a:ext>
            </a:extLst>
          </p:cNvPr>
          <p:cNvSpPr>
            <a:spLocks xmlns:a="http://schemas.openxmlformats.org/drawingml/2006/main" noGrp="1"/>
          </p:cNvSpPr>
          <p:nvPr/>
        </p:nvSpPr>
        <p:spPr>
          <a:xfrm xmlns:a="http://schemas.openxmlformats.org/drawingml/2006/main">
            <a:off x="6572250" y="4714875"/>
            <a:ext cx="3905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1">
                <a:solidFill>
                  <a:srgbClr val="173F5F"/>
                </a:solidFill>
              </a:defRPr>
            </a:pPr>
            <a:r>
              <a:rPr sz="1200" b="1">
                <a:solidFill>
                  <a:srgbClr val="173F5F"/>
                </a:solidFill>
              </a:rPr>
              <a:t>ukuran • tumpang tindih • horizon</a:t>
            </a:r>
          </a:p>
        </p:txBody>
      </p:sp>
      <p:sp>
        <p:nvSpPr>
          <p:cNvPr id="20" name="">
            <a:extLst xmlns:a="http://schemas.openxmlformats.org/drawingml/2006/main">
              <a:ext uri="{FF2B5EF4-FFF2-40B4-BE49-F238E27FC236}">
                <a16:creationId xmlns:a16="http://schemas.microsoft.com/office/drawing/2014/main" id="{09E535A9-339D-475C-8480-31725E78EB2F}"/>
              </a:ext>
            </a:extLst>
          </p:cNvPr>
          <p:cNvSpPr>
            <a:spLocks xmlns:a="http://schemas.openxmlformats.org/drawingml/2006/main" noGrp="1"/>
          </p:cNvSpPr>
          <p:nvPr/>
        </p:nvSpPr>
        <p:spPr>
          <a:xfrm xmlns:a="http://schemas.openxmlformats.org/drawingml/2006/main">
            <a:off x="6191250" y="5467350"/>
            <a:ext cx="476250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66788A"/>
                </a:solidFill>
              </a:defRPr>
            </a:pPr>
            <a:r>
              <a:rPr sz="1200" b="0">
                <a:solidFill>
                  <a:srgbClr val="66788A"/>
                </a:solidFill>
              </a:rPr>
              <a:t>Matriks ukuran teks × kontras.</a:t>
            </a:r>
          </a:p>
        </p:txBody>
      </p:sp>
      <p:sp>
        <p:nvSpPr>
          <p:cNvPr id="21" name="">
            <a:extLst xmlns:a="http://schemas.openxmlformats.org/drawingml/2006/main">
              <a:ext uri="{FF2B5EF4-FFF2-40B4-BE49-F238E27FC236}">
                <a16:creationId xmlns:a16="http://schemas.microsoft.com/office/drawing/2014/main" id="{4275B68B-9DF0-44BA-89F6-05AC5551A2CB}"/>
              </a:ext>
            </a:extLst>
          </p:cNvPr>
          <p:cNvSpPr>
            <a:spLocks xmlns:a="http://schemas.openxmlformats.org/drawingml/2006/main" noGrp="1"/>
          </p:cNvSpPr>
          <p:nvPr/>
        </p:nvSpPr>
        <p:spPr>
          <a:xfrm xmlns:a="http://schemas.openxmlformats.org/drawingml/2006/main">
            <a:off x="685800" y="6438900"/>
            <a:ext cx="10820400" cy="0"/>
          </a:xfrm>
          <a:prstGeom xmlns:a="http://schemas.openxmlformats.org/drawingml/2006/main" prst="line">
            <a:avLst/>
          </a:prstGeom>
          <a:noFill xmlns:a="http://schemas.openxmlformats.org/drawingml/2006/main"/>
          <a:ln xmlns:a="http://schemas.openxmlformats.org/drawingml/2006/main" w="9525">
            <a:solidFill>
              <a:srgbClr val="E8EEF2"/>
            </a:solidFill>
            <a:prstDash val="solid"/>
          </a:ln>
        </p:spPr>
      </p:sp>
      <p:sp>
        <p:nvSpPr>
          <p:cNvPr id="22" name="">
            <a:extLst xmlns:a="http://schemas.openxmlformats.org/drawingml/2006/main">
              <a:ext uri="{FF2B5EF4-FFF2-40B4-BE49-F238E27FC236}">
                <a16:creationId xmlns:a16="http://schemas.microsoft.com/office/drawing/2014/main" id="{2A8AA294-CC0F-4F1E-BF1D-09170646E80B}"/>
              </a:ext>
            </a:extLst>
          </p:cNvPr>
          <p:cNvSpPr>
            <a:spLocks xmlns:a="http://schemas.openxmlformats.org/drawingml/2006/main" noGrp="1"/>
          </p:cNvSpPr>
          <p:nvPr/>
        </p:nvSpPr>
        <p:spPr>
          <a:xfrm xmlns:a="http://schemas.openxmlformats.org/drawingml/2006/main">
            <a:off x="685800" y="6515100"/>
            <a:ext cx="47625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900" b="1">
                <a:solidFill>
                  <a:srgbClr val="66788A"/>
                </a:solidFill>
              </a:defRPr>
            </a:pPr>
            <a:r>
              <a:rPr sz="900" b="1">
                <a:solidFill>
                  <a:srgbClr val="66788A"/>
                </a:solidFill>
              </a:rPr>
              <a:t>PERTEMUAN 02  •  10 menit</a:t>
            </a:r>
          </a:p>
        </p:txBody>
      </p:sp>
      <p:sp>
        <p:nvSpPr>
          <p:cNvPr id="23" name="">
            <a:extLst xmlns:a="http://schemas.openxmlformats.org/drawingml/2006/main">
              <a:ext uri="{FF2B5EF4-FFF2-40B4-BE49-F238E27FC236}">
                <a16:creationId xmlns:a16="http://schemas.microsoft.com/office/drawing/2014/main" id="{8451C9CF-77C1-4988-BD42-F59652737DC8}"/>
              </a:ext>
            </a:extLst>
          </p:cNvPr>
          <p:cNvSpPr>
            <a:spLocks xmlns:a="http://schemas.openxmlformats.org/drawingml/2006/main" noGrp="1"/>
          </p:cNvSpPr>
          <p:nvPr/>
        </p:nvSpPr>
        <p:spPr>
          <a:xfrm xmlns:a="http://schemas.openxmlformats.org/drawingml/2006/main">
            <a:off x="10572750" y="6515100"/>
            <a:ext cx="93345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900" b="1">
                <a:solidFill>
                  <a:srgbClr val="66788A"/>
                </a:solidFill>
              </a:defRPr>
            </a:pPr>
            <a:r>
              <a:rPr sz="900" b="1">
                <a:solidFill>
                  <a:srgbClr val="66788A"/>
                </a:solidFill>
              </a:rPr>
              <a:t>4/10</a:t>
            </a:r>
          </a:p>
        </p:txBody>
      </p:sp>
    </p:spTree>
    <p:extLst>
      <p:ext uri="{BB962C8B-B14F-4D97-AF65-F5344CB8AC3E}">
        <p14:creationId xmlns:p14="http://schemas.microsoft.com/office/powerpoint/2010/main" val="916421009"/>
      </p:ext>
    </p:extLst>
  </p:cSld>
</p:sld>
</file>

<file path=ppt/slides/slide5.xml><?xml version="1.0" encoding="utf-8"?>
<p:sld xmlns:p="http://schemas.openxmlformats.org/presentationml/2006/main">
  <p:cSld>
    <p:bg>
      <p:bgPr>
        <a:solidFill xmlns:a="http://schemas.openxmlformats.org/drawingml/2006/main">
          <a:srgbClr val="F7F3EA"/>
        </a:solidFill>
      </p:bgPr>
    </p:bg>
    <p:spTree>
      <p:nvGrpSpPr>
        <p:cNvPr id="1" name=""/>
        <p:cNvGrpSpPr/>
        <p:nvPr/>
      </p:nvGrpSpPr>
      <p:grpSpPr>
        <a:xfrm xmlns:a="http://schemas.openxmlformats.org/drawingml/2006/main"/>
      </p:grpSpPr>
      <p:sp>
        <p:nvSpPr>
          <p:cNvPr id="29" name="">
            <a:extLst xmlns:a="http://schemas.openxmlformats.org/drawingml/2006/main">
              <a:ext uri="{FF2B5EF4-FFF2-40B4-BE49-F238E27FC236}">
                <a16:creationId xmlns:a16="http://schemas.microsoft.com/office/drawing/2014/main" id="{01C5A460-FFBE-476C-95B9-31046C44DC6C}"/>
              </a:ext>
            </a:extLst>
          </p:cNvPr>
          <p:cNvSpPr>
            <a:spLocks xmlns:a="http://schemas.openxmlformats.org/drawingml/2006/main" noGrp="1"/>
          </p:cNvSpPr>
          <p:nvPr/>
        </p:nvSpPr>
        <p:spPr>
          <a:xfrm xmlns:a="http://schemas.openxmlformats.org/drawingml/2006/main">
            <a:off x="0" y="0"/>
            <a:ext cx="190500" cy="6858000"/>
          </a:xfrm>
          <a:prstGeom xmlns:a="http://schemas.openxmlformats.org/drawingml/2006/main" prst="rect">
            <a:avLst/>
          </a:prstGeom>
          <a:solidFill xmlns:a="http://schemas.openxmlformats.org/drawingml/2006/main">
            <a:srgbClr val="00A6A6"/>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9632BD94-A9A6-4730-A250-47E8C0FECFAB}"/>
              </a:ext>
            </a:extLst>
          </p:cNvPr>
          <p:cNvSpPr>
            <a:spLocks xmlns:a="http://schemas.openxmlformats.org/drawingml/2006/main" noGrp="1"/>
          </p:cNvSpPr>
          <p:nvPr/>
        </p:nvSpPr>
        <p:spPr>
          <a:xfrm xmlns:a="http://schemas.openxmlformats.org/drawingml/2006/main">
            <a:off x="685800" y="285750"/>
            <a:ext cx="42862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975" b="1">
                <a:solidFill>
                  <a:srgbClr val="00A6A6"/>
                </a:solidFill>
              </a:defRPr>
            </a:pPr>
            <a:r>
              <a:rPr sz="975" b="1">
                <a:solidFill>
                  <a:srgbClr val="00A6A6"/>
                </a:solidFill>
              </a:rPr>
              <a:t>PSIKOLOGI PERSEPSI DESAIN</a:t>
            </a:r>
          </a:p>
        </p:txBody>
      </p:sp>
      <p:sp>
        <p:nvSpPr>
          <p:cNvPr id="3" name="">
            <a:extLst xmlns:a="http://schemas.openxmlformats.org/drawingml/2006/main">
              <a:ext uri="{FF2B5EF4-FFF2-40B4-BE49-F238E27FC236}">
                <a16:creationId xmlns:a16="http://schemas.microsoft.com/office/drawing/2014/main" id="{67BD47EF-45C6-437A-A4B9-8D99D984D0B3}"/>
              </a:ext>
            </a:extLst>
          </p:cNvPr>
          <p:cNvSpPr>
            <a:spLocks xmlns:a="http://schemas.openxmlformats.org/drawingml/2006/main" noGrp="1"/>
          </p:cNvSpPr>
          <p:nvPr/>
        </p:nvSpPr>
        <p:spPr>
          <a:xfrm xmlns:a="http://schemas.openxmlformats.org/drawingml/2006/main">
            <a:off x="10287000" y="285750"/>
            <a:ext cx="1190625"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975" b="1">
                <a:solidFill>
                  <a:srgbClr val="66788A"/>
                </a:solidFill>
              </a:defRPr>
            </a:pPr>
            <a:r>
              <a:rPr sz="975" b="1">
                <a:solidFill>
                  <a:srgbClr val="66788A"/>
                </a:solidFill>
              </a:rPr>
              <a:t>DKV • OBE</a:t>
            </a:r>
          </a:p>
        </p:txBody>
      </p:sp>
      <p:sp>
        <p:nvSpPr>
          <p:cNvPr id="4" name="">
            <a:extLst xmlns:a="http://schemas.openxmlformats.org/drawingml/2006/main">
              <a:ext uri="{FF2B5EF4-FFF2-40B4-BE49-F238E27FC236}">
                <a16:creationId xmlns:a16="http://schemas.microsoft.com/office/drawing/2014/main" id="{618A4E91-FB9A-481B-925A-9DC59796BEB1}"/>
              </a:ext>
            </a:extLst>
          </p:cNvPr>
          <p:cNvSpPr>
            <a:spLocks xmlns:a="http://schemas.openxmlformats.org/drawingml/2006/main" noGrp="1"/>
          </p:cNvSpPr>
          <p:nvPr/>
        </p:nvSpPr>
        <p:spPr>
          <a:xfrm xmlns:a="http://schemas.openxmlformats.org/drawingml/2006/main">
            <a:off x="685800" y="628650"/>
            <a:ext cx="10477500"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2700" b="1">
                <a:solidFill>
                  <a:srgbClr val="173F5F"/>
                </a:solidFill>
              </a:defRPr>
            </a:pPr>
            <a:r>
              <a:rPr sz="2700" b="1">
                <a:solidFill>
                  <a:srgbClr val="173F5F"/>
                </a:solidFill>
              </a:rPr>
              <a:t>Ambang Absolut dan Diferensial</a:t>
            </a:r>
          </a:p>
        </p:txBody>
      </p:sp>
      <p:sp>
        <p:nvSpPr>
          <p:cNvPr id="5" name="">
            <a:extLst xmlns:a="http://schemas.openxmlformats.org/drawingml/2006/main">
              <a:ext uri="{FF2B5EF4-FFF2-40B4-BE49-F238E27FC236}">
                <a16:creationId xmlns:a16="http://schemas.microsoft.com/office/drawing/2014/main" id="{7CFE16D1-CF35-4AD7-BE9D-876693840F0A}"/>
              </a:ext>
            </a:extLst>
          </p:cNvPr>
          <p:cNvSpPr>
            <a:spLocks xmlns:a="http://schemas.openxmlformats.org/drawingml/2006/main" noGrp="1"/>
          </p:cNvSpPr>
          <p:nvPr/>
        </p:nvSpPr>
        <p:spPr>
          <a:xfrm xmlns:a="http://schemas.openxmlformats.org/drawingml/2006/main">
            <a:off x="685800" y="1247775"/>
            <a:ext cx="704850" cy="57150"/>
          </a:xfrm>
          <a:prstGeom xmlns:a="http://schemas.openxmlformats.org/drawingml/2006/main" prst="rect">
            <a:avLst/>
          </a:prstGeom>
          <a:solidFill xmlns:a="http://schemas.openxmlformats.org/drawingml/2006/main">
            <a:srgbClr val="FF6B5E"/>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2D146A2C-93B5-44FA-8EAA-87ABC3BD7D23}"/>
              </a:ext>
            </a:extLst>
          </p:cNvPr>
          <p:cNvSpPr>
            <a:spLocks xmlns:a="http://schemas.openxmlformats.org/drawingml/2006/main" noGrp="1"/>
          </p:cNvSpPr>
          <p:nvPr/>
        </p:nvSpPr>
        <p:spPr>
          <a:xfrm xmlns:a="http://schemas.openxmlformats.org/drawingml/2006/main">
            <a:off x="704850" y="1524000"/>
            <a:ext cx="114300" cy="114300"/>
          </a:xfrm>
          <a:prstGeom xmlns:a="http://schemas.openxmlformats.org/drawingml/2006/main" prst="ellipse">
            <a:avLst/>
          </a:prstGeom>
          <a:solidFill xmlns:a="http://schemas.openxmlformats.org/drawingml/2006/main">
            <a:srgbClr val="FF6B5E"/>
          </a:solidFill>
          <a:ln xmlns:a="http://schemas.openxmlformats.org/drawingml/2006/main" w="0">
            <a:noFill/>
            <a:prstDash val="solid"/>
          </a:ln>
        </p:spPr>
      </p:sp>
      <p:sp>
        <p:nvSpPr>
          <p:cNvPr id="7" name="">
            <a:extLst xmlns:a="http://schemas.openxmlformats.org/drawingml/2006/main">
              <a:ext uri="{FF2B5EF4-FFF2-40B4-BE49-F238E27FC236}">
                <a16:creationId xmlns:a16="http://schemas.microsoft.com/office/drawing/2014/main" id="{FA25828B-B0FC-4EB9-87BC-8EB0F33E50F8}"/>
              </a:ext>
            </a:extLst>
          </p:cNvPr>
          <p:cNvSpPr>
            <a:spLocks xmlns:a="http://schemas.openxmlformats.org/drawingml/2006/main" noGrp="1"/>
          </p:cNvSpPr>
          <p:nvPr/>
        </p:nvSpPr>
        <p:spPr>
          <a:xfrm xmlns:a="http://schemas.openxmlformats.org/drawingml/2006/main">
            <a:off x="971550" y="1428750"/>
            <a:ext cx="4429125"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575" b="1">
                <a:solidFill>
                  <a:srgbClr val="102A43"/>
                </a:solidFill>
              </a:defRPr>
            </a:pPr>
            <a:r>
              <a:rPr sz="1575" b="1">
                <a:solidFill>
                  <a:srgbClr val="102A43"/>
                </a:solidFill>
              </a:rPr>
              <a:t>Ambang absolut: stimulus minimum</a:t>
            </a:r>
          </a:p>
        </p:txBody>
      </p:sp>
      <p:sp>
        <p:nvSpPr>
          <p:cNvPr id="8" name="">
            <a:extLst xmlns:a="http://schemas.openxmlformats.org/drawingml/2006/main">
              <a:ext uri="{FF2B5EF4-FFF2-40B4-BE49-F238E27FC236}">
                <a16:creationId xmlns:a16="http://schemas.microsoft.com/office/drawing/2014/main" id="{A9434D94-2DBD-43A6-8A06-7C3F461E1741}"/>
              </a:ext>
            </a:extLst>
          </p:cNvPr>
          <p:cNvSpPr>
            <a:spLocks xmlns:a="http://schemas.openxmlformats.org/drawingml/2006/main" noGrp="1"/>
          </p:cNvSpPr>
          <p:nvPr/>
        </p:nvSpPr>
        <p:spPr>
          <a:xfrm xmlns:a="http://schemas.openxmlformats.org/drawingml/2006/main">
            <a:off x="704850" y="2209800"/>
            <a:ext cx="114300" cy="114300"/>
          </a:xfrm>
          <a:prstGeom xmlns:a="http://schemas.openxmlformats.org/drawingml/2006/main" prst="ellipse">
            <a:avLst/>
          </a:prstGeom>
          <a:solidFill xmlns:a="http://schemas.openxmlformats.org/drawingml/2006/main">
            <a:srgbClr val="00A6A6"/>
          </a:solidFill>
          <a:ln xmlns:a="http://schemas.openxmlformats.org/drawingml/2006/main" w="0">
            <a:noFill/>
            <a:prstDash val="solid"/>
          </a:ln>
        </p:spPr>
      </p:sp>
      <p:sp>
        <p:nvSpPr>
          <p:cNvPr id="9" name="">
            <a:extLst xmlns:a="http://schemas.openxmlformats.org/drawingml/2006/main">
              <a:ext uri="{FF2B5EF4-FFF2-40B4-BE49-F238E27FC236}">
                <a16:creationId xmlns:a16="http://schemas.microsoft.com/office/drawing/2014/main" id="{E6B43F43-3864-4EB7-8757-91E21A7F7149}"/>
              </a:ext>
            </a:extLst>
          </p:cNvPr>
          <p:cNvSpPr>
            <a:spLocks xmlns:a="http://schemas.openxmlformats.org/drawingml/2006/main" noGrp="1"/>
          </p:cNvSpPr>
          <p:nvPr/>
        </p:nvSpPr>
        <p:spPr>
          <a:xfrm xmlns:a="http://schemas.openxmlformats.org/drawingml/2006/main">
            <a:off x="971550" y="2114550"/>
            <a:ext cx="4429125"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575" b="0">
                <a:solidFill>
                  <a:srgbClr val="102A43"/>
                </a:solidFill>
              </a:defRPr>
            </a:pPr>
            <a:r>
              <a:rPr sz="1575" b="0">
                <a:solidFill>
                  <a:srgbClr val="102A43"/>
                </a:solidFill>
              </a:rPr>
              <a:t>Ambang diferensial: beda yang terasa</a:t>
            </a:r>
          </a:p>
        </p:txBody>
      </p:sp>
      <p:sp>
        <p:nvSpPr>
          <p:cNvPr id="10" name="">
            <a:extLst xmlns:a="http://schemas.openxmlformats.org/drawingml/2006/main">
              <a:ext uri="{FF2B5EF4-FFF2-40B4-BE49-F238E27FC236}">
                <a16:creationId xmlns:a16="http://schemas.microsoft.com/office/drawing/2014/main" id="{10656136-6B2E-4F70-A452-86F8AD4D8405}"/>
              </a:ext>
            </a:extLst>
          </p:cNvPr>
          <p:cNvSpPr>
            <a:spLocks xmlns:a="http://schemas.openxmlformats.org/drawingml/2006/main" noGrp="1"/>
          </p:cNvSpPr>
          <p:nvPr/>
        </p:nvSpPr>
        <p:spPr>
          <a:xfrm xmlns:a="http://schemas.openxmlformats.org/drawingml/2006/main">
            <a:off x="704850" y="2895600"/>
            <a:ext cx="114300" cy="114300"/>
          </a:xfrm>
          <a:prstGeom xmlns:a="http://schemas.openxmlformats.org/drawingml/2006/main" prst="ellipse">
            <a:avLst/>
          </a:prstGeom>
          <a:solidFill xmlns:a="http://schemas.openxmlformats.org/drawingml/2006/main">
            <a:srgbClr val="00A6A6"/>
          </a:solidFill>
          <a:ln xmlns:a="http://schemas.openxmlformats.org/drawingml/2006/main" w="0">
            <a:noFill/>
            <a:prstDash val="solid"/>
          </a:ln>
        </p:spPr>
      </p:sp>
      <p:sp>
        <p:nvSpPr>
          <p:cNvPr id="11" name="">
            <a:extLst xmlns:a="http://schemas.openxmlformats.org/drawingml/2006/main">
              <a:ext uri="{FF2B5EF4-FFF2-40B4-BE49-F238E27FC236}">
                <a16:creationId xmlns:a16="http://schemas.microsoft.com/office/drawing/2014/main" id="{6B85225F-7281-4399-A0F3-423452986A0D}"/>
              </a:ext>
            </a:extLst>
          </p:cNvPr>
          <p:cNvSpPr>
            <a:spLocks xmlns:a="http://schemas.openxmlformats.org/drawingml/2006/main" noGrp="1"/>
          </p:cNvSpPr>
          <p:nvPr/>
        </p:nvSpPr>
        <p:spPr>
          <a:xfrm xmlns:a="http://schemas.openxmlformats.org/drawingml/2006/main">
            <a:off x="971550" y="2800350"/>
            <a:ext cx="4429125"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575" b="0">
                <a:solidFill>
                  <a:srgbClr val="102A43"/>
                </a:solidFill>
              </a:defRPr>
            </a:pPr>
            <a:r>
              <a:rPr sz="1575" b="0">
                <a:solidFill>
                  <a:srgbClr val="102A43"/>
                </a:solidFill>
              </a:rPr>
              <a:t>Tidak semua perubahan terlihat</a:t>
            </a:r>
          </a:p>
        </p:txBody>
      </p:sp>
      <p:sp>
        <p:nvSpPr>
          <p:cNvPr id="12" name="">
            <a:extLst xmlns:a="http://schemas.openxmlformats.org/drawingml/2006/main">
              <a:ext uri="{FF2B5EF4-FFF2-40B4-BE49-F238E27FC236}">
                <a16:creationId xmlns:a16="http://schemas.microsoft.com/office/drawing/2014/main" id="{C1C0037F-E90F-47B0-8FDA-DD0F28938BCA}"/>
              </a:ext>
            </a:extLst>
          </p:cNvPr>
          <p:cNvSpPr>
            <a:spLocks xmlns:a="http://schemas.openxmlformats.org/drawingml/2006/main" noGrp="1"/>
          </p:cNvSpPr>
          <p:nvPr/>
        </p:nvSpPr>
        <p:spPr>
          <a:xfrm xmlns:a="http://schemas.openxmlformats.org/drawingml/2006/main">
            <a:off x="704850" y="3581400"/>
            <a:ext cx="114300" cy="114300"/>
          </a:xfrm>
          <a:prstGeom xmlns:a="http://schemas.openxmlformats.org/drawingml/2006/main" prst="ellipse">
            <a:avLst/>
          </a:prstGeom>
          <a:solidFill xmlns:a="http://schemas.openxmlformats.org/drawingml/2006/main">
            <a:srgbClr val="00A6A6"/>
          </a:solidFill>
          <a:ln xmlns:a="http://schemas.openxmlformats.org/drawingml/2006/main" w="0">
            <a:noFill/>
            <a:prstDash val="solid"/>
          </a:ln>
        </p:spPr>
      </p:sp>
      <p:sp>
        <p:nvSpPr>
          <p:cNvPr id="13" name="">
            <a:extLst xmlns:a="http://schemas.openxmlformats.org/drawingml/2006/main">
              <a:ext uri="{FF2B5EF4-FFF2-40B4-BE49-F238E27FC236}">
                <a16:creationId xmlns:a16="http://schemas.microsoft.com/office/drawing/2014/main" id="{33A8396C-A0EE-488B-B0F1-69013F73B1BC}"/>
              </a:ext>
            </a:extLst>
          </p:cNvPr>
          <p:cNvSpPr>
            <a:spLocks xmlns:a="http://schemas.openxmlformats.org/drawingml/2006/main" noGrp="1"/>
          </p:cNvSpPr>
          <p:nvPr/>
        </p:nvSpPr>
        <p:spPr>
          <a:xfrm xmlns:a="http://schemas.openxmlformats.org/drawingml/2006/main">
            <a:off x="971550" y="3486150"/>
            <a:ext cx="4429125"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575" b="0">
                <a:solidFill>
                  <a:srgbClr val="102A43"/>
                </a:solidFill>
              </a:defRPr>
            </a:pPr>
            <a:r>
              <a:rPr sz="1575" b="0">
                <a:solidFill>
                  <a:srgbClr val="102A43"/>
                </a:solidFill>
              </a:rPr>
              <a:t>Uji dalam konteks pemakaian</a:t>
            </a:r>
          </a:p>
        </p:txBody>
      </p:sp>
      <p:sp>
        <p:nvSpPr>
          <p:cNvPr id="14" name="">
            <a:extLst xmlns:a="http://schemas.openxmlformats.org/drawingml/2006/main">
              <a:ext uri="{FF2B5EF4-FFF2-40B4-BE49-F238E27FC236}">
                <a16:creationId xmlns:a16="http://schemas.microsoft.com/office/drawing/2014/main" id="{49F04D97-DA4D-4A3C-9FB2-B5C8335C949D}"/>
              </a:ext>
            </a:extLst>
          </p:cNvPr>
          <p:cNvSpPr>
            <a:spLocks xmlns:a="http://schemas.openxmlformats.org/drawingml/2006/main" noGrp="1"/>
          </p:cNvSpPr>
          <p:nvPr/>
        </p:nvSpPr>
        <p:spPr>
          <a:xfrm xmlns:a="http://schemas.openxmlformats.org/drawingml/2006/main">
            <a:off x="6048375" y="1381125"/>
            <a:ext cx="4953000" cy="3810000"/>
          </a:xfrm>
          <a:prstGeom xmlns:a="http://schemas.openxmlformats.org/drawingml/2006/main" prst="roundRect">
            <a:avLst>
              <a:gd name="adj" fmla="val 4000"/>
            </a:avLst>
          </a:prstGeom>
          <a:solidFill xmlns:a="http://schemas.openxmlformats.org/drawingml/2006/main">
            <a:srgbClr val="FFFFFF"/>
          </a:solidFill>
          <a:ln xmlns:a="http://schemas.openxmlformats.org/drawingml/2006/main" w="19050">
            <a:solidFill>
              <a:srgbClr val="E8EEF2"/>
            </a:solidFill>
            <a:prstDash val="solid"/>
          </a:ln>
        </p:spPr>
      </p:sp>
      <p:sp>
        <p:nvSpPr>
          <p:cNvPr id="15" name="">
            <a:extLst xmlns:a="http://schemas.openxmlformats.org/drawingml/2006/main">
              <a:ext uri="{FF2B5EF4-FFF2-40B4-BE49-F238E27FC236}">
                <a16:creationId xmlns:a16="http://schemas.microsoft.com/office/drawing/2014/main" id="{4E06280A-E4CB-42A6-A486-5CAC106388D5}"/>
              </a:ext>
            </a:extLst>
          </p:cNvPr>
          <p:cNvSpPr>
            <a:spLocks xmlns:a="http://schemas.openxmlformats.org/drawingml/2006/main" noGrp="1"/>
          </p:cNvSpPr>
          <p:nvPr/>
        </p:nvSpPr>
        <p:spPr>
          <a:xfrm xmlns:a="http://schemas.openxmlformats.org/drawingml/2006/main">
            <a:off x="6734175" y="3019425"/>
            <a:ext cx="342900" cy="342900"/>
          </a:xfrm>
          <a:prstGeom xmlns:a="http://schemas.openxmlformats.org/drawingml/2006/main" prst="ellipse">
            <a:avLst/>
          </a:prstGeom>
          <a:solidFill xmlns:a="http://schemas.openxmlformats.org/drawingml/2006/main">
            <a:srgbClr val="00A6A6"/>
          </a:solidFill>
          <a:ln xmlns:a="http://schemas.openxmlformats.org/drawingml/2006/main" w="0">
            <a:noFill/>
            <a:prstDash val="solid"/>
          </a:ln>
        </p:spPr>
      </p:sp>
      <p:sp>
        <p:nvSpPr>
          <p:cNvPr id="16" name="">
            <a:extLst xmlns:a="http://schemas.openxmlformats.org/drawingml/2006/main">
              <a:ext uri="{FF2B5EF4-FFF2-40B4-BE49-F238E27FC236}">
                <a16:creationId xmlns:a16="http://schemas.microsoft.com/office/drawing/2014/main" id="{C2F0EB7D-6B00-4695-BF5A-408E3594E8E9}"/>
              </a:ext>
            </a:extLst>
          </p:cNvPr>
          <p:cNvSpPr>
            <a:spLocks xmlns:a="http://schemas.openxmlformats.org/drawingml/2006/main" noGrp="1"/>
          </p:cNvSpPr>
          <p:nvPr/>
        </p:nvSpPr>
        <p:spPr>
          <a:xfrm xmlns:a="http://schemas.openxmlformats.org/drawingml/2006/main">
            <a:off x="7115175" y="3190875"/>
            <a:ext cx="457200" cy="0"/>
          </a:xfrm>
          <a:prstGeom xmlns:a="http://schemas.openxmlformats.org/drawingml/2006/main" prst="line">
            <a:avLst/>
          </a:prstGeom>
          <a:noFill xmlns:a="http://schemas.openxmlformats.org/drawingml/2006/main"/>
          <a:ln xmlns:a="http://schemas.openxmlformats.org/drawingml/2006/main" w="28575">
            <a:solidFill>
              <a:srgbClr val="66788A"/>
            </a:solidFill>
            <a:prstDash val="solid"/>
          </a:ln>
        </p:spPr>
      </p:sp>
      <p:sp>
        <p:nvSpPr>
          <p:cNvPr id="17" name="">
            <a:extLst xmlns:a="http://schemas.openxmlformats.org/drawingml/2006/main">
              <a:ext uri="{FF2B5EF4-FFF2-40B4-BE49-F238E27FC236}">
                <a16:creationId xmlns:a16="http://schemas.microsoft.com/office/drawing/2014/main" id="{2AC47EA4-FECD-46B7-8F85-5A79F6BA1428}"/>
              </a:ext>
            </a:extLst>
          </p:cNvPr>
          <p:cNvSpPr>
            <a:spLocks xmlns:a="http://schemas.openxmlformats.org/drawingml/2006/main" noGrp="1"/>
          </p:cNvSpPr>
          <p:nvPr/>
        </p:nvSpPr>
        <p:spPr>
          <a:xfrm xmlns:a="http://schemas.openxmlformats.org/drawingml/2006/main">
            <a:off x="7477125" y="2981325"/>
            <a:ext cx="419100" cy="419100"/>
          </a:xfrm>
          <a:prstGeom xmlns:a="http://schemas.openxmlformats.org/drawingml/2006/main" prst="ellipse">
            <a:avLst/>
          </a:prstGeom>
          <a:solidFill xmlns:a="http://schemas.openxmlformats.org/drawingml/2006/main">
            <a:srgbClr val="00A6A6"/>
          </a:solidFill>
          <a:ln xmlns:a="http://schemas.openxmlformats.org/drawingml/2006/main" w="0">
            <a:noFill/>
            <a:prstDash val="solid"/>
          </a:ln>
        </p:spPr>
      </p:sp>
      <p:sp>
        <p:nvSpPr>
          <p:cNvPr id="18" name="">
            <a:extLst xmlns:a="http://schemas.openxmlformats.org/drawingml/2006/main">
              <a:ext uri="{FF2B5EF4-FFF2-40B4-BE49-F238E27FC236}">
                <a16:creationId xmlns:a16="http://schemas.microsoft.com/office/drawing/2014/main" id="{F9489B12-B48B-49FA-9CCA-2A9E30089A2D}"/>
              </a:ext>
            </a:extLst>
          </p:cNvPr>
          <p:cNvSpPr>
            <a:spLocks xmlns:a="http://schemas.openxmlformats.org/drawingml/2006/main" noGrp="1"/>
          </p:cNvSpPr>
          <p:nvPr/>
        </p:nvSpPr>
        <p:spPr>
          <a:xfrm xmlns:a="http://schemas.openxmlformats.org/drawingml/2006/main">
            <a:off x="7896225" y="3190875"/>
            <a:ext cx="457200" cy="0"/>
          </a:xfrm>
          <a:prstGeom xmlns:a="http://schemas.openxmlformats.org/drawingml/2006/main" prst="line">
            <a:avLst/>
          </a:prstGeom>
          <a:noFill xmlns:a="http://schemas.openxmlformats.org/drawingml/2006/main"/>
          <a:ln xmlns:a="http://schemas.openxmlformats.org/drawingml/2006/main" w="28575">
            <a:solidFill>
              <a:srgbClr val="66788A"/>
            </a:solidFill>
            <a:prstDash val="solid"/>
          </a:ln>
        </p:spPr>
      </p:sp>
      <p:sp>
        <p:nvSpPr>
          <p:cNvPr id="19" name="">
            <a:extLst xmlns:a="http://schemas.openxmlformats.org/drawingml/2006/main">
              <a:ext uri="{FF2B5EF4-FFF2-40B4-BE49-F238E27FC236}">
                <a16:creationId xmlns:a16="http://schemas.microsoft.com/office/drawing/2014/main" id="{614734D5-C431-4C22-81BA-47A34E8C12ED}"/>
              </a:ext>
            </a:extLst>
          </p:cNvPr>
          <p:cNvSpPr>
            <a:spLocks xmlns:a="http://schemas.openxmlformats.org/drawingml/2006/main" noGrp="1"/>
          </p:cNvSpPr>
          <p:nvPr/>
        </p:nvSpPr>
        <p:spPr>
          <a:xfrm xmlns:a="http://schemas.openxmlformats.org/drawingml/2006/main">
            <a:off x="8220075" y="2943225"/>
            <a:ext cx="495300" cy="495300"/>
          </a:xfrm>
          <a:prstGeom xmlns:a="http://schemas.openxmlformats.org/drawingml/2006/main" prst="ellipse">
            <a:avLst/>
          </a:prstGeom>
          <a:solidFill xmlns:a="http://schemas.openxmlformats.org/drawingml/2006/main">
            <a:srgbClr val="00A6A6"/>
          </a:solidFill>
          <a:ln xmlns:a="http://schemas.openxmlformats.org/drawingml/2006/main" w="0">
            <a:noFill/>
            <a:prstDash val="solid"/>
          </a:ln>
        </p:spPr>
      </p:sp>
      <p:sp>
        <p:nvSpPr>
          <p:cNvPr id="20" name="">
            <a:extLst xmlns:a="http://schemas.openxmlformats.org/drawingml/2006/main">
              <a:ext uri="{FF2B5EF4-FFF2-40B4-BE49-F238E27FC236}">
                <a16:creationId xmlns:a16="http://schemas.microsoft.com/office/drawing/2014/main" id="{9A216132-B002-4E20-ACE1-BAD4FE3E4F1E}"/>
              </a:ext>
            </a:extLst>
          </p:cNvPr>
          <p:cNvSpPr>
            <a:spLocks xmlns:a="http://schemas.openxmlformats.org/drawingml/2006/main" noGrp="1"/>
          </p:cNvSpPr>
          <p:nvPr/>
        </p:nvSpPr>
        <p:spPr>
          <a:xfrm xmlns:a="http://schemas.openxmlformats.org/drawingml/2006/main">
            <a:off x="8677275" y="3190875"/>
            <a:ext cx="457200" cy="0"/>
          </a:xfrm>
          <a:prstGeom xmlns:a="http://schemas.openxmlformats.org/drawingml/2006/main" prst="line">
            <a:avLst/>
          </a:prstGeom>
          <a:noFill xmlns:a="http://schemas.openxmlformats.org/drawingml/2006/main"/>
          <a:ln xmlns:a="http://schemas.openxmlformats.org/drawingml/2006/main" w="28575">
            <a:solidFill>
              <a:srgbClr val="66788A"/>
            </a:solidFill>
            <a:prstDash val="solid"/>
          </a:ln>
        </p:spPr>
      </p:sp>
      <p:sp>
        <p:nvSpPr>
          <p:cNvPr id="21" name="">
            <a:extLst xmlns:a="http://schemas.openxmlformats.org/drawingml/2006/main">
              <a:ext uri="{FF2B5EF4-FFF2-40B4-BE49-F238E27FC236}">
                <a16:creationId xmlns:a16="http://schemas.microsoft.com/office/drawing/2014/main" id="{2DA84F68-D263-495F-94A6-96A7DF08B3B7}"/>
              </a:ext>
            </a:extLst>
          </p:cNvPr>
          <p:cNvSpPr>
            <a:spLocks xmlns:a="http://schemas.openxmlformats.org/drawingml/2006/main" noGrp="1"/>
          </p:cNvSpPr>
          <p:nvPr/>
        </p:nvSpPr>
        <p:spPr>
          <a:xfrm xmlns:a="http://schemas.openxmlformats.org/drawingml/2006/main">
            <a:off x="8963025" y="2905125"/>
            <a:ext cx="571500" cy="571500"/>
          </a:xfrm>
          <a:prstGeom xmlns:a="http://schemas.openxmlformats.org/drawingml/2006/main" prst="ellipse">
            <a:avLst/>
          </a:prstGeom>
          <a:solidFill xmlns:a="http://schemas.openxmlformats.org/drawingml/2006/main">
            <a:srgbClr val="00A6A6"/>
          </a:solidFill>
          <a:ln xmlns:a="http://schemas.openxmlformats.org/drawingml/2006/main" w="0">
            <a:noFill/>
            <a:prstDash val="solid"/>
          </a:ln>
        </p:spPr>
      </p:sp>
      <p:sp>
        <p:nvSpPr>
          <p:cNvPr id="22" name="">
            <a:extLst xmlns:a="http://schemas.openxmlformats.org/drawingml/2006/main">
              <a:ext uri="{FF2B5EF4-FFF2-40B4-BE49-F238E27FC236}">
                <a16:creationId xmlns:a16="http://schemas.microsoft.com/office/drawing/2014/main" id="{5FAEE4CC-7934-4682-A4E4-127B47EA8410}"/>
              </a:ext>
            </a:extLst>
          </p:cNvPr>
          <p:cNvSpPr>
            <a:spLocks xmlns:a="http://schemas.openxmlformats.org/drawingml/2006/main" noGrp="1"/>
          </p:cNvSpPr>
          <p:nvPr/>
        </p:nvSpPr>
        <p:spPr>
          <a:xfrm xmlns:a="http://schemas.openxmlformats.org/drawingml/2006/main">
            <a:off x="9458325" y="3190875"/>
            <a:ext cx="457200" cy="0"/>
          </a:xfrm>
          <a:prstGeom xmlns:a="http://schemas.openxmlformats.org/drawingml/2006/main" prst="line">
            <a:avLst/>
          </a:prstGeom>
          <a:noFill xmlns:a="http://schemas.openxmlformats.org/drawingml/2006/main"/>
          <a:ln xmlns:a="http://schemas.openxmlformats.org/drawingml/2006/main" w="28575">
            <a:solidFill>
              <a:srgbClr val="66788A"/>
            </a:solidFill>
            <a:prstDash val="solid"/>
          </a:ln>
        </p:spPr>
      </p:sp>
      <p:sp>
        <p:nvSpPr>
          <p:cNvPr id="23" name="">
            <a:extLst xmlns:a="http://schemas.openxmlformats.org/drawingml/2006/main">
              <a:ext uri="{FF2B5EF4-FFF2-40B4-BE49-F238E27FC236}">
                <a16:creationId xmlns:a16="http://schemas.microsoft.com/office/drawing/2014/main" id="{CE2CF13D-FE01-469C-B1F0-222D5B397935}"/>
              </a:ext>
            </a:extLst>
          </p:cNvPr>
          <p:cNvSpPr>
            <a:spLocks xmlns:a="http://schemas.openxmlformats.org/drawingml/2006/main" noGrp="1"/>
          </p:cNvSpPr>
          <p:nvPr/>
        </p:nvSpPr>
        <p:spPr>
          <a:xfrm xmlns:a="http://schemas.openxmlformats.org/drawingml/2006/main">
            <a:off x="9705975" y="2867025"/>
            <a:ext cx="647700" cy="647700"/>
          </a:xfrm>
          <a:prstGeom xmlns:a="http://schemas.openxmlformats.org/drawingml/2006/main" prst="ellipse">
            <a:avLst/>
          </a:prstGeom>
          <a:solidFill xmlns:a="http://schemas.openxmlformats.org/drawingml/2006/main">
            <a:srgbClr val="FF6B5E"/>
          </a:solidFill>
          <a:ln xmlns:a="http://schemas.openxmlformats.org/drawingml/2006/main" w="0">
            <a:noFill/>
            <a:prstDash val="solid"/>
          </a:ln>
        </p:spPr>
      </p:sp>
      <p:sp>
        <p:nvSpPr>
          <p:cNvPr id="24" name="">
            <a:extLst xmlns:a="http://schemas.openxmlformats.org/drawingml/2006/main">
              <a:ext uri="{FF2B5EF4-FFF2-40B4-BE49-F238E27FC236}">
                <a16:creationId xmlns:a16="http://schemas.microsoft.com/office/drawing/2014/main" id="{903100ED-1D61-42E5-B963-2142EAA743F7}"/>
              </a:ext>
            </a:extLst>
          </p:cNvPr>
          <p:cNvSpPr>
            <a:spLocks xmlns:a="http://schemas.openxmlformats.org/drawingml/2006/main" noGrp="1"/>
          </p:cNvSpPr>
          <p:nvPr/>
        </p:nvSpPr>
        <p:spPr>
          <a:xfrm xmlns:a="http://schemas.openxmlformats.org/drawingml/2006/main">
            <a:off x="6572250" y="4143375"/>
            <a:ext cx="39052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350" b="1">
                <a:solidFill>
                  <a:srgbClr val="173F5F"/>
                </a:solidFill>
              </a:defRPr>
            </a:pPr>
            <a:r>
              <a:rPr sz="1350" b="1">
                <a:solidFill>
                  <a:srgbClr val="173F5F"/>
                </a:solidFill>
              </a:rPr>
              <a:t>perubahan antar-frame membentuk gerak</a:t>
            </a:r>
          </a:p>
        </p:txBody>
      </p:sp>
      <p:sp>
        <p:nvSpPr>
          <p:cNvPr id="25" name="">
            <a:extLst xmlns:a="http://schemas.openxmlformats.org/drawingml/2006/main">
              <a:ext uri="{FF2B5EF4-FFF2-40B4-BE49-F238E27FC236}">
                <a16:creationId xmlns:a16="http://schemas.microsoft.com/office/drawing/2014/main" id="{9A5AD282-2D4F-4E37-A646-6EDDA6845B6A}"/>
              </a:ext>
            </a:extLst>
          </p:cNvPr>
          <p:cNvSpPr>
            <a:spLocks xmlns:a="http://schemas.openxmlformats.org/drawingml/2006/main" noGrp="1"/>
          </p:cNvSpPr>
          <p:nvPr/>
        </p:nvSpPr>
        <p:spPr>
          <a:xfrm xmlns:a="http://schemas.openxmlformats.org/drawingml/2006/main">
            <a:off x="6191250" y="5467350"/>
            <a:ext cx="476250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66788A"/>
                </a:solidFill>
              </a:defRPr>
            </a:pPr>
            <a:r>
              <a:rPr sz="1200" b="0">
                <a:solidFill>
                  <a:srgbClr val="66788A"/>
                </a:solidFill>
              </a:rPr>
              <a:t>Dua gradien dengan titik mulai terdeteksi.</a:t>
            </a:r>
          </a:p>
        </p:txBody>
      </p:sp>
      <p:sp>
        <p:nvSpPr>
          <p:cNvPr id="26" name="">
            <a:extLst xmlns:a="http://schemas.openxmlformats.org/drawingml/2006/main">
              <a:ext uri="{FF2B5EF4-FFF2-40B4-BE49-F238E27FC236}">
                <a16:creationId xmlns:a16="http://schemas.microsoft.com/office/drawing/2014/main" id="{7E595B50-600C-42C7-A6A7-2934888EF0D3}"/>
              </a:ext>
            </a:extLst>
          </p:cNvPr>
          <p:cNvSpPr>
            <a:spLocks xmlns:a="http://schemas.openxmlformats.org/drawingml/2006/main" noGrp="1"/>
          </p:cNvSpPr>
          <p:nvPr/>
        </p:nvSpPr>
        <p:spPr>
          <a:xfrm xmlns:a="http://schemas.openxmlformats.org/drawingml/2006/main">
            <a:off x="685800" y="6438900"/>
            <a:ext cx="10820400" cy="0"/>
          </a:xfrm>
          <a:prstGeom xmlns:a="http://schemas.openxmlformats.org/drawingml/2006/main" prst="line">
            <a:avLst/>
          </a:prstGeom>
          <a:noFill xmlns:a="http://schemas.openxmlformats.org/drawingml/2006/main"/>
          <a:ln xmlns:a="http://schemas.openxmlformats.org/drawingml/2006/main" w="9525">
            <a:solidFill>
              <a:srgbClr val="E8EEF2"/>
            </a:solidFill>
            <a:prstDash val="solid"/>
          </a:ln>
        </p:spPr>
      </p:sp>
      <p:sp>
        <p:nvSpPr>
          <p:cNvPr id="27" name="">
            <a:extLst xmlns:a="http://schemas.openxmlformats.org/drawingml/2006/main">
              <a:ext uri="{FF2B5EF4-FFF2-40B4-BE49-F238E27FC236}">
                <a16:creationId xmlns:a16="http://schemas.microsoft.com/office/drawing/2014/main" id="{9D4DE7B8-62F2-4EB7-8304-8D1459F6CF24}"/>
              </a:ext>
            </a:extLst>
          </p:cNvPr>
          <p:cNvSpPr>
            <a:spLocks xmlns:a="http://schemas.openxmlformats.org/drawingml/2006/main" noGrp="1"/>
          </p:cNvSpPr>
          <p:nvPr/>
        </p:nvSpPr>
        <p:spPr>
          <a:xfrm xmlns:a="http://schemas.openxmlformats.org/drawingml/2006/main">
            <a:off x="685800" y="6515100"/>
            <a:ext cx="47625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900" b="1">
                <a:solidFill>
                  <a:srgbClr val="66788A"/>
                </a:solidFill>
              </a:defRPr>
            </a:pPr>
            <a:r>
              <a:rPr sz="900" b="1">
                <a:solidFill>
                  <a:srgbClr val="66788A"/>
                </a:solidFill>
              </a:rPr>
              <a:t>PERTEMUAN 02  •  10 menit</a:t>
            </a:r>
          </a:p>
        </p:txBody>
      </p:sp>
      <p:sp>
        <p:nvSpPr>
          <p:cNvPr id="28" name="">
            <a:extLst xmlns:a="http://schemas.openxmlformats.org/drawingml/2006/main">
              <a:ext uri="{FF2B5EF4-FFF2-40B4-BE49-F238E27FC236}">
                <a16:creationId xmlns:a16="http://schemas.microsoft.com/office/drawing/2014/main" id="{B2051F9F-62B3-47D4-BC21-5A45495677D4}"/>
              </a:ext>
            </a:extLst>
          </p:cNvPr>
          <p:cNvSpPr>
            <a:spLocks xmlns:a="http://schemas.openxmlformats.org/drawingml/2006/main" noGrp="1"/>
          </p:cNvSpPr>
          <p:nvPr/>
        </p:nvSpPr>
        <p:spPr>
          <a:xfrm xmlns:a="http://schemas.openxmlformats.org/drawingml/2006/main">
            <a:off x="10572750" y="6515100"/>
            <a:ext cx="93345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900" b="1">
                <a:solidFill>
                  <a:srgbClr val="66788A"/>
                </a:solidFill>
              </a:defRPr>
            </a:pPr>
            <a:r>
              <a:rPr sz="900" b="1">
                <a:solidFill>
                  <a:srgbClr val="66788A"/>
                </a:solidFill>
              </a:rPr>
              <a:t>5/10</a:t>
            </a:r>
          </a:p>
        </p:txBody>
      </p:sp>
    </p:spTree>
    <p:extLst>
      <p:ext uri="{BB962C8B-B14F-4D97-AF65-F5344CB8AC3E}">
        <p14:creationId xmlns:p14="http://schemas.microsoft.com/office/powerpoint/2010/main" val="1519003185"/>
      </p:ext>
    </p:extLst>
  </p:cSld>
</p:sld>
</file>

<file path=ppt/slides/slide6.xml><?xml version="1.0" encoding="utf-8"?>
<p:sld xmlns:p="http://schemas.openxmlformats.org/presentationml/2006/main">
  <p:cSld>
    <p:bg>
      <p:bgPr>
        <a:solidFill xmlns:a="http://schemas.openxmlformats.org/drawingml/2006/main">
          <a:srgbClr val="F7F3EA"/>
        </a:solidFill>
      </p:bgPr>
    </p:bg>
    <p:spTree>
      <p:nvGrpSpPr>
        <p:cNvPr id="1" name=""/>
        <p:cNvGrpSpPr/>
        <p:nvPr/>
      </p:nvGrpSpPr>
      <p:grpSpPr>
        <a:xfrm xmlns:a="http://schemas.openxmlformats.org/drawingml/2006/main"/>
      </p:grpSpPr>
      <p:sp>
        <p:nvSpPr>
          <p:cNvPr id="32" name="">
            <a:extLst xmlns:a="http://schemas.openxmlformats.org/drawingml/2006/main">
              <a:ext uri="{FF2B5EF4-FFF2-40B4-BE49-F238E27FC236}">
                <a16:creationId xmlns:a16="http://schemas.microsoft.com/office/drawing/2014/main" id="{47E0585B-2721-42AF-A824-0624D0C4F981}"/>
              </a:ext>
            </a:extLst>
          </p:cNvPr>
          <p:cNvSpPr>
            <a:spLocks xmlns:a="http://schemas.openxmlformats.org/drawingml/2006/main" noGrp="1"/>
          </p:cNvSpPr>
          <p:nvPr/>
        </p:nvSpPr>
        <p:spPr>
          <a:xfrm xmlns:a="http://schemas.openxmlformats.org/drawingml/2006/main">
            <a:off x="0" y="0"/>
            <a:ext cx="190500" cy="6858000"/>
          </a:xfrm>
          <a:prstGeom xmlns:a="http://schemas.openxmlformats.org/drawingml/2006/main" prst="rect">
            <a:avLst/>
          </a:prstGeom>
          <a:solidFill xmlns:a="http://schemas.openxmlformats.org/drawingml/2006/main">
            <a:srgbClr val="00A6A6"/>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9A62104B-9E3E-47F5-B304-8FA7E8D127BD}"/>
              </a:ext>
            </a:extLst>
          </p:cNvPr>
          <p:cNvSpPr>
            <a:spLocks xmlns:a="http://schemas.openxmlformats.org/drawingml/2006/main" noGrp="1"/>
          </p:cNvSpPr>
          <p:nvPr/>
        </p:nvSpPr>
        <p:spPr>
          <a:xfrm xmlns:a="http://schemas.openxmlformats.org/drawingml/2006/main">
            <a:off x="685800" y="285750"/>
            <a:ext cx="42862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975" b="1">
                <a:solidFill>
                  <a:srgbClr val="00A6A6"/>
                </a:solidFill>
              </a:defRPr>
            </a:pPr>
            <a:r>
              <a:rPr sz="975" b="1">
                <a:solidFill>
                  <a:srgbClr val="00A6A6"/>
                </a:solidFill>
              </a:rPr>
              <a:t>PSIKOLOGI PERSEPSI DESAIN</a:t>
            </a:r>
          </a:p>
        </p:txBody>
      </p:sp>
      <p:sp>
        <p:nvSpPr>
          <p:cNvPr id="3" name="">
            <a:extLst xmlns:a="http://schemas.openxmlformats.org/drawingml/2006/main">
              <a:ext uri="{FF2B5EF4-FFF2-40B4-BE49-F238E27FC236}">
                <a16:creationId xmlns:a16="http://schemas.microsoft.com/office/drawing/2014/main" id="{A6CFE142-3DDB-492F-9672-37528E96C5FA}"/>
              </a:ext>
            </a:extLst>
          </p:cNvPr>
          <p:cNvSpPr>
            <a:spLocks xmlns:a="http://schemas.openxmlformats.org/drawingml/2006/main" noGrp="1"/>
          </p:cNvSpPr>
          <p:nvPr/>
        </p:nvSpPr>
        <p:spPr>
          <a:xfrm xmlns:a="http://schemas.openxmlformats.org/drawingml/2006/main">
            <a:off x="10287000" y="285750"/>
            <a:ext cx="1190625"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975" b="1">
                <a:solidFill>
                  <a:srgbClr val="66788A"/>
                </a:solidFill>
              </a:defRPr>
            </a:pPr>
            <a:r>
              <a:rPr sz="975" b="1">
                <a:solidFill>
                  <a:srgbClr val="66788A"/>
                </a:solidFill>
              </a:rPr>
              <a:t>DKV • OBE</a:t>
            </a:r>
          </a:p>
        </p:txBody>
      </p:sp>
      <p:sp>
        <p:nvSpPr>
          <p:cNvPr id="4" name="">
            <a:extLst xmlns:a="http://schemas.openxmlformats.org/drawingml/2006/main">
              <a:ext uri="{FF2B5EF4-FFF2-40B4-BE49-F238E27FC236}">
                <a16:creationId xmlns:a16="http://schemas.microsoft.com/office/drawing/2014/main" id="{755FD1CB-15F1-4206-8ECF-A88471DA68E0}"/>
              </a:ext>
            </a:extLst>
          </p:cNvPr>
          <p:cNvSpPr>
            <a:spLocks xmlns:a="http://schemas.openxmlformats.org/drawingml/2006/main" noGrp="1"/>
          </p:cNvSpPr>
          <p:nvPr/>
        </p:nvSpPr>
        <p:spPr>
          <a:xfrm xmlns:a="http://schemas.openxmlformats.org/drawingml/2006/main">
            <a:off x="685800" y="628650"/>
            <a:ext cx="10477500"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2700" b="1">
                <a:solidFill>
                  <a:srgbClr val="173F5F"/>
                </a:solidFill>
              </a:defRPr>
            </a:pPr>
            <a:r>
              <a:rPr sz="2700" b="1">
                <a:solidFill>
                  <a:srgbClr val="173F5F"/>
                </a:solidFill>
              </a:rPr>
              <a:t>Hukum Weber–Fechner untuk Desain</a:t>
            </a:r>
          </a:p>
        </p:txBody>
      </p:sp>
      <p:sp>
        <p:nvSpPr>
          <p:cNvPr id="5" name="">
            <a:extLst xmlns:a="http://schemas.openxmlformats.org/drawingml/2006/main">
              <a:ext uri="{FF2B5EF4-FFF2-40B4-BE49-F238E27FC236}">
                <a16:creationId xmlns:a16="http://schemas.microsoft.com/office/drawing/2014/main" id="{B5C693DA-A829-4CCE-8396-60C704237AC9}"/>
              </a:ext>
            </a:extLst>
          </p:cNvPr>
          <p:cNvSpPr>
            <a:spLocks xmlns:a="http://schemas.openxmlformats.org/drawingml/2006/main" noGrp="1"/>
          </p:cNvSpPr>
          <p:nvPr/>
        </p:nvSpPr>
        <p:spPr>
          <a:xfrm xmlns:a="http://schemas.openxmlformats.org/drawingml/2006/main">
            <a:off x="685800" y="1247775"/>
            <a:ext cx="704850" cy="57150"/>
          </a:xfrm>
          <a:prstGeom xmlns:a="http://schemas.openxmlformats.org/drawingml/2006/main" prst="rect">
            <a:avLst/>
          </a:prstGeom>
          <a:solidFill xmlns:a="http://schemas.openxmlformats.org/drawingml/2006/main">
            <a:srgbClr val="00A6A6"/>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F37604C5-4AF8-420A-B0EF-456AB9D7220B}"/>
              </a:ext>
            </a:extLst>
          </p:cNvPr>
          <p:cNvSpPr>
            <a:spLocks xmlns:a="http://schemas.openxmlformats.org/drawingml/2006/main" noGrp="1"/>
          </p:cNvSpPr>
          <p:nvPr/>
        </p:nvSpPr>
        <p:spPr>
          <a:xfrm xmlns:a="http://schemas.openxmlformats.org/drawingml/2006/main">
            <a:off x="704850" y="1524000"/>
            <a:ext cx="114300" cy="114300"/>
          </a:xfrm>
          <a:prstGeom xmlns:a="http://schemas.openxmlformats.org/drawingml/2006/main" prst="ellipse">
            <a:avLst/>
          </a:prstGeom>
          <a:solidFill xmlns:a="http://schemas.openxmlformats.org/drawingml/2006/main">
            <a:srgbClr val="FF6B5E"/>
          </a:solidFill>
          <a:ln xmlns:a="http://schemas.openxmlformats.org/drawingml/2006/main" w="0">
            <a:noFill/>
            <a:prstDash val="solid"/>
          </a:ln>
        </p:spPr>
      </p:sp>
      <p:sp>
        <p:nvSpPr>
          <p:cNvPr id="7" name="">
            <a:extLst xmlns:a="http://schemas.openxmlformats.org/drawingml/2006/main">
              <a:ext uri="{FF2B5EF4-FFF2-40B4-BE49-F238E27FC236}">
                <a16:creationId xmlns:a16="http://schemas.microsoft.com/office/drawing/2014/main" id="{EAAF5E1D-C16F-4373-8E33-7934CBA8E15F}"/>
              </a:ext>
            </a:extLst>
          </p:cNvPr>
          <p:cNvSpPr>
            <a:spLocks xmlns:a="http://schemas.openxmlformats.org/drawingml/2006/main" noGrp="1"/>
          </p:cNvSpPr>
          <p:nvPr/>
        </p:nvSpPr>
        <p:spPr>
          <a:xfrm xmlns:a="http://schemas.openxmlformats.org/drawingml/2006/main">
            <a:off x="971550" y="1428750"/>
            <a:ext cx="4429125"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575" b="1">
                <a:solidFill>
                  <a:srgbClr val="102A43"/>
                </a:solidFill>
              </a:defRPr>
            </a:pPr>
            <a:r>
              <a:rPr sz="1575" b="1">
                <a:solidFill>
                  <a:srgbClr val="102A43"/>
                </a:solidFill>
              </a:rPr>
              <a:t>Kepekaan bersifat relatif</a:t>
            </a:r>
          </a:p>
        </p:txBody>
      </p:sp>
      <p:sp>
        <p:nvSpPr>
          <p:cNvPr id="8" name="">
            <a:extLst xmlns:a="http://schemas.openxmlformats.org/drawingml/2006/main">
              <a:ext uri="{FF2B5EF4-FFF2-40B4-BE49-F238E27FC236}">
                <a16:creationId xmlns:a16="http://schemas.microsoft.com/office/drawing/2014/main" id="{B101DD3F-5063-451C-B31C-10ADF4DE4472}"/>
              </a:ext>
            </a:extLst>
          </p:cNvPr>
          <p:cNvSpPr>
            <a:spLocks xmlns:a="http://schemas.openxmlformats.org/drawingml/2006/main" noGrp="1"/>
          </p:cNvSpPr>
          <p:nvPr/>
        </p:nvSpPr>
        <p:spPr>
          <a:xfrm xmlns:a="http://schemas.openxmlformats.org/drawingml/2006/main">
            <a:off x="704850" y="2209800"/>
            <a:ext cx="114300" cy="114300"/>
          </a:xfrm>
          <a:prstGeom xmlns:a="http://schemas.openxmlformats.org/drawingml/2006/main" prst="ellipse">
            <a:avLst/>
          </a:prstGeom>
          <a:solidFill xmlns:a="http://schemas.openxmlformats.org/drawingml/2006/main">
            <a:srgbClr val="00A6A6"/>
          </a:solidFill>
          <a:ln xmlns:a="http://schemas.openxmlformats.org/drawingml/2006/main" w="0">
            <a:noFill/>
            <a:prstDash val="solid"/>
          </a:ln>
        </p:spPr>
      </p:sp>
      <p:sp>
        <p:nvSpPr>
          <p:cNvPr id="9" name="">
            <a:extLst xmlns:a="http://schemas.openxmlformats.org/drawingml/2006/main">
              <a:ext uri="{FF2B5EF4-FFF2-40B4-BE49-F238E27FC236}">
                <a16:creationId xmlns:a16="http://schemas.microsoft.com/office/drawing/2014/main" id="{5E4C5636-F840-4423-9493-638C6A318A65}"/>
              </a:ext>
            </a:extLst>
          </p:cNvPr>
          <p:cNvSpPr>
            <a:spLocks xmlns:a="http://schemas.openxmlformats.org/drawingml/2006/main" noGrp="1"/>
          </p:cNvSpPr>
          <p:nvPr/>
        </p:nvSpPr>
        <p:spPr>
          <a:xfrm xmlns:a="http://schemas.openxmlformats.org/drawingml/2006/main">
            <a:off x="971550" y="2114550"/>
            <a:ext cx="4429125"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575" b="0">
                <a:solidFill>
                  <a:srgbClr val="102A43"/>
                </a:solidFill>
              </a:defRPr>
            </a:pPr>
            <a:r>
              <a:rPr sz="1575" b="0">
                <a:solidFill>
                  <a:srgbClr val="102A43"/>
                </a:solidFill>
              </a:rPr>
              <a:t>Perubahan harus proporsional</a:t>
            </a:r>
          </a:p>
        </p:txBody>
      </p:sp>
      <p:sp>
        <p:nvSpPr>
          <p:cNvPr id="10" name="">
            <a:extLst xmlns:a="http://schemas.openxmlformats.org/drawingml/2006/main">
              <a:ext uri="{FF2B5EF4-FFF2-40B4-BE49-F238E27FC236}">
                <a16:creationId xmlns:a16="http://schemas.microsoft.com/office/drawing/2014/main" id="{E81CA9A6-52B7-4886-A519-97BF10B55BDE}"/>
              </a:ext>
            </a:extLst>
          </p:cNvPr>
          <p:cNvSpPr>
            <a:spLocks xmlns:a="http://schemas.openxmlformats.org/drawingml/2006/main" noGrp="1"/>
          </p:cNvSpPr>
          <p:nvPr/>
        </p:nvSpPr>
        <p:spPr>
          <a:xfrm xmlns:a="http://schemas.openxmlformats.org/drawingml/2006/main">
            <a:off x="704850" y="2895600"/>
            <a:ext cx="114300" cy="114300"/>
          </a:xfrm>
          <a:prstGeom xmlns:a="http://schemas.openxmlformats.org/drawingml/2006/main" prst="ellipse">
            <a:avLst/>
          </a:prstGeom>
          <a:solidFill xmlns:a="http://schemas.openxmlformats.org/drawingml/2006/main">
            <a:srgbClr val="00A6A6"/>
          </a:solidFill>
          <a:ln xmlns:a="http://schemas.openxmlformats.org/drawingml/2006/main" w="0">
            <a:noFill/>
            <a:prstDash val="solid"/>
          </a:ln>
        </p:spPr>
      </p:sp>
      <p:sp>
        <p:nvSpPr>
          <p:cNvPr id="11" name="">
            <a:extLst xmlns:a="http://schemas.openxmlformats.org/drawingml/2006/main">
              <a:ext uri="{FF2B5EF4-FFF2-40B4-BE49-F238E27FC236}">
                <a16:creationId xmlns:a16="http://schemas.microsoft.com/office/drawing/2014/main" id="{248C1E7B-78B4-4E57-8A16-5C4E2467760A}"/>
              </a:ext>
            </a:extLst>
          </p:cNvPr>
          <p:cNvSpPr>
            <a:spLocks xmlns:a="http://schemas.openxmlformats.org/drawingml/2006/main" noGrp="1"/>
          </p:cNvSpPr>
          <p:nvPr/>
        </p:nvSpPr>
        <p:spPr>
          <a:xfrm xmlns:a="http://schemas.openxmlformats.org/drawingml/2006/main">
            <a:off x="971550" y="2800350"/>
            <a:ext cx="4429125"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575" b="0">
                <a:solidFill>
                  <a:srgbClr val="102A43"/>
                </a:solidFill>
              </a:defRPr>
            </a:pPr>
            <a:r>
              <a:rPr sz="1575" b="0">
                <a:solidFill>
                  <a:srgbClr val="102A43"/>
                </a:solidFill>
              </a:rPr>
              <a:t>Kenaikan numerik belum tentu terasa setara</a:t>
            </a:r>
          </a:p>
        </p:txBody>
      </p:sp>
      <p:sp>
        <p:nvSpPr>
          <p:cNvPr id="12" name="">
            <a:extLst xmlns:a="http://schemas.openxmlformats.org/drawingml/2006/main">
              <a:ext uri="{FF2B5EF4-FFF2-40B4-BE49-F238E27FC236}">
                <a16:creationId xmlns:a16="http://schemas.microsoft.com/office/drawing/2014/main" id="{A10BFD37-E07B-4E23-AD06-7C78FE1257A1}"/>
              </a:ext>
            </a:extLst>
          </p:cNvPr>
          <p:cNvSpPr>
            <a:spLocks xmlns:a="http://schemas.openxmlformats.org/drawingml/2006/main" noGrp="1"/>
          </p:cNvSpPr>
          <p:nvPr/>
        </p:nvSpPr>
        <p:spPr>
          <a:xfrm xmlns:a="http://schemas.openxmlformats.org/drawingml/2006/main">
            <a:off x="704850" y="3581400"/>
            <a:ext cx="114300" cy="114300"/>
          </a:xfrm>
          <a:prstGeom xmlns:a="http://schemas.openxmlformats.org/drawingml/2006/main" prst="ellipse">
            <a:avLst/>
          </a:prstGeom>
          <a:solidFill xmlns:a="http://schemas.openxmlformats.org/drawingml/2006/main">
            <a:srgbClr val="00A6A6"/>
          </a:solidFill>
          <a:ln xmlns:a="http://schemas.openxmlformats.org/drawingml/2006/main" w="0">
            <a:noFill/>
            <a:prstDash val="solid"/>
          </a:ln>
        </p:spPr>
      </p:sp>
      <p:sp>
        <p:nvSpPr>
          <p:cNvPr id="13" name="">
            <a:extLst xmlns:a="http://schemas.openxmlformats.org/drawingml/2006/main">
              <a:ext uri="{FF2B5EF4-FFF2-40B4-BE49-F238E27FC236}">
                <a16:creationId xmlns:a16="http://schemas.microsoft.com/office/drawing/2014/main" id="{1E16B3AE-D145-4F0F-83A4-DFE58D20D07A}"/>
              </a:ext>
            </a:extLst>
          </p:cNvPr>
          <p:cNvSpPr>
            <a:spLocks xmlns:a="http://schemas.openxmlformats.org/drawingml/2006/main" noGrp="1"/>
          </p:cNvSpPr>
          <p:nvPr/>
        </p:nvSpPr>
        <p:spPr>
          <a:xfrm xmlns:a="http://schemas.openxmlformats.org/drawingml/2006/main">
            <a:off x="971550" y="3486150"/>
            <a:ext cx="4429125"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575" b="0">
                <a:solidFill>
                  <a:srgbClr val="102A43"/>
                </a:solidFill>
              </a:defRPr>
            </a:pPr>
            <a:r>
              <a:rPr sz="1575" b="0">
                <a:solidFill>
                  <a:srgbClr val="102A43"/>
                </a:solidFill>
              </a:rPr>
              <a:t>Berguna untuk skala dan intensitas</a:t>
            </a:r>
          </a:p>
        </p:txBody>
      </p:sp>
      <p:sp>
        <p:nvSpPr>
          <p:cNvPr id="14" name="">
            <a:extLst xmlns:a="http://schemas.openxmlformats.org/drawingml/2006/main">
              <a:ext uri="{FF2B5EF4-FFF2-40B4-BE49-F238E27FC236}">
                <a16:creationId xmlns:a16="http://schemas.microsoft.com/office/drawing/2014/main" id="{EB62D103-A092-4CC8-ADCC-55C310F81A69}"/>
              </a:ext>
            </a:extLst>
          </p:cNvPr>
          <p:cNvSpPr>
            <a:spLocks xmlns:a="http://schemas.openxmlformats.org/drawingml/2006/main" noGrp="1"/>
          </p:cNvSpPr>
          <p:nvPr/>
        </p:nvSpPr>
        <p:spPr>
          <a:xfrm xmlns:a="http://schemas.openxmlformats.org/drawingml/2006/main">
            <a:off x="6048375" y="1381125"/>
            <a:ext cx="4953000" cy="3810000"/>
          </a:xfrm>
          <a:prstGeom xmlns:a="http://schemas.openxmlformats.org/drawingml/2006/main" prst="roundRect">
            <a:avLst>
              <a:gd name="adj" fmla="val 4000"/>
            </a:avLst>
          </a:prstGeom>
          <a:solidFill xmlns:a="http://schemas.openxmlformats.org/drawingml/2006/main">
            <a:srgbClr val="FFFFFF"/>
          </a:solidFill>
          <a:ln xmlns:a="http://schemas.openxmlformats.org/drawingml/2006/main" w="19050">
            <a:solidFill>
              <a:srgbClr val="E8EEF2"/>
            </a:solidFill>
            <a:prstDash val="solid"/>
          </a:ln>
        </p:spPr>
      </p:sp>
      <p:sp>
        <p:nvSpPr>
          <p:cNvPr id="15" name="">
            <a:extLst xmlns:a="http://schemas.openxmlformats.org/drawingml/2006/main">
              <a:ext uri="{FF2B5EF4-FFF2-40B4-BE49-F238E27FC236}">
                <a16:creationId xmlns:a16="http://schemas.microsoft.com/office/drawing/2014/main" id="{5DC5A3C6-3557-413A-89E6-5806964E9C22}"/>
              </a:ext>
            </a:extLst>
          </p:cNvPr>
          <p:cNvSpPr>
            <a:spLocks xmlns:a="http://schemas.openxmlformats.org/drawingml/2006/main" noGrp="1"/>
          </p:cNvSpPr>
          <p:nvPr/>
        </p:nvSpPr>
        <p:spPr>
          <a:xfrm xmlns:a="http://schemas.openxmlformats.org/drawingml/2006/main">
            <a:off x="6505575" y="1905000"/>
            <a:ext cx="1809750" cy="2619375"/>
          </a:xfrm>
          <a:prstGeom xmlns:a="http://schemas.openxmlformats.org/drawingml/2006/main" prst="rect">
            <a:avLst/>
          </a:prstGeom>
          <a:solidFill xmlns:a="http://schemas.openxmlformats.org/drawingml/2006/main">
            <a:srgbClr val="E8EEF2"/>
          </a:solidFill>
          <a:ln xmlns:a="http://schemas.openxmlformats.org/drawingml/2006/main" w="0">
            <a:noFill/>
            <a:prstDash val="solid"/>
          </a:ln>
        </p:spPr>
      </p:sp>
      <p:sp>
        <p:nvSpPr>
          <p:cNvPr id="16" name="">
            <a:extLst xmlns:a="http://schemas.openxmlformats.org/drawingml/2006/main">
              <a:ext uri="{FF2B5EF4-FFF2-40B4-BE49-F238E27FC236}">
                <a16:creationId xmlns:a16="http://schemas.microsoft.com/office/drawing/2014/main" id="{1017FE41-BDB4-4C20-8B8C-FA13AFB21594}"/>
              </a:ext>
            </a:extLst>
          </p:cNvPr>
          <p:cNvSpPr>
            <a:spLocks xmlns:a="http://schemas.openxmlformats.org/drawingml/2006/main" noGrp="1"/>
          </p:cNvSpPr>
          <p:nvPr/>
        </p:nvSpPr>
        <p:spPr>
          <a:xfrm xmlns:a="http://schemas.openxmlformats.org/drawingml/2006/main">
            <a:off x="8715375" y="1905000"/>
            <a:ext cx="1809750" cy="2619375"/>
          </a:xfrm>
          <a:prstGeom xmlns:a="http://schemas.openxmlformats.org/drawingml/2006/main" prst="rect">
            <a:avLst/>
          </a:prstGeom>
          <a:solidFill xmlns:a="http://schemas.openxmlformats.org/drawingml/2006/main">
            <a:srgbClr val="CDEFEA"/>
          </a:solidFill>
          <a:ln xmlns:a="http://schemas.openxmlformats.org/drawingml/2006/main" w="0">
            <a:noFill/>
            <a:prstDash val="solid"/>
          </a:ln>
        </p:spPr>
      </p:sp>
      <p:sp>
        <p:nvSpPr>
          <p:cNvPr id="17" name="">
            <a:extLst xmlns:a="http://schemas.openxmlformats.org/drawingml/2006/main">
              <a:ext uri="{FF2B5EF4-FFF2-40B4-BE49-F238E27FC236}">
                <a16:creationId xmlns:a16="http://schemas.microsoft.com/office/drawing/2014/main" id="{A49AF414-3EAF-4DD8-AF6B-376E40FFBEC6}"/>
              </a:ext>
            </a:extLst>
          </p:cNvPr>
          <p:cNvSpPr>
            <a:spLocks xmlns:a="http://schemas.openxmlformats.org/drawingml/2006/main" noGrp="1"/>
          </p:cNvSpPr>
          <p:nvPr/>
        </p:nvSpPr>
        <p:spPr>
          <a:xfrm xmlns:a="http://schemas.openxmlformats.org/drawingml/2006/main">
            <a:off x="6619875" y="2047875"/>
            <a:ext cx="428625"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2100" b="1">
                <a:solidFill>
                  <a:srgbClr val="173F5F"/>
                </a:solidFill>
              </a:defRPr>
            </a:pPr>
            <a:r>
              <a:rPr sz="2100" b="1">
                <a:solidFill>
                  <a:srgbClr val="173F5F"/>
                </a:solidFill>
              </a:rPr>
              <a:t>A</a:t>
            </a:r>
          </a:p>
        </p:txBody>
      </p:sp>
      <p:sp>
        <p:nvSpPr>
          <p:cNvPr id="18" name="">
            <a:extLst xmlns:a="http://schemas.openxmlformats.org/drawingml/2006/main">
              <a:ext uri="{FF2B5EF4-FFF2-40B4-BE49-F238E27FC236}">
                <a16:creationId xmlns:a16="http://schemas.microsoft.com/office/drawing/2014/main" id="{8449770A-D9C1-4E48-AD6F-454050C1B171}"/>
              </a:ext>
            </a:extLst>
          </p:cNvPr>
          <p:cNvSpPr>
            <a:spLocks xmlns:a="http://schemas.openxmlformats.org/drawingml/2006/main" noGrp="1"/>
          </p:cNvSpPr>
          <p:nvPr/>
        </p:nvSpPr>
        <p:spPr>
          <a:xfrm xmlns:a="http://schemas.openxmlformats.org/drawingml/2006/main">
            <a:off x="8829675" y="2047875"/>
            <a:ext cx="428625"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2100" b="1">
                <a:solidFill>
                  <a:srgbClr val="173F5F"/>
                </a:solidFill>
              </a:defRPr>
            </a:pPr>
            <a:r>
              <a:rPr sz="2100" b="1">
                <a:solidFill>
                  <a:srgbClr val="173F5F"/>
                </a:solidFill>
              </a:rPr>
              <a:t>B</a:t>
            </a:r>
          </a:p>
        </p:txBody>
      </p:sp>
      <p:sp>
        <p:nvSpPr>
          <p:cNvPr id="19" name="">
            <a:extLst xmlns:a="http://schemas.openxmlformats.org/drawingml/2006/main">
              <a:ext uri="{FF2B5EF4-FFF2-40B4-BE49-F238E27FC236}">
                <a16:creationId xmlns:a16="http://schemas.microsoft.com/office/drawing/2014/main" id="{3347B1BB-0510-4693-8510-D525E931620E}"/>
              </a:ext>
            </a:extLst>
          </p:cNvPr>
          <p:cNvSpPr>
            <a:spLocks xmlns:a="http://schemas.openxmlformats.org/drawingml/2006/main" noGrp="1"/>
          </p:cNvSpPr>
          <p:nvPr/>
        </p:nvSpPr>
        <p:spPr>
          <a:xfrm xmlns:a="http://schemas.openxmlformats.org/drawingml/2006/main">
            <a:off x="6762750" y="2667000"/>
            <a:ext cx="1238250" cy="0"/>
          </a:xfrm>
          <a:prstGeom xmlns:a="http://schemas.openxmlformats.org/drawingml/2006/main" prst="line">
            <a:avLst/>
          </a:prstGeom>
          <a:noFill xmlns:a="http://schemas.openxmlformats.org/drawingml/2006/main"/>
          <a:ln xmlns:a="http://schemas.openxmlformats.org/drawingml/2006/main" w="76200">
            <a:solidFill>
              <a:srgbClr val="FF6B5E"/>
            </a:solidFill>
            <a:prstDash val="solid"/>
          </a:ln>
        </p:spPr>
      </p:sp>
      <p:sp>
        <p:nvSpPr>
          <p:cNvPr id="20" name="">
            <a:extLst xmlns:a="http://schemas.openxmlformats.org/drawingml/2006/main">
              <a:ext uri="{FF2B5EF4-FFF2-40B4-BE49-F238E27FC236}">
                <a16:creationId xmlns:a16="http://schemas.microsoft.com/office/drawing/2014/main" id="{E514BA5A-47D6-4F3A-BABD-F854E654CF8C}"/>
              </a:ext>
            </a:extLst>
          </p:cNvPr>
          <p:cNvSpPr>
            <a:spLocks xmlns:a="http://schemas.openxmlformats.org/drawingml/2006/main" noGrp="1"/>
          </p:cNvSpPr>
          <p:nvPr/>
        </p:nvSpPr>
        <p:spPr>
          <a:xfrm xmlns:a="http://schemas.openxmlformats.org/drawingml/2006/main">
            <a:off x="6762750" y="2952750"/>
            <a:ext cx="1162050" cy="0"/>
          </a:xfrm>
          <a:prstGeom xmlns:a="http://schemas.openxmlformats.org/drawingml/2006/main" prst="line">
            <a:avLst/>
          </a:prstGeom>
          <a:noFill xmlns:a="http://schemas.openxmlformats.org/drawingml/2006/main"/>
          <a:ln xmlns:a="http://schemas.openxmlformats.org/drawingml/2006/main" w="38100">
            <a:solidFill>
              <a:srgbClr val="66788A"/>
            </a:solidFill>
            <a:prstDash val="solid"/>
          </a:ln>
        </p:spPr>
      </p:sp>
      <p:sp>
        <p:nvSpPr>
          <p:cNvPr id="21" name="">
            <a:extLst xmlns:a="http://schemas.openxmlformats.org/drawingml/2006/main">
              <a:ext uri="{FF2B5EF4-FFF2-40B4-BE49-F238E27FC236}">
                <a16:creationId xmlns:a16="http://schemas.microsoft.com/office/drawing/2014/main" id="{FB791481-105B-4C38-90B1-CE6139D0F2A3}"/>
              </a:ext>
            </a:extLst>
          </p:cNvPr>
          <p:cNvSpPr>
            <a:spLocks xmlns:a="http://schemas.openxmlformats.org/drawingml/2006/main" noGrp="1"/>
          </p:cNvSpPr>
          <p:nvPr/>
        </p:nvSpPr>
        <p:spPr>
          <a:xfrm xmlns:a="http://schemas.openxmlformats.org/drawingml/2006/main">
            <a:off x="6762750" y="3238500"/>
            <a:ext cx="1085850" cy="0"/>
          </a:xfrm>
          <a:prstGeom xmlns:a="http://schemas.openxmlformats.org/drawingml/2006/main" prst="line">
            <a:avLst/>
          </a:prstGeom>
          <a:noFill xmlns:a="http://schemas.openxmlformats.org/drawingml/2006/main"/>
          <a:ln xmlns:a="http://schemas.openxmlformats.org/drawingml/2006/main" w="38100">
            <a:solidFill>
              <a:srgbClr val="66788A"/>
            </a:solidFill>
            <a:prstDash val="solid"/>
          </a:ln>
        </p:spPr>
      </p:sp>
      <p:sp>
        <p:nvSpPr>
          <p:cNvPr id="22" name="">
            <a:extLst xmlns:a="http://schemas.openxmlformats.org/drawingml/2006/main">
              <a:ext uri="{FF2B5EF4-FFF2-40B4-BE49-F238E27FC236}">
                <a16:creationId xmlns:a16="http://schemas.microsoft.com/office/drawing/2014/main" id="{B2FC71B5-A2CD-422F-B93C-13935E0CEB53}"/>
              </a:ext>
            </a:extLst>
          </p:cNvPr>
          <p:cNvSpPr>
            <a:spLocks xmlns:a="http://schemas.openxmlformats.org/drawingml/2006/main" noGrp="1"/>
          </p:cNvSpPr>
          <p:nvPr/>
        </p:nvSpPr>
        <p:spPr>
          <a:xfrm xmlns:a="http://schemas.openxmlformats.org/drawingml/2006/main">
            <a:off x="6762750" y="3524250"/>
            <a:ext cx="1009650" cy="0"/>
          </a:xfrm>
          <a:prstGeom xmlns:a="http://schemas.openxmlformats.org/drawingml/2006/main" prst="line">
            <a:avLst/>
          </a:prstGeom>
          <a:noFill xmlns:a="http://schemas.openxmlformats.org/drawingml/2006/main"/>
          <a:ln xmlns:a="http://schemas.openxmlformats.org/drawingml/2006/main" w="38100">
            <a:solidFill>
              <a:srgbClr val="66788A"/>
            </a:solidFill>
            <a:prstDash val="solid"/>
          </a:ln>
        </p:spPr>
      </p:sp>
      <p:sp>
        <p:nvSpPr>
          <p:cNvPr id="23" name="">
            <a:extLst xmlns:a="http://schemas.openxmlformats.org/drawingml/2006/main">
              <a:ext uri="{FF2B5EF4-FFF2-40B4-BE49-F238E27FC236}">
                <a16:creationId xmlns:a16="http://schemas.microsoft.com/office/drawing/2014/main" id="{CF2113CA-B89C-4E26-95BC-E6EE8107EBAF}"/>
              </a:ext>
            </a:extLst>
          </p:cNvPr>
          <p:cNvSpPr>
            <a:spLocks xmlns:a="http://schemas.openxmlformats.org/drawingml/2006/main" noGrp="1"/>
          </p:cNvSpPr>
          <p:nvPr/>
        </p:nvSpPr>
        <p:spPr>
          <a:xfrm xmlns:a="http://schemas.openxmlformats.org/drawingml/2006/main">
            <a:off x="6762750" y="3810000"/>
            <a:ext cx="933450" cy="0"/>
          </a:xfrm>
          <a:prstGeom xmlns:a="http://schemas.openxmlformats.org/drawingml/2006/main" prst="line">
            <a:avLst/>
          </a:prstGeom>
          <a:noFill xmlns:a="http://schemas.openxmlformats.org/drawingml/2006/main"/>
          <a:ln xmlns:a="http://schemas.openxmlformats.org/drawingml/2006/main" w="38100">
            <a:solidFill>
              <a:srgbClr val="66788A"/>
            </a:solidFill>
            <a:prstDash val="solid"/>
          </a:ln>
        </p:spPr>
      </p:sp>
      <p:sp>
        <p:nvSpPr>
          <p:cNvPr id="24" name="">
            <a:extLst xmlns:a="http://schemas.openxmlformats.org/drawingml/2006/main">
              <a:ext uri="{FF2B5EF4-FFF2-40B4-BE49-F238E27FC236}">
                <a16:creationId xmlns:a16="http://schemas.microsoft.com/office/drawing/2014/main" id="{8E02786D-38A8-48CF-8DE6-6EFF1D13DEAA}"/>
              </a:ext>
            </a:extLst>
          </p:cNvPr>
          <p:cNvSpPr>
            <a:spLocks xmlns:a="http://schemas.openxmlformats.org/drawingml/2006/main" noGrp="1"/>
          </p:cNvSpPr>
          <p:nvPr/>
        </p:nvSpPr>
        <p:spPr>
          <a:xfrm xmlns:a="http://schemas.openxmlformats.org/drawingml/2006/main">
            <a:off x="8953500" y="2667000"/>
            <a:ext cx="1238250" cy="0"/>
          </a:xfrm>
          <a:prstGeom xmlns:a="http://schemas.openxmlformats.org/drawingml/2006/main" prst="line">
            <a:avLst/>
          </a:prstGeom>
          <a:noFill xmlns:a="http://schemas.openxmlformats.org/drawingml/2006/main"/>
          <a:ln xmlns:a="http://schemas.openxmlformats.org/drawingml/2006/main" w="114300">
            <a:solidFill>
              <a:srgbClr val="FF6B5E"/>
            </a:solidFill>
            <a:prstDash val="solid"/>
          </a:ln>
        </p:spPr>
      </p:sp>
      <p:sp>
        <p:nvSpPr>
          <p:cNvPr id="25" name="">
            <a:extLst xmlns:a="http://schemas.openxmlformats.org/drawingml/2006/main">
              <a:ext uri="{FF2B5EF4-FFF2-40B4-BE49-F238E27FC236}">
                <a16:creationId xmlns:a16="http://schemas.microsoft.com/office/drawing/2014/main" id="{120AEFCD-6E4D-4236-9037-0D95235A0735}"/>
              </a:ext>
            </a:extLst>
          </p:cNvPr>
          <p:cNvSpPr>
            <a:spLocks xmlns:a="http://schemas.openxmlformats.org/drawingml/2006/main" noGrp="1"/>
          </p:cNvSpPr>
          <p:nvPr/>
        </p:nvSpPr>
        <p:spPr>
          <a:xfrm xmlns:a="http://schemas.openxmlformats.org/drawingml/2006/main">
            <a:off x="8953500" y="3143250"/>
            <a:ext cx="904875" cy="0"/>
          </a:xfrm>
          <a:prstGeom xmlns:a="http://schemas.openxmlformats.org/drawingml/2006/main" prst="line">
            <a:avLst/>
          </a:prstGeom>
          <a:noFill xmlns:a="http://schemas.openxmlformats.org/drawingml/2006/main"/>
          <a:ln xmlns:a="http://schemas.openxmlformats.org/drawingml/2006/main" w="57150">
            <a:solidFill>
              <a:srgbClr val="173F5F"/>
            </a:solidFill>
            <a:prstDash val="solid"/>
          </a:ln>
        </p:spPr>
      </p:sp>
      <p:sp>
        <p:nvSpPr>
          <p:cNvPr id="26" name="">
            <a:extLst xmlns:a="http://schemas.openxmlformats.org/drawingml/2006/main">
              <a:ext uri="{FF2B5EF4-FFF2-40B4-BE49-F238E27FC236}">
                <a16:creationId xmlns:a16="http://schemas.microsoft.com/office/drawing/2014/main" id="{4505C804-EBCE-4B59-ABB4-3720FA93A20C}"/>
              </a:ext>
            </a:extLst>
          </p:cNvPr>
          <p:cNvSpPr>
            <a:spLocks xmlns:a="http://schemas.openxmlformats.org/drawingml/2006/main" noGrp="1"/>
          </p:cNvSpPr>
          <p:nvPr/>
        </p:nvSpPr>
        <p:spPr>
          <a:xfrm xmlns:a="http://schemas.openxmlformats.org/drawingml/2006/main">
            <a:off x="8953500" y="3524250"/>
            <a:ext cx="1143000" cy="0"/>
          </a:xfrm>
          <a:prstGeom xmlns:a="http://schemas.openxmlformats.org/drawingml/2006/main" prst="line">
            <a:avLst/>
          </a:prstGeom>
          <a:noFill xmlns:a="http://schemas.openxmlformats.org/drawingml/2006/main"/>
          <a:ln xmlns:a="http://schemas.openxmlformats.org/drawingml/2006/main" w="38100">
            <a:solidFill>
              <a:srgbClr val="66788A"/>
            </a:solidFill>
            <a:prstDash val="solid"/>
          </a:ln>
        </p:spPr>
      </p:sp>
      <p:sp>
        <p:nvSpPr>
          <p:cNvPr id="27" name="">
            <a:extLst xmlns:a="http://schemas.openxmlformats.org/drawingml/2006/main">
              <a:ext uri="{FF2B5EF4-FFF2-40B4-BE49-F238E27FC236}">
                <a16:creationId xmlns:a16="http://schemas.microsoft.com/office/drawing/2014/main" id="{EBAD60EB-6512-47E4-BC59-158EECC47F83}"/>
              </a:ext>
            </a:extLst>
          </p:cNvPr>
          <p:cNvSpPr>
            <a:spLocks xmlns:a="http://schemas.openxmlformats.org/drawingml/2006/main" noGrp="1"/>
          </p:cNvSpPr>
          <p:nvPr/>
        </p:nvSpPr>
        <p:spPr>
          <a:xfrm xmlns:a="http://schemas.openxmlformats.org/drawingml/2006/main">
            <a:off x="6619875" y="4695825"/>
            <a:ext cx="3810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1">
                <a:solidFill>
                  <a:srgbClr val="173F5F"/>
                </a:solidFill>
              </a:defRPr>
            </a:pPr>
            <a:r>
              <a:rPr sz="1275" b="1">
                <a:solidFill>
                  <a:srgbClr val="173F5F"/>
                </a:solidFill>
              </a:rPr>
              <a:t>satu variabel • satu bukti</a:t>
            </a:r>
          </a:p>
        </p:txBody>
      </p:sp>
      <p:sp>
        <p:nvSpPr>
          <p:cNvPr id="28" name="">
            <a:extLst xmlns:a="http://schemas.openxmlformats.org/drawingml/2006/main">
              <a:ext uri="{FF2B5EF4-FFF2-40B4-BE49-F238E27FC236}">
                <a16:creationId xmlns:a16="http://schemas.microsoft.com/office/drawing/2014/main" id="{1B292B93-C54D-4AA3-8ABF-F6D3F756FF63}"/>
              </a:ext>
            </a:extLst>
          </p:cNvPr>
          <p:cNvSpPr>
            <a:spLocks xmlns:a="http://schemas.openxmlformats.org/drawingml/2006/main" noGrp="1"/>
          </p:cNvSpPr>
          <p:nvPr/>
        </p:nvSpPr>
        <p:spPr>
          <a:xfrm xmlns:a="http://schemas.openxmlformats.org/drawingml/2006/main">
            <a:off x="6191250" y="5467350"/>
            <a:ext cx="476250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66788A"/>
                </a:solidFill>
              </a:defRPr>
            </a:pPr>
            <a:r>
              <a:rPr sz="1200" b="0">
                <a:solidFill>
                  <a:srgbClr val="66788A"/>
                </a:solidFill>
              </a:rPr>
              <a:t>Grafik konseptual stimulus fisik vs sensasi.</a:t>
            </a:r>
          </a:p>
        </p:txBody>
      </p:sp>
      <p:sp>
        <p:nvSpPr>
          <p:cNvPr id="29" name="">
            <a:extLst xmlns:a="http://schemas.openxmlformats.org/drawingml/2006/main">
              <a:ext uri="{FF2B5EF4-FFF2-40B4-BE49-F238E27FC236}">
                <a16:creationId xmlns:a16="http://schemas.microsoft.com/office/drawing/2014/main" id="{BBE22B04-BD5F-43B9-8C96-0107310B5912}"/>
              </a:ext>
            </a:extLst>
          </p:cNvPr>
          <p:cNvSpPr>
            <a:spLocks xmlns:a="http://schemas.openxmlformats.org/drawingml/2006/main" noGrp="1"/>
          </p:cNvSpPr>
          <p:nvPr/>
        </p:nvSpPr>
        <p:spPr>
          <a:xfrm xmlns:a="http://schemas.openxmlformats.org/drawingml/2006/main">
            <a:off x="685800" y="6438900"/>
            <a:ext cx="10820400" cy="0"/>
          </a:xfrm>
          <a:prstGeom xmlns:a="http://schemas.openxmlformats.org/drawingml/2006/main" prst="line">
            <a:avLst/>
          </a:prstGeom>
          <a:noFill xmlns:a="http://schemas.openxmlformats.org/drawingml/2006/main"/>
          <a:ln xmlns:a="http://schemas.openxmlformats.org/drawingml/2006/main" w="9525">
            <a:solidFill>
              <a:srgbClr val="E8EEF2"/>
            </a:solidFill>
            <a:prstDash val="solid"/>
          </a:ln>
        </p:spPr>
      </p:sp>
      <p:sp>
        <p:nvSpPr>
          <p:cNvPr id="30" name="">
            <a:extLst xmlns:a="http://schemas.openxmlformats.org/drawingml/2006/main">
              <a:ext uri="{FF2B5EF4-FFF2-40B4-BE49-F238E27FC236}">
                <a16:creationId xmlns:a16="http://schemas.microsoft.com/office/drawing/2014/main" id="{DEE4F245-8215-498B-B0BB-B4FC96FD5743}"/>
              </a:ext>
            </a:extLst>
          </p:cNvPr>
          <p:cNvSpPr>
            <a:spLocks xmlns:a="http://schemas.openxmlformats.org/drawingml/2006/main" noGrp="1"/>
          </p:cNvSpPr>
          <p:nvPr/>
        </p:nvSpPr>
        <p:spPr>
          <a:xfrm xmlns:a="http://schemas.openxmlformats.org/drawingml/2006/main">
            <a:off x="685800" y="6515100"/>
            <a:ext cx="47625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900" b="1">
                <a:solidFill>
                  <a:srgbClr val="66788A"/>
                </a:solidFill>
              </a:defRPr>
            </a:pPr>
            <a:r>
              <a:rPr sz="900" b="1">
                <a:solidFill>
                  <a:srgbClr val="66788A"/>
                </a:solidFill>
              </a:rPr>
              <a:t>PERTEMUAN 02  •  10 menit</a:t>
            </a:r>
          </a:p>
        </p:txBody>
      </p:sp>
      <p:sp>
        <p:nvSpPr>
          <p:cNvPr id="31" name="">
            <a:extLst xmlns:a="http://schemas.openxmlformats.org/drawingml/2006/main">
              <a:ext uri="{FF2B5EF4-FFF2-40B4-BE49-F238E27FC236}">
                <a16:creationId xmlns:a16="http://schemas.microsoft.com/office/drawing/2014/main" id="{8B46132E-B75B-416B-9B90-A8E495704810}"/>
              </a:ext>
            </a:extLst>
          </p:cNvPr>
          <p:cNvSpPr>
            <a:spLocks xmlns:a="http://schemas.openxmlformats.org/drawingml/2006/main" noGrp="1"/>
          </p:cNvSpPr>
          <p:nvPr/>
        </p:nvSpPr>
        <p:spPr>
          <a:xfrm xmlns:a="http://schemas.openxmlformats.org/drawingml/2006/main">
            <a:off x="10572750" y="6515100"/>
            <a:ext cx="93345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900" b="1">
                <a:solidFill>
                  <a:srgbClr val="66788A"/>
                </a:solidFill>
              </a:defRPr>
            </a:pPr>
            <a:r>
              <a:rPr sz="900" b="1">
                <a:solidFill>
                  <a:srgbClr val="66788A"/>
                </a:solidFill>
              </a:rPr>
              <a:t>6/10</a:t>
            </a:r>
          </a:p>
        </p:txBody>
      </p:sp>
    </p:spTree>
    <p:extLst>
      <p:ext uri="{BB962C8B-B14F-4D97-AF65-F5344CB8AC3E}">
        <p14:creationId xmlns:p14="http://schemas.microsoft.com/office/powerpoint/2010/main" val="2037048907"/>
      </p:ext>
    </p:extLst>
  </p:cSld>
</p:sld>
</file>

<file path=ppt/slides/slide7.xml><?xml version="1.0" encoding="utf-8"?>
<p:sld xmlns:p="http://schemas.openxmlformats.org/presentationml/2006/main">
  <p:cSld>
    <p:bg>
      <p:bgPr>
        <a:solidFill xmlns:a="http://schemas.openxmlformats.org/drawingml/2006/main">
          <a:srgbClr val="F7F3EA"/>
        </a:solidFill>
      </p:bgPr>
    </p:bg>
    <p:spTree>
      <p:nvGrpSpPr>
        <p:cNvPr id="1" name=""/>
        <p:cNvGrpSpPr/>
        <p:nvPr/>
      </p:nvGrpSpPr>
      <p:grpSpPr>
        <a:xfrm xmlns:a="http://schemas.openxmlformats.org/drawingml/2006/main"/>
      </p:grpSpPr>
      <p:sp>
        <p:nvSpPr>
          <p:cNvPr id="29" name="">
            <a:extLst xmlns:a="http://schemas.openxmlformats.org/drawingml/2006/main">
              <a:ext uri="{FF2B5EF4-FFF2-40B4-BE49-F238E27FC236}">
                <a16:creationId xmlns:a16="http://schemas.microsoft.com/office/drawing/2014/main" id="{2BA72688-33E7-4DCF-81F6-07F9CDC65A06}"/>
              </a:ext>
            </a:extLst>
          </p:cNvPr>
          <p:cNvSpPr>
            <a:spLocks xmlns:a="http://schemas.openxmlformats.org/drawingml/2006/main" noGrp="1"/>
          </p:cNvSpPr>
          <p:nvPr/>
        </p:nvSpPr>
        <p:spPr>
          <a:xfrm xmlns:a="http://schemas.openxmlformats.org/drawingml/2006/main">
            <a:off x="0" y="0"/>
            <a:ext cx="190500" cy="6858000"/>
          </a:xfrm>
          <a:prstGeom xmlns:a="http://schemas.openxmlformats.org/drawingml/2006/main" prst="rect">
            <a:avLst/>
          </a:prstGeom>
          <a:solidFill xmlns:a="http://schemas.openxmlformats.org/drawingml/2006/main">
            <a:srgbClr val="00A6A6"/>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E40A78BD-971C-4D1E-A7A6-93BE5E531F30}"/>
              </a:ext>
            </a:extLst>
          </p:cNvPr>
          <p:cNvSpPr>
            <a:spLocks xmlns:a="http://schemas.openxmlformats.org/drawingml/2006/main" noGrp="1"/>
          </p:cNvSpPr>
          <p:nvPr/>
        </p:nvSpPr>
        <p:spPr>
          <a:xfrm xmlns:a="http://schemas.openxmlformats.org/drawingml/2006/main">
            <a:off x="685800" y="285750"/>
            <a:ext cx="42862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975" b="1">
                <a:solidFill>
                  <a:srgbClr val="00A6A6"/>
                </a:solidFill>
              </a:defRPr>
            </a:pPr>
            <a:r>
              <a:rPr sz="975" b="1">
                <a:solidFill>
                  <a:srgbClr val="00A6A6"/>
                </a:solidFill>
              </a:rPr>
              <a:t>PSIKOLOGI PERSEPSI DESAIN</a:t>
            </a:r>
          </a:p>
        </p:txBody>
      </p:sp>
      <p:sp>
        <p:nvSpPr>
          <p:cNvPr id="3" name="">
            <a:extLst xmlns:a="http://schemas.openxmlformats.org/drawingml/2006/main">
              <a:ext uri="{FF2B5EF4-FFF2-40B4-BE49-F238E27FC236}">
                <a16:creationId xmlns:a16="http://schemas.microsoft.com/office/drawing/2014/main" id="{A2F5B42D-19FA-4DD8-BEA0-8A90F0335C64}"/>
              </a:ext>
            </a:extLst>
          </p:cNvPr>
          <p:cNvSpPr>
            <a:spLocks xmlns:a="http://schemas.openxmlformats.org/drawingml/2006/main" noGrp="1"/>
          </p:cNvSpPr>
          <p:nvPr/>
        </p:nvSpPr>
        <p:spPr>
          <a:xfrm xmlns:a="http://schemas.openxmlformats.org/drawingml/2006/main">
            <a:off x="10287000" y="285750"/>
            <a:ext cx="1190625"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975" b="1">
                <a:solidFill>
                  <a:srgbClr val="66788A"/>
                </a:solidFill>
              </a:defRPr>
            </a:pPr>
            <a:r>
              <a:rPr sz="975" b="1">
                <a:solidFill>
                  <a:srgbClr val="66788A"/>
                </a:solidFill>
              </a:rPr>
              <a:t>DKV • OBE</a:t>
            </a:r>
          </a:p>
        </p:txBody>
      </p:sp>
      <p:sp>
        <p:nvSpPr>
          <p:cNvPr id="4" name="">
            <a:extLst xmlns:a="http://schemas.openxmlformats.org/drawingml/2006/main">
              <a:ext uri="{FF2B5EF4-FFF2-40B4-BE49-F238E27FC236}">
                <a16:creationId xmlns:a16="http://schemas.microsoft.com/office/drawing/2014/main" id="{07F209B0-587F-4AB8-865A-6F6C0EAB61FB}"/>
              </a:ext>
            </a:extLst>
          </p:cNvPr>
          <p:cNvSpPr>
            <a:spLocks xmlns:a="http://schemas.openxmlformats.org/drawingml/2006/main" noGrp="1"/>
          </p:cNvSpPr>
          <p:nvPr/>
        </p:nvSpPr>
        <p:spPr>
          <a:xfrm xmlns:a="http://schemas.openxmlformats.org/drawingml/2006/main">
            <a:off x="685800" y="628650"/>
            <a:ext cx="10477500"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2700" b="1">
                <a:solidFill>
                  <a:srgbClr val="173F5F"/>
                </a:solidFill>
              </a:defRPr>
            </a:pPr>
            <a:r>
              <a:rPr sz="2700" b="1">
                <a:solidFill>
                  <a:srgbClr val="173F5F"/>
                </a:solidFill>
              </a:rPr>
              <a:t>Bedah Kasus: Dari Gejala ke Penyebab</a:t>
            </a:r>
          </a:p>
        </p:txBody>
      </p:sp>
      <p:sp>
        <p:nvSpPr>
          <p:cNvPr id="5" name="">
            <a:extLst xmlns:a="http://schemas.openxmlformats.org/drawingml/2006/main">
              <a:ext uri="{FF2B5EF4-FFF2-40B4-BE49-F238E27FC236}">
                <a16:creationId xmlns:a16="http://schemas.microsoft.com/office/drawing/2014/main" id="{793004B8-64D7-4E59-81EE-EDEBE45F3A14}"/>
              </a:ext>
            </a:extLst>
          </p:cNvPr>
          <p:cNvSpPr>
            <a:spLocks xmlns:a="http://schemas.openxmlformats.org/drawingml/2006/main" noGrp="1"/>
          </p:cNvSpPr>
          <p:nvPr/>
        </p:nvSpPr>
        <p:spPr>
          <a:xfrm xmlns:a="http://schemas.openxmlformats.org/drawingml/2006/main">
            <a:off x="685800" y="1247775"/>
            <a:ext cx="704850" cy="57150"/>
          </a:xfrm>
          <a:prstGeom xmlns:a="http://schemas.openxmlformats.org/drawingml/2006/main" prst="rect">
            <a:avLst/>
          </a:prstGeom>
          <a:solidFill xmlns:a="http://schemas.openxmlformats.org/drawingml/2006/main">
            <a:srgbClr val="FF6B5E"/>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2A01F970-12D6-4714-81B9-45FB33AFDDBB}"/>
              </a:ext>
            </a:extLst>
          </p:cNvPr>
          <p:cNvSpPr>
            <a:spLocks xmlns:a="http://schemas.openxmlformats.org/drawingml/2006/main" noGrp="1"/>
          </p:cNvSpPr>
          <p:nvPr/>
        </p:nvSpPr>
        <p:spPr>
          <a:xfrm xmlns:a="http://schemas.openxmlformats.org/drawingml/2006/main">
            <a:off x="704850" y="1524000"/>
            <a:ext cx="114300" cy="114300"/>
          </a:xfrm>
          <a:prstGeom xmlns:a="http://schemas.openxmlformats.org/drawingml/2006/main" prst="ellipse">
            <a:avLst/>
          </a:prstGeom>
          <a:solidFill xmlns:a="http://schemas.openxmlformats.org/drawingml/2006/main">
            <a:srgbClr val="FF6B5E"/>
          </a:solidFill>
          <a:ln xmlns:a="http://schemas.openxmlformats.org/drawingml/2006/main" w="0">
            <a:noFill/>
            <a:prstDash val="solid"/>
          </a:ln>
        </p:spPr>
      </p:sp>
      <p:sp>
        <p:nvSpPr>
          <p:cNvPr id="7" name="">
            <a:extLst xmlns:a="http://schemas.openxmlformats.org/drawingml/2006/main">
              <a:ext uri="{FF2B5EF4-FFF2-40B4-BE49-F238E27FC236}">
                <a16:creationId xmlns:a16="http://schemas.microsoft.com/office/drawing/2014/main" id="{25749CEE-9469-4DF4-8104-26C4B5BDB69D}"/>
              </a:ext>
            </a:extLst>
          </p:cNvPr>
          <p:cNvSpPr>
            <a:spLocks xmlns:a="http://schemas.openxmlformats.org/drawingml/2006/main" noGrp="1"/>
          </p:cNvSpPr>
          <p:nvPr/>
        </p:nvSpPr>
        <p:spPr>
          <a:xfrm xmlns:a="http://schemas.openxmlformats.org/drawingml/2006/main">
            <a:off x="971550" y="1428750"/>
            <a:ext cx="4429125"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575" b="1">
                <a:solidFill>
                  <a:srgbClr val="102A43"/>
                </a:solidFill>
              </a:defRPr>
            </a:pPr>
            <a:r>
              <a:rPr sz="1575" b="1">
                <a:solidFill>
                  <a:srgbClr val="102A43"/>
                </a:solidFill>
              </a:rPr>
              <a:t>Signage terminal yang gagal terbaca pada pencahayaan berbeda</a:t>
            </a:r>
          </a:p>
        </p:txBody>
      </p:sp>
      <p:sp>
        <p:nvSpPr>
          <p:cNvPr id="8" name="">
            <a:extLst xmlns:a="http://schemas.openxmlformats.org/drawingml/2006/main">
              <a:ext uri="{FF2B5EF4-FFF2-40B4-BE49-F238E27FC236}">
                <a16:creationId xmlns:a16="http://schemas.microsoft.com/office/drawing/2014/main" id="{84110E4A-3A8B-4866-8C3E-C6329E168A2E}"/>
              </a:ext>
            </a:extLst>
          </p:cNvPr>
          <p:cNvSpPr>
            <a:spLocks xmlns:a="http://schemas.openxmlformats.org/drawingml/2006/main" noGrp="1"/>
          </p:cNvSpPr>
          <p:nvPr/>
        </p:nvSpPr>
        <p:spPr>
          <a:xfrm xmlns:a="http://schemas.openxmlformats.org/drawingml/2006/main">
            <a:off x="704850" y="2209800"/>
            <a:ext cx="114300" cy="114300"/>
          </a:xfrm>
          <a:prstGeom xmlns:a="http://schemas.openxmlformats.org/drawingml/2006/main" prst="ellipse">
            <a:avLst/>
          </a:prstGeom>
          <a:solidFill xmlns:a="http://schemas.openxmlformats.org/drawingml/2006/main">
            <a:srgbClr val="00A6A6"/>
          </a:solidFill>
          <a:ln xmlns:a="http://schemas.openxmlformats.org/drawingml/2006/main" w="0">
            <a:noFill/>
            <a:prstDash val="solid"/>
          </a:ln>
        </p:spPr>
      </p:sp>
      <p:sp>
        <p:nvSpPr>
          <p:cNvPr id="9" name="">
            <a:extLst xmlns:a="http://schemas.openxmlformats.org/drawingml/2006/main">
              <a:ext uri="{FF2B5EF4-FFF2-40B4-BE49-F238E27FC236}">
                <a16:creationId xmlns:a16="http://schemas.microsoft.com/office/drawing/2014/main" id="{D9882110-B271-4DD2-BDF8-02D59A340BA8}"/>
              </a:ext>
            </a:extLst>
          </p:cNvPr>
          <p:cNvSpPr>
            <a:spLocks xmlns:a="http://schemas.openxmlformats.org/drawingml/2006/main" noGrp="1"/>
          </p:cNvSpPr>
          <p:nvPr/>
        </p:nvSpPr>
        <p:spPr>
          <a:xfrm xmlns:a="http://schemas.openxmlformats.org/drawingml/2006/main">
            <a:off x="971550" y="2114550"/>
            <a:ext cx="4429125"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575" b="0">
                <a:solidFill>
                  <a:srgbClr val="102A43"/>
                </a:solidFill>
              </a:defRPr>
            </a:pPr>
            <a:r>
              <a:rPr sz="1575" b="0">
                <a:solidFill>
                  <a:srgbClr val="102A43"/>
                </a:solidFill>
              </a:rPr>
              <a:t>Amati sebelum menilai</a:t>
            </a:r>
          </a:p>
        </p:txBody>
      </p:sp>
      <p:sp>
        <p:nvSpPr>
          <p:cNvPr id="10" name="">
            <a:extLst xmlns:a="http://schemas.openxmlformats.org/drawingml/2006/main">
              <a:ext uri="{FF2B5EF4-FFF2-40B4-BE49-F238E27FC236}">
                <a16:creationId xmlns:a16="http://schemas.microsoft.com/office/drawing/2014/main" id="{9AF83AC8-F02C-4BBE-B68E-A21B0287A42B}"/>
              </a:ext>
            </a:extLst>
          </p:cNvPr>
          <p:cNvSpPr>
            <a:spLocks xmlns:a="http://schemas.openxmlformats.org/drawingml/2006/main" noGrp="1"/>
          </p:cNvSpPr>
          <p:nvPr/>
        </p:nvSpPr>
        <p:spPr>
          <a:xfrm xmlns:a="http://schemas.openxmlformats.org/drawingml/2006/main">
            <a:off x="704850" y="2895600"/>
            <a:ext cx="114300" cy="114300"/>
          </a:xfrm>
          <a:prstGeom xmlns:a="http://schemas.openxmlformats.org/drawingml/2006/main" prst="ellipse">
            <a:avLst/>
          </a:prstGeom>
          <a:solidFill xmlns:a="http://schemas.openxmlformats.org/drawingml/2006/main">
            <a:srgbClr val="00A6A6"/>
          </a:solidFill>
          <a:ln xmlns:a="http://schemas.openxmlformats.org/drawingml/2006/main" w="0">
            <a:noFill/>
            <a:prstDash val="solid"/>
          </a:ln>
        </p:spPr>
      </p:sp>
      <p:sp>
        <p:nvSpPr>
          <p:cNvPr id="11" name="">
            <a:extLst xmlns:a="http://schemas.openxmlformats.org/drawingml/2006/main">
              <a:ext uri="{FF2B5EF4-FFF2-40B4-BE49-F238E27FC236}">
                <a16:creationId xmlns:a16="http://schemas.microsoft.com/office/drawing/2014/main" id="{D42D2CCA-7650-4628-923B-23E0239B1ABC}"/>
              </a:ext>
            </a:extLst>
          </p:cNvPr>
          <p:cNvSpPr>
            <a:spLocks xmlns:a="http://schemas.openxmlformats.org/drawingml/2006/main" noGrp="1"/>
          </p:cNvSpPr>
          <p:nvPr/>
        </p:nvSpPr>
        <p:spPr>
          <a:xfrm xmlns:a="http://schemas.openxmlformats.org/drawingml/2006/main">
            <a:off x="971550" y="2800350"/>
            <a:ext cx="4429125"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575" b="0">
                <a:solidFill>
                  <a:srgbClr val="102A43"/>
                </a:solidFill>
              </a:defRPr>
            </a:pPr>
            <a:r>
              <a:rPr sz="1575" b="0">
                <a:solidFill>
                  <a:srgbClr val="102A43"/>
                </a:solidFill>
              </a:rPr>
              <a:t>Tandai bukti visual</a:t>
            </a:r>
          </a:p>
        </p:txBody>
      </p:sp>
      <p:sp>
        <p:nvSpPr>
          <p:cNvPr id="12" name="">
            <a:extLst xmlns:a="http://schemas.openxmlformats.org/drawingml/2006/main">
              <a:ext uri="{FF2B5EF4-FFF2-40B4-BE49-F238E27FC236}">
                <a16:creationId xmlns:a16="http://schemas.microsoft.com/office/drawing/2014/main" id="{AA307870-95B0-4A0B-A623-8C1CAB4A0A1C}"/>
              </a:ext>
            </a:extLst>
          </p:cNvPr>
          <p:cNvSpPr>
            <a:spLocks xmlns:a="http://schemas.openxmlformats.org/drawingml/2006/main" noGrp="1"/>
          </p:cNvSpPr>
          <p:nvPr/>
        </p:nvSpPr>
        <p:spPr>
          <a:xfrm xmlns:a="http://schemas.openxmlformats.org/drawingml/2006/main">
            <a:off x="704850" y="3581400"/>
            <a:ext cx="114300" cy="114300"/>
          </a:xfrm>
          <a:prstGeom xmlns:a="http://schemas.openxmlformats.org/drawingml/2006/main" prst="ellipse">
            <a:avLst/>
          </a:prstGeom>
          <a:solidFill xmlns:a="http://schemas.openxmlformats.org/drawingml/2006/main">
            <a:srgbClr val="00A6A6"/>
          </a:solidFill>
          <a:ln xmlns:a="http://schemas.openxmlformats.org/drawingml/2006/main" w="0">
            <a:noFill/>
            <a:prstDash val="solid"/>
          </a:ln>
        </p:spPr>
      </p:sp>
      <p:sp>
        <p:nvSpPr>
          <p:cNvPr id="13" name="">
            <a:extLst xmlns:a="http://schemas.openxmlformats.org/drawingml/2006/main">
              <a:ext uri="{FF2B5EF4-FFF2-40B4-BE49-F238E27FC236}">
                <a16:creationId xmlns:a16="http://schemas.microsoft.com/office/drawing/2014/main" id="{A18ED5A6-00A0-4410-867D-2BE8D7689564}"/>
              </a:ext>
            </a:extLst>
          </p:cNvPr>
          <p:cNvSpPr>
            <a:spLocks xmlns:a="http://schemas.openxmlformats.org/drawingml/2006/main" noGrp="1"/>
          </p:cNvSpPr>
          <p:nvPr/>
        </p:nvSpPr>
        <p:spPr>
          <a:xfrm xmlns:a="http://schemas.openxmlformats.org/drawingml/2006/main">
            <a:off x="971550" y="3486150"/>
            <a:ext cx="4429125"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575" b="0">
                <a:solidFill>
                  <a:srgbClr val="102A43"/>
                </a:solidFill>
              </a:defRPr>
            </a:pPr>
            <a:r>
              <a:rPr sz="1575" b="0">
                <a:solidFill>
                  <a:srgbClr val="102A43"/>
                </a:solidFill>
              </a:rPr>
              <a:t>Hubungkan bukti dengan teori</a:t>
            </a:r>
          </a:p>
        </p:txBody>
      </p:sp>
      <p:sp>
        <p:nvSpPr>
          <p:cNvPr id="14" name="">
            <a:extLst xmlns:a="http://schemas.openxmlformats.org/drawingml/2006/main">
              <a:ext uri="{FF2B5EF4-FFF2-40B4-BE49-F238E27FC236}">
                <a16:creationId xmlns:a16="http://schemas.microsoft.com/office/drawing/2014/main" id="{9B525CE1-3D85-459F-93AB-1FBA6EF37FA6}"/>
              </a:ext>
            </a:extLst>
          </p:cNvPr>
          <p:cNvSpPr>
            <a:spLocks xmlns:a="http://schemas.openxmlformats.org/drawingml/2006/main" noGrp="1"/>
          </p:cNvSpPr>
          <p:nvPr/>
        </p:nvSpPr>
        <p:spPr>
          <a:xfrm xmlns:a="http://schemas.openxmlformats.org/drawingml/2006/main">
            <a:off x="704850" y="4267200"/>
            <a:ext cx="114300" cy="114300"/>
          </a:xfrm>
          <a:prstGeom xmlns:a="http://schemas.openxmlformats.org/drawingml/2006/main" prst="ellipse">
            <a:avLst/>
          </a:prstGeom>
          <a:solidFill xmlns:a="http://schemas.openxmlformats.org/drawingml/2006/main">
            <a:srgbClr val="00A6A6"/>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B6E38727-1238-4D53-A6E0-1EDBC5E338EA}"/>
              </a:ext>
            </a:extLst>
          </p:cNvPr>
          <p:cNvSpPr>
            <a:spLocks xmlns:a="http://schemas.openxmlformats.org/drawingml/2006/main" noGrp="1"/>
          </p:cNvSpPr>
          <p:nvPr/>
        </p:nvSpPr>
        <p:spPr>
          <a:xfrm xmlns:a="http://schemas.openxmlformats.org/drawingml/2006/main">
            <a:off x="971550" y="4171950"/>
            <a:ext cx="4429125"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575" b="0">
                <a:solidFill>
                  <a:srgbClr val="102A43"/>
                </a:solidFill>
              </a:defRPr>
            </a:pPr>
            <a:r>
              <a:rPr sz="1575" b="0">
                <a:solidFill>
                  <a:srgbClr val="102A43"/>
                </a:solidFill>
              </a:rPr>
              <a:t>Rumuskan dampak bagi audiens</a:t>
            </a:r>
          </a:p>
        </p:txBody>
      </p:sp>
      <p:sp>
        <p:nvSpPr>
          <p:cNvPr id="16" name="">
            <a:extLst xmlns:a="http://schemas.openxmlformats.org/drawingml/2006/main">
              <a:ext uri="{FF2B5EF4-FFF2-40B4-BE49-F238E27FC236}">
                <a16:creationId xmlns:a16="http://schemas.microsoft.com/office/drawing/2014/main" id="{0B25FE12-C18C-4EFB-BBC5-18BB470E0EE3}"/>
              </a:ext>
            </a:extLst>
          </p:cNvPr>
          <p:cNvSpPr>
            <a:spLocks xmlns:a="http://schemas.openxmlformats.org/drawingml/2006/main" noGrp="1"/>
          </p:cNvSpPr>
          <p:nvPr/>
        </p:nvSpPr>
        <p:spPr>
          <a:xfrm xmlns:a="http://schemas.openxmlformats.org/drawingml/2006/main">
            <a:off x="6048375" y="1381125"/>
            <a:ext cx="4953000" cy="3810000"/>
          </a:xfrm>
          <a:prstGeom xmlns:a="http://schemas.openxmlformats.org/drawingml/2006/main" prst="roundRect">
            <a:avLst>
              <a:gd name="adj" fmla="val 4000"/>
            </a:avLst>
          </a:prstGeom>
          <a:solidFill xmlns:a="http://schemas.openxmlformats.org/drawingml/2006/main">
            <a:srgbClr val="FFFFFF"/>
          </a:solidFill>
          <a:ln xmlns:a="http://schemas.openxmlformats.org/drawingml/2006/main" w="19050">
            <a:solidFill>
              <a:srgbClr val="E8EEF2"/>
            </a:solidFill>
            <a:prstDash val="solid"/>
          </a:ln>
        </p:spPr>
      </p:sp>
      <p:sp>
        <p:nvSpPr>
          <p:cNvPr id="17" name="">
            <a:extLst xmlns:a="http://schemas.openxmlformats.org/drawingml/2006/main">
              <a:ext uri="{FF2B5EF4-FFF2-40B4-BE49-F238E27FC236}">
                <a16:creationId xmlns:a16="http://schemas.microsoft.com/office/drawing/2014/main" id="{FBCDAC3E-D0EB-446E-8859-5022F1B1E4A8}"/>
              </a:ext>
            </a:extLst>
          </p:cNvPr>
          <p:cNvSpPr>
            <a:spLocks xmlns:a="http://schemas.openxmlformats.org/drawingml/2006/main" noGrp="1"/>
          </p:cNvSpPr>
          <p:nvPr/>
        </p:nvSpPr>
        <p:spPr>
          <a:xfrm xmlns:a="http://schemas.openxmlformats.org/drawingml/2006/main">
            <a:off x="7477125" y="3333750"/>
            <a:ext cx="762000" cy="0"/>
          </a:xfrm>
          <a:prstGeom xmlns:a="http://schemas.openxmlformats.org/drawingml/2006/main" prst="line">
            <a:avLst/>
          </a:prstGeom>
          <a:noFill xmlns:a="http://schemas.openxmlformats.org/drawingml/2006/main"/>
          <a:ln xmlns:a="http://schemas.openxmlformats.org/drawingml/2006/main" w="28575">
            <a:solidFill>
              <a:srgbClr val="66788A"/>
            </a:solidFill>
            <a:prstDash val="solid"/>
          </a:ln>
        </p:spPr>
      </p:sp>
      <p:sp>
        <p:nvSpPr>
          <p:cNvPr id="18" name="">
            <a:extLst xmlns:a="http://schemas.openxmlformats.org/drawingml/2006/main">
              <a:ext uri="{FF2B5EF4-FFF2-40B4-BE49-F238E27FC236}">
                <a16:creationId xmlns:a16="http://schemas.microsoft.com/office/drawing/2014/main" id="{F0FE7E19-48F5-489F-AB93-A82CDBBF4FCC}"/>
              </a:ext>
            </a:extLst>
          </p:cNvPr>
          <p:cNvSpPr>
            <a:spLocks xmlns:a="http://schemas.openxmlformats.org/drawingml/2006/main" noGrp="1"/>
          </p:cNvSpPr>
          <p:nvPr/>
        </p:nvSpPr>
        <p:spPr>
          <a:xfrm xmlns:a="http://schemas.openxmlformats.org/drawingml/2006/main">
            <a:off x="6572250" y="2809875"/>
            <a:ext cx="1143000" cy="1047750"/>
          </a:xfrm>
          <a:prstGeom xmlns:a="http://schemas.openxmlformats.org/drawingml/2006/main" prst="roundRect">
            <a:avLst>
              <a:gd name="adj" fmla="val 10909"/>
            </a:avLst>
          </a:prstGeom>
          <a:solidFill xmlns:a="http://schemas.openxmlformats.org/drawingml/2006/main">
            <a:srgbClr val="CDEFEA"/>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1D1581FA-62AF-4274-AF75-DF68D8138993}"/>
              </a:ext>
            </a:extLst>
          </p:cNvPr>
          <p:cNvSpPr>
            <a:spLocks xmlns:a="http://schemas.openxmlformats.org/drawingml/2006/main" noGrp="1"/>
          </p:cNvSpPr>
          <p:nvPr/>
        </p:nvSpPr>
        <p:spPr>
          <a:xfrm xmlns:a="http://schemas.openxmlformats.org/drawingml/2006/main">
            <a:off x="6667500" y="3095625"/>
            <a:ext cx="952500" cy="457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500" b="1">
                <a:solidFill>
                  <a:srgbClr val="173F5F"/>
                </a:solidFill>
              </a:defRPr>
            </a:pPr>
            <a:r>
              <a:rPr sz="1500" b="1">
                <a:solidFill>
                  <a:srgbClr val="173F5F"/>
                </a:solidFill>
              </a:rPr>
              <a:t>bukti</a:t>
            </a:r>
          </a:p>
        </p:txBody>
      </p:sp>
      <p:sp>
        <p:nvSpPr>
          <p:cNvPr id="20" name="">
            <a:extLst xmlns:a="http://schemas.openxmlformats.org/drawingml/2006/main">
              <a:ext uri="{FF2B5EF4-FFF2-40B4-BE49-F238E27FC236}">
                <a16:creationId xmlns:a16="http://schemas.microsoft.com/office/drawing/2014/main" id="{514DF1B7-0894-450E-90B4-6986CB09E7F5}"/>
              </a:ext>
            </a:extLst>
          </p:cNvPr>
          <p:cNvSpPr>
            <a:spLocks xmlns:a="http://schemas.openxmlformats.org/drawingml/2006/main" noGrp="1"/>
          </p:cNvSpPr>
          <p:nvPr/>
        </p:nvSpPr>
        <p:spPr>
          <a:xfrm xmlns:a="http://schemas.openxmlformats.org/drawingml/2006/main">
            <a:off x="8810625" y="3333750"/>
            <a:ext cx="762000" cy="0"/>
          </a:xfrm>
          <a:prstGeom xmlns:a="http://schemas.openxmlformats.org/drawingml/2006/main" prst="line">
            <a:avLst/>
          </a:prstGeom>
          <a:noFill xmlns:a="http://schemas.openxmlformats.org/drawingml/2006/main"/>
          <a:ln xmlns:a="http://schemas.openxmlformats.org/drawingml/2006/main" w="28575">
            <a:solidFill>
              <a:srgbClr val="66788A"/>
            </a:solidFill>
            <a:prstDash val="solid"/>
          </a:ln>
        </p:spPr>
      </p:sp>
      <p:sp>
        <p:nvSpPr>
          <p:cNvPr id="21" name="">
            <a:extLst xmlns:a="http://schemas.openxmlformats.org/drawingml/2006/main">
              <a:ext uri="{FF2B5EF4-FFF2-40B4-BE49-F238E27FC236}">
                <a16:creationId xmlns:a16="http://schemas.microsoft.com/office/drawing/2014/main" id="{614B9B8B-6D2F-4821-8070-9AF66D418EEF}"/>
              </a:ext>
            </a:extLst>
          </p:cNvPr>
          <p:cNvSpPr>
            <a:spLocks xmlns:a="http://schemas.openxmlformats.org/drawingml/2006/main" noGrp="1"/>
          </p:cNvSpPr>
          <p:nvPr/>
        </p:nvSpPr>
        <p:spPr>
          <a:xfrm xmlns:a="http://schemas.openxmlformats.org/drawingml/2006/main">
            <a:off x="8001000" y="2809875"/>
            <a:ext cx="1143000" cy="1047750"/>
          </a:xfrm>
          <a:prstGeom xmlns:a="http://schemas.openxmlformats.org/drawingml/2006/main" prst="roundRect">
            <a:avLst>
              <a:gd name="adj" fmla="val 10909"/>
            </a:avLst>
          </a:prstGeom>
          <a:solidFill xmlns:a="http://schemas.openxmlformats.org/drawingml/2006/main">
            <a:srgbClr val="FFF0CC"/>
          </a:solidFill>
          <a:ln xmlns:a="http://schemas.openxmlformats.org/drawingml/2006/main" w="0">
            <a:noFill/>
            <a:prstDash val="solid"/>
          </a:ln>
        </p:spPr>
      </p:sp>
      <p:sp>
        <p:nvSpPr>
          <p:cNvPr id="22" name="">
            <a:extLst xmlns:a="http://schemas.openxmlformats.org/drawingml/2006/main">
              <a:ext uri="{FF2B5EF4-FFF2-40B4-BE49-F238E27FC236}">
                <a16:creationId xmlns:a16="http://schemas.microsoft.com/office/drawing/2014/main" id="{4CA91496-B38E-43D5-B45F-5F4C81D9663A}"/>
              </a:ext>
            </a:extLst>
          </p:cNvPr>
          <p:cNvSpPr>
            <a:spLocks xmlns:a="http://schemas.openxmlformats.org/drawingml/2006/main" noGrp="1"/>
          </p:cNvSpPr>
          <p:nvPr/>
        </p:nvSpPr>
        <p:spPr>
          <a:xfrm xmlns:a="http://schemas.openxmlformats.org/drawingml/2006/main">
            <a:off x="8096250" y="3095625"/>
            <a:ext cx="952500" cy="457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500" b="1">
                <a:solidFill>
                  <a:srgbClr val="173F5F"/>
                </a:solidFill>
              </a:defRPr>
            </a:pPr>
            <a:r>
              <a:rPr sz="1500" b="1">
                <a:solidFill>
                  <a:srgbClr val="173F5F"/>
                </a:solidFill>
              </a:rPr>
              <a:t>prinsip</a:t>
            </a:r>
          </a:p>
        </p:txBody>
      </p:sp>
      <p:sp>
        <p:nvSpPr>
          <p:cNvPr id="23" name="">
            <a:extLst xmlns:a="http://schemas.openxmlformats.org/drawingml/2006/main">
              <a:ext uri="{FF2B5EF4-FFF2-40B4-BE49-F238E27FC236}">
                <a16:creationId xmlns:a16="http://schemas.microsoft.com/office/drawing/2014/main" id="{736B60FB-4C26-4D69-8179-AF3ECB51D277}"/>
              </a:ext>
            </a:extLst>
          </p:cNvPr>
          <p:cNvSpPr>
            <a:spLocks xmlns:a="http://schemas.openxmlformats.org/drawingml/2006/main" noGrp="1"/>
          </p:cNvSpPr>
          <p:nvPr/>
        </p:nvSpPr>
        <p:spPr>
          <a:xfrm xmlns:a="http://schemas.openxmlformats.org/drawingml/2006/main">
            <a:off x="9429750" y="2809875"/>
            <a:ext cx="1143000" cy="1047750"/>
          </a:xfrm>
          <a:prstGeom xmlns:a="http://schemas.openxmlformats.org/drawingml/2006/main" prst="roundRect">
            <a:avLst>
              <a:gd name="adj" fmla="val 10909"/>
            </a:avLst>
          </a:prstGeom>
          <a:solidFill xmlns:a="http://schemas.openxmlformats.org/drawingml/2006/main">
            <a:srgbClr val="FFE0DC"/>
          </a:solidFill>
          <a:ln xmlns:a="http://schemas.openxmlformats.org/drawingml/2006/main" w="0">
            <a:noFill/>
            <a:prstDash val="solid"/>
          </a:ln>
        </p:spPr>
      </p:sp>
      <p:sp>
        <p:nvSpPr>
          <p:cNvPr id="24" name="">
            <a:extLst xmlns:a="http://schemas.openxmlformats.org/drawingml/2006/main">
              <a:ext uri="{FF2B5EF4-FFF2-40B4-BE49-F238E27FC236}">
                <a16:creationId xmlns:a16="http://schemas.microsoft.com/office/drawing/2014/main" id="{256CDF27-1A24-4C62-9F8E-A64A6224932F}"/>
              </a:ext>
            </a:extLst>
          </p:cNvPr>
          <p:cNvSpPr>
            <a:spLocks xmlns:a="http://schemas.openxmlformats.org/drawingml/2006/main" noGrp="1"/>
          </p:cNvSpPr>
          <p:nvPr/>
        </p:nvSpPr>
        <p:spPr>
          <a:xfrm xmlns:a="http://schemas.openxmlformats.org/drawingml/2006/main">
            <a:off x="9525000" y="3095625"/>
            <a:ext cx="952500" cy="457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500" b="1">
                <a:solidFill>
                  <a:srgbClr val="173F5F"/>
                </a:solidFill>
              </a:defRPr>
            </a:pPr>
            <a:r>
              <a:rPr sz="1500" b="1">
                <a:solidFill>
                  <a:srgbClr val="173F5F"/>
                </a:solidFill>
              </a:rPr>
              <a:t>dampak</a:t>
            </a:r>
          </a:p>
        </p:txBody>
      </p:sp>
      <p:sp>
        <p:nvSpPr>
          <p:cNvPr id="25" name="">
            <a:extLst xmlns:a="http://schemas.openxmlformats.org/drawingml/2006/main">
              <a:ext uri="{FF2B5EF4-FFF2-40B4-BE49-F238E27FC236}">
                <a16:creationId xmlns:a16="http://schemas.microsoft.com/office/drawing/2014/main" id="{42CE1644-3C1D-4E6A-A89B-14E52341BA64}"/>
              </a:ext>
            </a:extLst>
          </p:cNvPr>
          <p:cNvSpPr>
            <a:spLocks xmlns:a="http://schemas.openxmlformats.org/drawingml/2006/main" noGrp="1"/>
          </p:cNvSpPr>
          <p:nvPr/>
        </p:nvSpPr>
        <p:spPr>
          <a:xfrm xmlns:a="http://schemas.openxmlformats.org/drawingml/2006/main">
            <a:off x="6191250" y="5467350"/>
            <a:ext cx="476250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66788A"/>
                </a:solidFill>
              </a:defRPr>
            </a:pPr>
            <a:r>
              <a:rPr sz="1200" b="0">
                <a:solidFill>
                  <a:srgbClr val="66788A"/>
                </a:solidFill>
              </a:rPr>
              <a:t>Simulasi signage pada terang, redup, dan silau.</a:t>
            </a:r>
          </a:p>
        </p:txBody>
      </p:sp>
      <p:sp>
        <p:nvSpPr>
          <p:cNvPr id="26" name="">
            <a:extLst xmlns:a="http://schemas.openxmlformats.org/drawingml/2006/main">
              <a:ext uri="{FF2B5EF4-FFF2-40B4-BE49-F238E27FC236}">
                <a16:creationId xmlns:a16="http://schemas.microsoft.com/office/drawing/2014/main" id="{2885125F-E042-45E1-A798-2B856BA57BF8}"/>
              </a:ext>
            </a:extLst>
          </p:cNvPr>
          <p:cNvSpPr>
            <a:spLocks xmlns:a="http://schemas.openxmlformats.org/drawingml/2006/main" noGrp="1"/>
          </p:cNvSpPr>
          <p:nvPr/>
        </p:nvSpPr>
        <p:spPr>
          <a:xfrm xmlns:a="http://schemas.openxmlformats.org/drawingml/2006/main">
            <a:off x="685800" y="6438900"/>
            <a:ext cx="10820400" cy="0"/>
          </a:xfrm>
          <a:prstGeom xmlns:a="http://schemas.openxmlformats.org/drawingml/2006/main" prst="line">
            <a:avLst/>
          </a:prstGeom>
          <a:noFill xmlns:a="http://schemas.openxmlformats.org/drawingml/2006/main"/>
          <a:ln xmlns:a="http://schemas.openxmlformats.org/drawingml/2006/main" w="9525">
            <a:solidFill>
              <a:srgbClr val="E8EEF2"/>
            </a:solidFill>
            <a:prstDash val="solid"/>
          </a:ln>
        </p:spPr>
      </p:sp>
      <p:sp>
        <p:nvSpPr>
          <p:cNvPr id="27" name="">
            <a:extLst xmlns:a="http://schemas.openxmlformats.org/drawingml/2006/main">
              <a:ext uri="{FF2B5EF4-FFF2-40B4-BE49-F238E27FC236}">
                <a16:creationId xmlns:a16="http://schemas.microsoft.com/office/drawing/2014/main" id="{E7EBAE93-882E-4B38-858C-F77022682E94}"/>
              </a:ext>
            </a:extLst>
          </p:cNvPr>
          <p:cNvSpPr>
            <a:spLocks xmlns:a="http://schemas.openxmlformats.org/drawingml/2006/main" noGrp="1"/>
          </p:cNvSpPr>
          <p:nvPr/>
        </p:nvSpPr>
        <p:spPr>
          <a:xfrm xmlns:a="http://schemas.openxmlformats.org/drawingml/2006/main">
            <a:off x="685800" y="6515100"/>
            <a:ext cx="47625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900" b="1">
                <a:solidFill>
                  <a:srgbClr val="66788A"/>
                </a:solidFill>
              </a:defRPr>
            </a:pPr>
            <a:r>
              <a:rPr sz="900" b="1">
                <a:solidFill>
                  <a:srgbClr val="66788A"/>
                </a:solidFill>
              </a:rPr>
              <a:t>PERTEMUAN 02  •  15 menit</a:t>
            </a:r>
          </a:p>
        </p:txBody>
      </p:sp>
      <p:sp>
        <p:nvSpPr>
          <p:cNvPr id="28" name="">
            <a:extLst xmlns:a="http://schemas.openxmlformats.org/drawingml/2006/main">
              <a:ext uri="{FF2B5EF4-FFF2-40B4-BE49-F238E27FC236}">
                <a16:creationId xmlns:a16="http://schemas.microsoft.com/office/drawing/2014/main" id="{76D0DFC1-C082-41C9-8F20-8F5E59EE69E5}"/>
              </a:ext>
            </a:extLst>
          </p:cNvPr>
          <p:cNvSpPr>
            <a:spLocks xmlns:a="http://schemas.openxmlformats.org/drawingml/2006/main" noGrp="1"/>
          </p:cNvSpPr>
          <p:nvPr/>
        </p:nvSpPr>
        <p:spPr>
          <a:xfrm xmlns:a="http://schemas.openxmlformats.org/drawingml/2006/main">
            <a:off x="10572750" y="6515100"/>
            <a:ext cx="93345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900" b="1">
                <a:solidFill>
                  <a:srgbClr val="66788A"/>
                </a:solidFill>
              </a:defRPr>
            </a:pPr>
            <a:r>
              <a:rPr sz="900" b="1">
                <a:solidFill>
                  <a:srgbClr val="66788A"/>
                </a:solidFill>
              </a:rPr>
              <a:t>7/10</a:t>
            </a:r>
          </a:p>
        </p:txBody>
      </p:sp>
    </p:spTree>
    <p:extLst>
      <p:ext uri="{BB962C8B-B14F-4D97-AF65-F5344CB8AC3E}">
        <p14:creationId xmlns:p14="http://schemas.microsoft.com/office/powerpoint/2010/main" val="827849138"/>
      </p:ext>
    </p:extLst>
  </p:cSld>
</p:sld>
</file>

<file path=ppt/slides/slide8.xml><?xml version="1.0" encoding="utf-8"?>
<p:sld xmlns:p="http://schemas.openxmlformats.org/presentationml/2006/main">
  <p:cSld>
    <p:bg>
      <p:bgPr>
        <a:solidFill xmlns:a="http://schemas.openxmlformats.org/drawingml/2006/main">
          <a:srgbClr val="F7F3EA"/>
        </a:solidFill>
      </p:bgPr>
    </p:bg>
    <p:spTree>
      <p:nvGrpSpPr>
        <p:cNvPr id="1" name=""/>
        <p:cNvGrpSpPr/>
        <p:nvPr/>
      </p:nvGrpSpPr>
      <p:grpSpPr>
        <a:xfrm xmlns:a="http://schemas.openxmlformats.org/drawingml/2006/main"/>
      </p:grpSpPr>
      <p:sp>
        <p:nvSpPr>
          <p:cNvPr id="25" name="">
            <a:extLst xmlns:a="http://schemas.openxmlformats.org/drawingml/2006/main">
              <a:ext uri="{FF2B5EF4-FFF2-40B4-BE49-F238E27FC236}">
                <a16:creationId xmlns:a16="http://schemas.microsoft.com/office/drawing/2014/main" id="{AA841258-BA95-49F4-A85D-A803F6D7303D}"/>
              </a:ext>
            </a:extLst>
          </p:cNvPr>
          <p:cNvSpPr>
            <a:spLocks xmlns:a="http://schemas.openxmlformats.org/drawingml/2006/main" noGrp="1"/>
          </p:cNvSpPr>
          <p:nvPr/>
        </p:nvSpPr>
        <p:spPr>
          <a:xfrm xmlns:a="http://schemas.openxmlformats.org/drawingml/2006/main">
            <a:off x="0" y="0"/>
            <a:ext cx="190500" cy="6858000"/>
          </a:xfrm>
          <a:prstGeom xmlns:a="http://schemas.openxmlformats.org/drawingml/2006/main" prst="rect">
            <a:avLst/>
          </a:prstGeom>
          <a:solidFill xmlns:a="http://schemas.openxmlformats.org/drawingml/2006/main">
            <a:srgbClr val="00A6A6"/>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EDA6A853-4FE2-478D-A7A3-057B0086A216}"/>
              </a:ext>
            </a:extLst>
          </p:cNvPr>
          <p:cNvSpPr>
            <a:spLocks xmlns:a="http://schemas.openxmlformats.org/drawingml/2006/main" noGrp="1"/>
          </p:cNvSpPr>
          <p:nvPr/>
        </p:nvSpPr>
        <p:spPr>
          <a:xfrm xmlns:a="http://schemas.openxmlformats.org/drawingml/2006/main">
            <a:off x="685800" y="285750"/>
            <a:ext cx="42862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975" b="1">
                <a:solidFill>
                  <a:srgbClr val="00A6A6"/>
                </a:solidFill>
              </a:defRPr>
            </a:pPr>
            <a:r>
              <a:rPr sz="975" b="1">
                <a:solidFill>
                  <a:srgbClr val="00A6A6"/>
                </a:solidFill>
              </a:rPr>
              <a:t>PSIKOLOGI PERSEPSI DESAIN</a:t>
            </a:r>
          </a:p>
        </p:txBody>
      </p:sp>
      <p:sp>
        <p:nvSpPr>
          <p:cNvPr id="3" name="">
            <a:extLst xmlns:a="http://schemas.openxmlformats.org/drawingml/2006/main">
              <a:ext uri="{FF2B5EF4-FFF2-40B4-BE49-F238E27FC236}">
                <a16:creationId xmlns:a16="http://schemas.microsoft.com/office/drawing/2014/main" id="{EDBD97B0-233C-4D20-B1A2-DBE87E839FA1}"/>
              </a:ext>
            </a:extLst>
          </p:cNvPr>
          <p:cNvSpPr>
            <a:spLocks xmlns:a="http://schemas.openxmlformats.org/drawingml/2006/main" noGrp="1"/>
          </p:cNvSpPr>
          <p:nvPr/>
        </p:nvSpPr>
        <p:spPr>
          <a:xfrm xmlns:a="http://schemas.openxmlformats.org/drawingml/2006/main">
            <a:off x="10287000" y="285750"/>
            <a:ext cx="1190625"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975" b="1">
                <a:solidFill>
                  <a:srgbClr val="66788A"/>
                </a:solidFill>
              </a:defRPr>
            </a:pPr>
            <a:r>
              <a:rPr sz="975" b="1">
                <a:solidFill>
                  <a:srgbClr val="66788A"/>
                </a:solidFill>
              </a:rPr>
              <a:t>DKV • OBE</a:t>
            </a:r>
          </a:p>
        </p:txBody>
      </p:sp>
      <p:sp>
        <p:nvSpPr>
          <p:cNvPr id="4" name="">
            <a:extLst xmlns:a="http://schemas.openxmlformats.org/drawingml/2006/main">
              <a:ext uri="{FF2B5EF4-FFF2-40B4-BE49-F238E27FC236}">
                <a16:creationId xmlns:a16="http://schemas.microsoft.com/office/drawing/2014/main" id="{B96A0C5C-2E56-44C6-B2DF-0D2ADDF3CEAC}"/>
              </a:ext>
            </a:extLst>
          </p:cNvPr>
          <p:cNvSpPr>
            <a:spLocks xmlns:a="http://schemas.openxmlformats.org/drawingml/2006/main" noGrp="1"/>
          </p:cNvSpPr>
          <p:nvPr/>
        </p:nvSpPr>
        <p:spPr>
          <a:xfrm xmlns:a="http://schemas.openxmlformats.org/drawingml/2006/main">
            <a:off x="685800" y="628650"/>
            <a:ext cx="10477500"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2700" b="1">
                <a:solidFill>
                  <a:srgbClr val="173F5F"/>
                </a:solidFill>
              </a:defRPr>
            </a:pPr>
            <a:r>
              <a:rPr sz="2700" b="1">
                <a:solidFill>
                  <a:srgbClr val="173F5F"/>
                </a:solidFill>
              </a:rPr>
              <a:t>Aktivitas OBE: Tunjukkan Bukti Capaian</a:t>
            </a:r>
          </a:p>
        </p:txBody>
      </p:sp>
      <p:sp>
        <p:nvSpPr>
          <p:cNvPr id="5" name="">
            <a:extLst xmlns:a="http://schemas.openxmlformats.org/drawingml/2006/main">
              <a:ext uri="{FF2B5EF4-FFF2-40B4-BE49-F238E27FC236}">
                <a16:creationId xmlns:a16="http://schemas.microsoft.com/office/drawing/2014/main" id="{4B31CD63-3B6D-4390-BF44-CDE56DE447EF}"/>
              </a:ext>
            </a:extLst>
          </p:cNvPr>
          <p:cNvSpPr>
            <a:spLocks xmlns:a="http://schemas.openxmlformats.org/drawingml/2006/main" noGrp="1"/>
          </p:cNvSpPr>
          <p:nvPr/>
        </p:nvSpPr>
        <p:spPr>
          <a:xfrm xmlns:a="http://schemas.openxmlformats.org/drawingml/2006/main">
            <a:off x="685800" y="1247775"/>
            <a:ext cx="704850" cy="57150"/>
          </a:xfrm>
          <a:prstGeom xmlns:a="http://schemas.openxmlformats.org/drawingml/2006/main" prst="rect">
            <a:avLst/>
          </a:prstGeom>
          <a:solidFill xmlns:a="http://schemas.openxmlformats.org/drawingml/2006/main">
            <a:srgbClr val="00A6A6"/>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D5E2DDA8-E3AE-479F-839D-11A39C07514E}"/>
              </a:ext>
            </a:extLst>
          </p:cNvPr>
          <p:cNvSpPr>
            <a:spLocks xmlns:a="http://schemas.openxmlformats.org/drawingml/2006/main" noGrp="1"/>
          </p:cNvSpPr>
          <p:nvPr/>
        </p:nvSpPr>
        <p:spPr>
          <a:xfrm xmlns:a="http://schemas.openxmlformats.org/drawingml/2006/main">
            <a:off x="704850" y="1524000"/>
            <a:ext cx="114300" cy="114300"/>
          </a:xfrm>
          <a:prstGeom xmlns:a="http://schemas.openxmlformats.org/drawingml/2006/main" prst="ellipse">
            <a:avLst/>
          </a:prstGeom>
          <a:solidFill xmlns:a="http://schemas.openxmlformats.org/drawingml/2006/main">
            <a:srgbClr val="FF6B5E"/>
          </a:solidFill>
          <a:ln xmlns:a="http://schemas.openxmlformats.org/drawingml/2006/main" w="0">
            <a:noFill/>
            <a:prstDash val="solid"/>
          </a:ln>
        </p:spPr>
      </p:sp>
      <p:sp>
        <p:nvSpPr>
          <p:cNvPr id="7" name="">
            <a:extLst xmlns:a="http://schemas.openxmlformats.org/drawingml/2006/main">
              <a:ext uri="{FF2B5EF4-FFF2-40B4-BE49-F238E27FC236}">
                <a16:creationId xmlns:a16="http://schemas.microsoft.com/office/drawing/2014/main" id="{D4A824B4-EC6B-4C62-9C9E-5ECF1C332770}"/>
              </a:ext>
            </a:extLst>
          </p:cNvPr>
          <p:cNvSpPr>
            <a:spLocks xmlns:a="http://schemas.openxmlformats.org/drawingml/2006/main" noGrp="1"/>
          </p:cNvSpPr>
          <p:nvPr/>
        </p:nvSpPr>
        <p:spPr>
          <a:xfrm xmlns:a="http://schemas.openxmlformats.org/drawingml/2006/main">
            <a:off x="971550" y="1428750"/>
            <a:ext cx="4429125"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575" b="1">
                <a:solidFill>
                  <a:srgbClr val="102A43"/>
                </a:solidFill>
              </a:defRPr>
            </a:pPr>
            <a:r>
              <a:rPr sz="1575" b="1">
                <a:solidFill>
                  <a:srgbClr val="102A43"/>
                </a:solidFill>
              </a:rPr>
              <a:t>Uji batas keterbacaan tiga variasi desain</a:t>
            </a:r>
          </a:p>
        </p:txBody>
      </p:sp>
      <p:sp>
        <p:nvSpPr>
          <p:cNvPr id="8" name="">
            <a:extLst xmlns:a="http://schemas.openxmlformats.org/drawingml/2006/main">
              <a:ext uri="{FF2B5EF4-FFF2-40B4-BE49-F238E27FC236}">
                <a16:creationId xmlns:a16="http://schemas.microsoft.com/office/drawing/2014/main" id="{1E97AAEB-5EB3-4C80-9E15-BC8C003C1157}"/>
              </a:ext>
            </a:extLst>
          </p:cNvPr>
          <p:cNvSpPr>
            <a:spLocks xmlns:a="http://schemas.openxmlformats.org/drawingml/2006/main" noGrp="1"/>
          </p:cNvSpPr>
          <p:nvPr/>
        </p:nvSpPr>
        <p:spPr>
          <a:xfrm xmlns:a="http://schemas.openxmlformats.org/drawingml/2006/main">
            <a:off x="704850" y="2209800"/>
            <a:ext cx="114300" cy="114300"/>
          </a:xfrm>
          <a:prstGeom xmlns:a="http://schemas.openxmlformats.org/drawingml/2006/main" prst="ellipse">
            <a:avLst/>
          </a:prstGeom>
          <a:solidFill xmlns:a="http://schemas.openxmlformats.org/drawingml/2006/main">
            <a:srgbClr val="00A6A6"/>
          </a:solidFill>
          <a:ln xmlns:a="http://schemas.openxmlformats.org/drawingml/2006/main" w="0">
            <a:noFill/>
            <a:prstDash val="solid"/>
          </a:ln>
        </p:spPr>
      </p:sp>
      <p:sp>
        <p:nvSpPr>
          <p:cNvPr id="9" name="">
            <a:extLst xmlns:a="http://schemas.openxmlformats.org/drawingml/2006/main">
              <a:ext uri="{FF2B5EF4-FFF2-40B4-BE49-F238E27FC236}">
                <a16:creationId xmlns:a16="http://schemas.microsoft.com/office/drawing/2014/main" id="{EA3FB995-F608-486F-9087-2C3E73FC6C7C}"/>
              </a:ext>
            </a:extLst>
          </p:cNvPr>
          <p:cNvSpPr>
            <a:spLocks xmlns:a="http://schemas.openxmlformats.org/drawingml/2006/main" noGrp="1"/>
          </p:cNvSpPr>
          <p:nvPr/>
        </p:nvSpPr>
        <p:spPr>
          <a:xfrm xmlns:a="http://schemas.openxmlformats.org/drawingml/2006/main">
            <a:off x="971550" y="2114550"/>
            <a:ext cx="4429125"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575" b="0">
                <a:solidFill>
                  <a:srgbClr val="102A43"/>
                </a:solidFill>
              </a:defRPr>
            </a:pPr>
            <a:r>
              <a:rPr sz="1575" b="0">
                <a:solidFill>
                  <a:srgbClr val="102A43"/>
                </a:solidFill>
              </a:rPr>
              <a:t>Kerjakan dalam kelompok kecil</a:t>
            </a:r>
          </a:p>
        </p:txBody>
      </p:sp>
      <p:sp>
        <p:nvSpPr>
          <p:cNvPr id="10" name="">
            <a:extLst xmlns:a="http://schemas.openxmlformats.org/drawingml/2006/main">
              <a:ext uri="{FF2B5EF4-FFF2-40B4-BE49-F238E27FC236}">
                <a16:creationId xmlns:a16="http://schemas.microsoft.com/office/drawing/2014/main" id="{6D7A0008-D221-4B84-8A4E-A4BB23A363A6}"/>
              </a:ext>
            </a:extLst>
          </p:cNvPr>
          <p:cNvSpPr>
            <a:spLocks xmlns:a="http://schemas.openxmlformats.org/drawingml/2006/main" noGrp="1"/>
          </p:cNvSpPr>
          <p:nvPr/>
        </p:nvSpPr>
        <p:spPr>
          <a:xfrm xmlns:a="http://schemas.openxmlformats.org/drawingml/2006/main">
            <a:off x="704850" y="2895600"/>
            <a:ext cx="114300" cy="114300"/>
          </a:xfrm>
          <a:prstGeom xmlns:a="http://schemas.openxmlformats.org/drawingml/2006/main" prst="ellipse">
            <a:avLst/>
          </a:prstGeom>
          <a:solidFill xmlns:a="http://schemas.openxmlformats.org/drawingml/2006/main">
            <a:srgbClr val="00A6A6"/>
          </a:solidFill>
          <a:ln xmlns:a="http://schemas.openxmlformats.org/drawingml/2006/main" w="0">
            <a:noFill/>
            <a:prstDash val="solid"/>
          </a:ln>
        </p:spPr>
      </p:sp>
      <p:sp>
        <p:nvSpPr>
          <p:cNvPr id="11" name="">
            <a:extLst xmlns:a="http://schemas.openxmlformats.org/drawingml/2006/main">
              <a:ext uri="{FF2B5EF4-FFF2-40B4-BE49-F238E27FC236}">
                <a16:creationId xmlns:a16="http://schemas.microsoft.com/office/drawing/2014/main" id="{89808F3D-FF1B-4CBF-8DF8-26FDE6A8C59E}"/>
              </a:ext>
            </a:extLst>
          </p:cNvPr>
          <p:cNvSpPr>
            <a:spLocks xmlns:a="http://schemas.openxmlformats.org/drawingml/2006/main" noGrp="1"/>
          </p:cNvSpPr>
          <p:nvPr/>
        </p:nvSpPr>
        <p:spPr>
          <a:xfrm xmlns:a="http://schemas.openxmlformats.org/drawingml/2006/main">
            <a:off x="971550" y="2800350"/>
            <a:ext cx="4429125"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575" b="0">
                <a:solidFill>
                  <a:srgbClr val="102A43"/>
                </a:solidFill>
              </a:defRPr>
            </a:pPr>
            <a:r>
              <a:rPr sz="1575" b="0">
                <a:solidFill>
                  <a:srgbClr val="102A43"/>
                </a:solidFill>
              </a:rPr>
              <a:t>Gunakan minimal tiga konsep sesi</a:t>
            </a:r>
          </a:p>
        </p:txBody>
      </p:sp>
      <p:sp>
        <p:nvSpPr>
          <p:cNvPr id="12" name="">
            <a:extLst xmlns:a="http://schemas.openxmlformats.org/drawingml/2006/main">
              <a:ext uri="{FF2B5EF4-FFF2-40B4-BE49-F238E27FC236}">
                <a16:creationId xmlns:a16="http://schemas.microsoft.com/office/drawing/2014/main" id="{7542ACB8-204C-48A7-A2F5-3A0B3AE82A12}"/>
              </a:ext>
            </a:extLst>
          </p:cNvPr>
          <p:cNvSpPr>
            <a:spLocks xmlns:a="http://schemas.openxmlformats.org/drawingml/2006/main" noGrp="1"/>
          </p:cNvSpPr>
          <p:nvPr/>
        </p:nvSpPr>
        <p:spPr>
          <a:xfrm xmlns:a="http://schemas.openxmlformats.org/drawingml/2006/main">
            <a:off x="704850" y="3581400"/>
            <a:ext cx="114300" cy="114300"/>
          </a:xfrm>
          <a:prstGeom xmlns:a="http://schemas.openxmlformats.org/drawingml/2006/main" prst="ellipse">
            <a:avLst/>
          </a:prstGeom>
          <a:solidFill xmlns:a="http://schemas.openxmlformats.org/drawingml/2006/main">
            <a:srgbClr val="00A6A6"/>
          </a:solidFill>
          <a:ln xmlns:a="http://schemas.openxmlformats.org/drawingml/2006/main" w="0">
            <a:noFill/>
            <a:prstDash val="solid"/>
          </a:ln>
        </p:spPr>
      </p:sp>
      <p:sp>
        <p:nvSpPr>
          <p:cNvPr id="13" name="">
            <a:extLst xmlns:a="http://schemas.openxmlformats.org/drawingml/2006/main">
              <a:ext uri="{FF2B5EF4-FFF2-40B4-BE49-F238E27FC236}">
                <a16:creationId xmlns:a16="http://schemas.microsoft.com/office/drawing/2014/main" id="{07C17EF3-B474-443B-BC5B-C668F5C1C8F4}"/>
              </a:ext>
            </a:extLst>
          </p:cNvPr>
          <p:cNvSpPr>
            <a:spLocks xmlns:a="http://schemas.openxmlformats.org/drawingml/2006/main" noGrp="1"/>
          </p:cNvSpPr>
          <p:nvPr/>
        </p:nvSpPr>
        <p:spPr>
          <a:xfrm xmlns:a="http://schemas.openxmlformats.org/drawingml/2006/main">
            <a:off x="971550" y="3486150"/>
            <a:ext cx="4429125"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575" b="0">
                <a:solidFill>
                  <a:srgbClr val="102A43"/>
                </a:solidFill>
              </a:defRPr>
            </a:pPr>
            <a:r>
              <a:rPr sz="1575" b="0">
                <a:solidFill>
                  <a:srgbClr val="102A43"/>
                </a:solidFill>
              </a:rPr>
              <a:t>Catat alasan setiap keputusan</a:t>
            </a:r>
          </a:p>
        </p:txBody>
      </p:sp>
      <p:sp>
        <p:nvSpPr>
          <p:cNvPr id="14" name="">
            <a:extLst xmlns:a="http://schemas.openxmlformats.org/drawingml/2006/main">
              <a:ext uri="{FF2B5EF4-FFF2-40B4-BE49-F238E27FC236}">
                <a16:creationId xmlns:a16="http://schemas.microsoft.com/office/drawing/2014/main" id="{9CFE1B78-C2CA-4055-B123-56D136EAEC6C}"/>
              </a:ext>
            </a:extLst>
          </p:cNvPr>
          <p:cNvSpPr>
            <a:spLocks xmlns:a="http://schemas.openxmlformats.org/drawingml/2006/main" noGrp="1"/>
          </p:cNvSpPr>
          <p:nvPr/>
        </p:nvSpPr>
        <p:spPr>
          <a:xfrm xmlns:a="http://schemas.openxmlformats.org/drawingml/2006/main">
            <a:off x="704850" y="4267200"/>
            <a:ext cx="114300" cy="114300"/>
          </a:xfrm>
          <a:prstGeom xmlns:a="http://schemas.openxmlformats.org/drawingml/2006/main" prst="ellipse">
            <a:avLst/>
          </a:prstGeom>
          <a:solidFill xmlns:a="http://schemas.openxmlformats.org/drawingml/2006/main">
            <a:srgbClr val="00A6A6"/>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F399753B-136D-4780-B037-67195477B989}"/>
              </a:ext>
            </a:extLst>
          </p:cNvPr>
          <p:cNvSpPr>
            <a:spLocks xmlns:a="http://schemas.openxmlformats.org/drawingml/2006/main" noGrp="1"/>
          </p:cNvSpPr>
          <p:nvPr/>
        </p:nvSpPr>
        <p:spPr>
          <a:xfrm xmlns:a="http://schemas.openxmlformats.org/drawingml/2006/main">
            <a:off x="971550" y="4171950"/>
            <a:ext cx="4429125"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575" b="0">
                <a:solidFill>
                  <a:srgbClr val="102A43"/>
                </a:solidFill>
              </a:defRPr>
            </a:pPr>
            <a:r>
              <a:rPr sz="1575" b="0">
                <a:solidFill>
                  <a:srgbClr val="102A43"/>
                </a:solidFill>
              </a:rPr>
              <a:t>Target ketuntasan: akurasi jawaban ≥70%</a:t>
            </a:r>
          </a:p>
        </p:txBody>
      </p:sp>
      <p:sp>
        <p:nvSpPr>
          <p:cNvPr id="16" name="">
            <a:extLst xmlns:a="http://schemas.openxmlformats.org/drawingml/2006/main">
              <a:ext uri="{FF2B5EF4-FFF2-40B4-BE49-F238E27FC236}">
                <a16:creationId xmlns:a16="http://schemas.microsoft.com/office/drawing/2014/main" id="{45C692C9-CBC9-484E-B70D-BD8648EAAF00}"/>
              </a:ext>
            </a:extLst>
          </p:cNvPr>
          <p:cNvSpPr>
            <a:spLocks xmlns:a="http://schemas.openxmlformats.org/drawingml/2006/main" noGrp="1"/>
          </p:cNvSpPr>
          <p:nvPr/>
        </p:nvSpPr>
        <p:spPr>
          <a:xfrm xmlns:a="http://schemas.openxmlformats.org/drawingml/2006/main">
            <a:off x="6048375" y="1381125"/>
            <a:ext cx="4953000" cy="3810000"/>
          </a:xfrm>
          <a:prstGeom xmlns:a="http://schemas.openxmlformats.org/drawingml/2006/main" prst="roundRect">
            <a:avLst>
              <a:gd name="adj" fmla="val 4000"/>
            </a:avLst>
          </a:prstGeom>
          <a:solidFill xmlns:a="http://schemas.openxmlformats.org/drawingml/2006/main">
            <a:srgbClr val="FFFFFF"/>
          </a:solidFill>
          <a:ln xmlns:a="http://schemas.openxmlformats.org/drawingml/2006/main" w="19050">
            <a:solidFill>
              <a:srgbClr val="E8EEF2"/>
            </a:solidFill>
            <a:prstDash val="solid"/>
          </a:ln>
        </p:spPr>
      </p:sp>
      <p:sp>
        <p:nvSpPr>
          <p:cNvPr id="17" name="">
            <a:extLst xmlns:a="http://schemas.openxmlformats.org/drawingml/2006/main">
              <a:ext uri="{FF2B5EF4-FFF2-40B4-BE49-F238E27FC236}">
                <a16:creationId xmlns:a16="http://schemas.microsoft.com/office/drawing/2014/main" id="{AD1150AA-DCDF-4572-855F-6F4B37A67B63}"/>
              </a:ext>
            </a:extLst>
          </p:cNvPr>
          <p:cNvSpPr>
            <a:spLocks xmlns:a="http://schemas.openxmlformats.org/drawingml/2006/main" noGrp="1"/>
          </p:cNvSpPr>
          <p:nvPr/>
        </p:nvSpPr>
        <p:spPr>
          <a:xfrm xmlns:a="http://schemas.openxmlformats.org/drawingml/2006/main">
            <a:off x="6619875" y="1905000"/>
            <a:ext cx="3810000" cy="2571750"/>
          </a:xfrm>
          <a:prstGeom xmlns:a="http://schemas.openxmlformats.org/drawingml/2006/main" prst="rect">
            <a:avLst/>
          </a:prstGeom>
          <a:solidFill xmlns:a="http://schemas.openxmlformats.org/drawingml/2006/main">
            <a:srgbClr val="0B1F33"/>
          </a:solidFill>
          <a:ln xmlns:a="http://schemas.openxmlformats.org/drawingml/2006/main" w="0">
            <a:noFill/>
            <a:prstDash val="solid"/>
          </a:ln>
        </p:spPr>
      </p:sp>
      <p:sp>
        <p:nvSpPr>
          <p:cNvPr id="18" name="">
            <a:extLst xmlns:a="http://schemas.openxmlformats.org/drawingml/2006/main">
              <a:ext uri="{FF2B5EF4-FFF2-40B4-BE49-F238E27FC236}">
                <a16:creationId xmlns:a16="http://schemas.microsoft.com/office/drawing/2014/main" id="{62C78D45-89D7-4787-A3AE-1098437A7A3C}"/>
              </a:ext>
            </a:extLst>
          </p:cNvPr>
          <p:cNvSpPr>
            <a:spLocks xmlns:a="http://schemas.openxmlformats.org/drawingml/2006/main" noGrp="1"/>
          </p:cNvSpPr>
          <p:nvPr/>
        </p:nvSpPr>
        <p:spPr>
          <a:xfrm xmlns:a="http://schemas.openxmlformats.org/drawingml/2006/main">
            <a:off x="7667625" y="2286000"/>
            <a:ext cx="1714500" cy="1809750"/>
          </a:xfrm>
          <a:prstGeom xmlns:a="http://schemas.openxmlformats.org/drawingml/2006/main" prst="ellipse">
            <a:avLst/>
          </a:prstGeom>
          <a:solidFill xmlns:a="http://schemas.openxmlformats.org/drawingml/2006/main">
            <a:srgbClr val="FFFFFF"/>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363023C0-832F-4047-917A-03BA4B4FDE60}"/>
              </a:ext>
            </a:extLst>
          </p:cNvPr>
          <p:cNvSpPr>
            <a:spLocks xmlns:a="http://schemas.openxmlformats.org/drawingml/2006/main" noGrp="1"/>
          </p:cNvSpPr>
          <p:nvPr/>
        </p:nvSpPr>
        <p:spPr>
          <a:xfrm xmlns:a="http://schemas.openxmlformats.org/drawingml/2006/main">
            <a:off x="8191500" y="2286000"/>
            <a:ext cx="1714500" cy="1809750"/>
          </a:xfrm>
          <a:prstGeom xmlns:a="http://schemas.openxmlformats.org/drawingml/2006/main" prst="ellipse">
            <a:avLst/>
          </a:prstGeom>
          <a:solidFill xmlns:a="http://schemas.openxmlformats.org/drawingml/2006/main">
            <a:srgbClr val="0B1F33"/>
          </a:solidFill>
          <a:ln xmlns:a="http://schemas.openxmlformats.org/drawingml/2006/main" w="0">
            <a:noFill/>
            <a:prstDash val="solid"/>
          </a:ln>
        </p:spPr>
      </p:sp>
      <p:sp>
        <p:nvSpPr>
          <p:cNvPr id="20" name="">
            <a:extLst xmlns:a="http://schemas.openxmlformats.org/drawingml/2006/main">
              <a:ext uri="{FF2B5EF4-FFF2-40B4-BE49-F238E27FC236}">
                <a16:creationId xmlns:a16="http://schemas.microsoft.com/office/drawing/2014/main" id="{4DD3BCDB-DA69-435F-8882-5E4DA60F0BFD}"/>
              </a:ext>
            </a:extLst>
          </p:cNvPr>
          <p:cNvSpPr>
            <a:spLocks xmlns:a="http://schemas.openxmlformats.org/drawingml/2006/main" noGrp="1"/>
          </p:cNvSpPr>
          <p:nvPr/>
        </p:nvSpPr>
        <p:spPr>
          <a:xfrm xmlns:a="http://schemas.openxmlformats.org/drawingml/2006/main">
            <a:off x="6810375" y="4619625"/>
            <a:ext cx="3429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425" b="1">
                <a:solidFill>
                  <a:srgbClr val="00A6A6"/>
                </a:solidFill>
              </a:defRPr>
            </a:pPr>
            <a:r>
              <a:rPr sz="1425" b="1">
                <a:solidFill>
                  <a:srgbClr val="00A6A6"/>
                </a:solidFill>
              </a:rPr>
              <a:t>objek atau ruang?</a:t>
            </a:r>
          </a:p>
        </p:txBody>
      </p:sp>
      <p:sp>
        <p:nvSpPr>
          <p:cNvPr id="21" name="">
            <a:extLst xmlns:a="http://schemas.openxmlformats.org/drawingml/2006/main">
              <a:ext uri="{FF2B5EF4-FFF2-40B4-BE49-F238E27FC236}">
                <a16:creationId xmlns:a16="http://schemas.microsoft.com/office/drawing/2014/main" id="{05A79F8F-AB72-49BF-B9E9-DEE959FE752D}"/>
              </a:ext>
            </a:extLst>
          </p:cNvPr>
          <p:cNvSpPr>
            <a:spLocks xmlns:a="http://schemas.openxmlformats.org/drawingml/2006/main" noGrp="1"/>
          </p:cNvSpPr>
          <p:nvPr/>
        </p:nvSpPr>
        <p:spPr>
          <a:xfrm xmlns:a="http://schemas.openxmlformats.org/drawingml/2006/main">
            <a:off x="6191250" y="5467350"/>
            <a:ext cx="476250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66788A"/>
                </a:solidFill>
              </a:defRPr>
            </a:pPr>
            <a:r>
              <a:rPr sz="1200" b="0">
                <a:solidFill>
                  <a:srgbClr val="66788A"/>
                </a:solidFill>
              </a:rPr>
              <a:t>Lembar eksperimen jarak, ukuran, dan kontras.</a:t>
            </a:r>
          </a:p>
        </p:txBody>
      </p:sp>
      <p:sp>
        <p:nvSpPr>
          <p:cNvPr id="22" name="">
            <a:extLst xmlns:a="http://schemas.openxmlformats.org/drawingml/2006/main">
              <a:ext uri="{FF2B5EF4-FFF2-40B4-BE49-F238E27FC236}">
                <a16:creationId xmlns:a16="http://schemas.microsoft.com/office/drawing/2014/main" id="{0156729F-2E16-4DD8-8F26-A3C350D40456}"/>
              </a:ext>
            </a:extLst>
          </p:cNvPr>
          <p:cNvSpPr>
            <a:spLocks xmlns:a="http://schemas.openxmlformats.org/drawingml/2006/main" noGrp="1"/>
          </p:cNvSpPr>
          <p:nvPr/>
        </p:nvSpPr>
        <p:spPr>
          <a:xfrm xmlns:a="http://schemas.openxmlformats.org/drawingml/2006/main">
            <a:off x="685800" y="6438900"/>
            <a:ext cx="10820400" cy="0"/>
          </a:xfrm>
          <a:prstGeom xmlns:a="http://schemas.openxmlformats.org/drawingml/2006/main" prst="line">
            <a:avLst/>
          </a:prstGeom>
          <a:noFill xmlns:a="http://schemas.openxmlformats.org/drawingml/2006/main"/>
          <a:ln xmlns:a="http://schemas.openxmlformats.org/drawingml/2006/main" w="9525">
            <a:solidFill>
              <a:srgbClr val="E8EEF2"/>
            </a:solidFill>
            <a:prstDash val="solid"/>
          </a:ln>
        </p:spPr>
      </p:sp>
      <p:sp>
        <p:nvSpPr>
          <p:cNvPr id="23" name="">
            <a:extLst xmlns:a="http://schemas.openxmlformats.org/drawingml/2006/main">
              <a:ext uri="{FF2B5EF4-FFF2-40B4-BE49-F238E27FC236}">
                <a16:creationId xmlns:a16="http://schemas.microsoft.com/office/drawing/2014/main" id="{29FACE56-E86F-404D-A593-3B5A68B67127}"/>
              </a:ext>
            </a:extLst>
          </p:cNvPr>
          <p:cNvSpPr>
            <a:spLocks xmlns:a="http://schemas.openxmlformats.org/drawingml/2006/main" noGrp="1"/>
          </p:cNvSpPr>
          <p:nvPr/>
        </p:nvSpPr>
        <p:spPr>
          <a:xfrm xmlns:a="http://schemas.openxmlformats.org/drawingml/2006/main">
            <a:off x="685800" y="6515100"/>
            <a:ext cx="47625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900" b="1">
                <a:solidFill>
                  <a:srgbClr val="66788A"/>
                </a:solidFill>
              </a:defRPr>
            </a:pPr>
            <a:r>
              <a:rPr sz="900" b="1">
                <a:solidFill>
                  <a:srgbClr val="66788A"/>
                </a:solidFill>
              </a:rPr>
              <a:t>PERTEMUAN 02  •  20 menit</a:t>
            </a:r>
          </a:p>
        </p:txBody>
      </p:sp>
      <p:sp>
        <p:nvSpPr>
          <p:cNvPr id="24" name="">
            <a:extLst xmlns:a="http://schemas.openxmlformats.org/drawingml/2006/main">
              <a:ext uri="{FF2B5EF4-FFF2-40B4-BE49-F238E27FC236}">
                <a16:creationId xmlns:a16="http://schemas.microsoft.com/office/drawing/2014/main" id="{7653A1CD-E9D2-4C8B-98F8-9C1B77FD2FBF}"/>
              </a:ext>
            </a:extLst>
          </p:cNvPr>
          <p:cNvSpPr>
            <a:spLocks xmlns:a="http://schemas.openxmlformats.org/drawingml/2006/main" noGrp="1"/>
          </p:cNvSpPr>
          <p:nvPr/>
        </p:nvSpPr>
        <p:spPr>
          <a:xfrm xmlns:a="http://schemas.openxmlformats.org/drawingml/2006/main">
            <a:off x="10572750" y="6515100"/>
            <a:ext cx="93345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900" b="1">
                <a:solidFill>
                  <a:srgbClr val="66788A"/>
                </a:solidFill>
              </a:defRPr>
            </a:pPr>
            <a:r>
              <a:rPr sz="900" b="1">
                <a:solidFill>
                  <a:srgbClr val="66788A"/>
                </a:solidFill>
              </a:rPr>
              <a:t>8/10</a:t>
            </a:r>
          </a:p>
        </p:txBody>
      </p:sp>
    </p:spTree>
    <p:extLst>
      <p:ext uri="{BB962C8B-B14F-4D97-AF65-F5344CB8AC3E}">
        <p14:creationId xmlns:p14="http://schemas.microsoft.com/office/powerpoint/2010/main" val="1076725775"/>
      </p:ext>
    </p:extLst>
  </p:cSld>
</p:sld>
</file>

<file path=ppt/slides/slide9.xml><?xml version="1.0" encoding="utf-8"?>
<p:sld xmlns:p="http://schemas.openxmlformats.org/presentationml/2006/main">
  <p:cSld>
    <p:bg>
      <p:bgPr>
        <a:solidFill xmlns:a="http://schemas.openxmlformats.org/drawingml/2006/main">
          <a:srgbClr val="F7F3EA"/>
        </a:solidFill>
      </p:bgPr>
    </p:bg>
    <p:spTree>
      <p:nvGrpSpPr>
        <p:cNvPr id="1" name=""/>
        <p:cNvGrpSpPr/>
        <p:nvPr/>
      </p:nvGrpSpPr>
      <p:grpSpPr>
        <a:xfrm xmlns:a="http://schemas.openxmlformats.org/drawingml/2006/main"/>
      </p:grpSpPr>
      <p:sp>
        <p:nvSpPr>
          <p:cNvPr id="30" name="">
            <a:extLst xmlns:a="http://schemas.openxmlformats.org/drawingml/2006/main">
              <a:ext uri="{FF2B5EF4-FFF2-40B4-BE49-F238E27FC236}">
                <a16:creationId xmlns:a16="http://schemas.microsoft.com/office/drawing/2014/main" id="{938FEF51-07E0-4FDC-AEBC-35C33E655C64}"/>
              </a:ext>
            </a:extLst>
          </p:cNvPr>
          <p:cNvSpPr>
            <a:spLocks xmlns:a="http://schemas.openxmlformats.org/drawingml/2006/main" noGrp="1"/>
          </p:cNvSpPr>
          <p:nvPr/>
        </p:nvSpPr>
        <p:spPr>
          <a:xfrm xmlns:a="http://schemas.openxmlformats.org/drawingml/2006/main">
            <a:off x="0" y="0"/>
            <a:ext cx="190500" cy="6858000"/>
          </a:xfrm>
          <a:prstGeom xmlns:a="http://schemas.openxmlformats.org/drawingml/2006/main" prst="rect">
            <a:avLst/>
          </a:prstGeom>
          <a:solidFill xmlns:a="http://schemas.openxmlformats.org/drawingml/2006/main">
            <a:srgbClr val="00A6A6"/>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76F1F875-5CC9-47EB-A623-6CDC51673311}"/>
              </a:ext>
            </a:extLst>
          </p:cNvPr>
          <p:cNvSpPr>
            <a:spLocks xmlns:a="http://schemas.openxmlformats.org/drawingml/2006/main" noGrp="1"/>
          </p:cNvSpPr>
          <p:nvPr/>
        </p:nvSpPr>
        <p:spPr>
          <a:xfrm xmlns:a="http://schemas.openxmlformats.org/drawingml/2006/main">
            <a:off x="685800" y="285750"/>
            <a:ext cx="42862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975" b="1">
                <a:solidFill>
                  <a:srgbClr val="00A6A6"/>
                </a:solidFill>
              </a:defRPr>
            </a:pPr>
            <a:r>
              <a:rPr sz="975" b="1">
                <a:solidFill>
                  <a:srgbClr val="00A6A6"/>
                </a:solidFill>
              </a:rPr>
              <a:t>PSIKOLOGI PERSEPSI DESAIN</a:t>
            </a:r>
          </a:p>
        </p:txBody>
      </p:sp>
      <p:sp>
        <p:nvSpPr>
          <p:cNvPr id="3" name="">
            <a:extLst xmlns:a="http://schemas.openxmlformats.org/drawingml/2006/main">
              <a:ext uri="{FF2B5EF4-FFF2-40B4-BE49-F238E27FC236}">
                <a16:creationId xmlns:a16="http://schemas.microsoft.com/office/drawing/2014/main" id="{B49F775A-9752-4910-9DFF-A4C6667222A5}"/>
              </a:ext>
            </a:extLst>
          </p:cNvPr>
          <p:cNvSpPr>
            <a:spLocks xmlns:a="http://schemas.openxmlformats.org/drawingml/2006/main" noGrp="1"/>
          </p:cNvSpPr>
          <p:nvPr/>
        </p:nvSpPr>
        <p:spPr>
          <a:xfrm xmlns:a="http://schemas.openxmlformats.org/drawingml/2006/main">
            <a:off x="10287000" y="285750"/>
            <a:ext cx="1190625"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975" b="1">
                <a:solidFill>
                  <a:srgbClr val="66788A"/>
                </a:solidFill>
              </a:defRPr>
            </a:pPr>
            <a:r>
              <a:rPr sz="975" b="1">
                <a:solidFill>
                  <a:srgbClr val="66788A"/>
                </a:solidFill>
              </a:rPr>
              <a:t>DKV • OBE</a:t>
            </a:r>
          </a:p>
        </p:txBody>
      </p:sp>
      <p:sp>
        <p:nvSpPr>
          <p:cNvPr id="4" name="">
            <a:extLst xmlns:a="http://schemas.openxmlformats.org/drawingml/2006/main">
              <a:ext uri="{FF2B5EF4-FFF2-40B4-BE49-F238E27FC236}">
                <a16:creationId xmlns:a16="http://schemas.microsoft.com/office/drawing/2014/main" id="{6D2D1F8A-1ABD-42BB-930E-A2C9019B03C9}"/>
              </a:ext>
            </a:extLst>
          </p:cNvPr>
          <p:cNvSpPr>
            <a:spLocks xmlns:a="http://schemas.openxmlformats.org/drawingml/2006/main" noGrp="1"/>
          </p:cNvSpPr>
          <p:nvPr/>
        </p:nvSpPr>
        <p:spPr>
          <a:xfrm xmlns:a="http://schemas.openxmlformats.org/drawingml/2006/main">
            <a:off x="685800" y="628650"/>
            <a:ext cx="10477500"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2700" b="1">
                <a:solidFill>
                  <a:srgbClr val="173F5F"/>
                </a:solidFill>
              </a:defRPr>
            </a:pPr>
            <a:r>
              <a:rPr sz="2700" b="1">
                <a:solidFill>
                  <a:srgbClr val="173F5F"/>
                </a:solidFill>
              </a:rPr>
              <a:t>Kritik Cepat dan Sintesis</a:t>
            </a:r>
          </a:p>
        </p:txBody>
      </p:sp>
      <p:sp>
        <p:nvSpPr>
          <p:cNvPr id="5" name="">
            <a:extLst xmlns:a="http://schemas.openxmlformats.org/drawingml/2006/main">
              <a:ext uri="{FF2B5EF4-FFF2-40B4-BE49-F238E27FC236}">
                <a16:creationId xmlns:a16="http://schemas.microsoft.com/office/drawing/2014/main" id="{99CC53A6-28A2-49D8-955E-6C9015D1FCB1}"/>
              </a:ext>
            </a:extLst>
          </p:cNvPr>
          <p:cNvSpPr>
            <a:spLocks xmlns:a="http://schemas.openxmlformats.org/drawingml/2006/main" noGrp="1"/>
          </p:cNvSpPr>
          <p:nvPr/>
        </p:nvSpPr>
        <p:spPr>
          <a:xfrm xmlns:a="http://schemas.openxmlformats.org/drawingml/2006/main">
            <a:off x="685800" y="1247775"/>
            <a:ext cx="704850" cy="57150"/>
          </a:xfrm>
          <a:prstGeom xmlns:a="http://schemas.openxmlformats.org/drawingml/2006/main" prst="rect">
            <a:avLst/>
          </a:prstGeom>
          <a:solidFill xmlns:a="http://schemas.openxmlformats.org/drawingml/2006/main">
            <a:srgbClr val="FF6B5E"/>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84E2C023-C376-46B5-8C26-315BEDDE9B02}"/>
              </a:ext>
            </a:extLst>
          </p:cNvPr>
          <p:cNvSpPr>
            <a:spLocks xmlns:a="http://schemas.openxmlformats.org/drawingml/2006/main" noGrp="1"/>
          </p:cNvSpPr>
          <p:nvPr/>
        </p:nvSpPr>
        <p:spPr>
          <a:xfrm xmlns:a="http://schemas.openxmlformats.org/drawingml/2006/main">
            <a:off x="704850" y="1524000"/>
            <a:ext cx="114300" cy="114300"/>
          </a:xfrm>
          <a:prstGeom xmlns:a="http://schemas.openxmlformats.org/drawingml/2006/main" prst="ellipse">
            <a:avLst/>
          </a:prstGeom>
          <a:solidFill xmlns:a="http://schemas.openxmlformats.org/drawingml/2006/main">
            <a:srgbClr val="FF6B5E"/>
          </a:solidFill>
          <a:ln xmlns:a="http://schemas.openxmlformats.org/drawingml/2006/main" w="0">
            <a:noFill/>
            <a:prstDash val="solid"/>
          </a:ln>
        </p:spPr>
      </p:sp>
      <p:sp>
        <p:nvSpPr>
          <p:cNvPr id="7" name="">
            <a:extLst xmlns:a="http://schemas.openxmlformats.org/drawingml/2006/main">
              <a:ext uri="{FF2B5EF4-FFF2-40B4-BE49-F238E27FC236}">
                <a16:creationId xmlns:a16="http://schemas.microsoft.com/office/drawing/2014/main" id="{438D5A81-CC5C-4D19-A822-7DDF94E2D6F9}"/>
              </a:ext>
            </a:extLst>
          </p:cNvPr>
          <p:cNvSpPr>
            <a:spLocks xmlns:a="http://schemas.openxmlformats.org/drawingml/2006/main" noGrp="1"/>
          </p:cNvSpPr>
          <p:nvPr/>
        </p:nvSpPr>
        <p:spPr>
          <a:xfrm xmlns:a="http://schemas.openxmlformats.org/drawingml/2006/main">
            <a:off x="971550" y="1428750"/>
            <a:ext cx="4429125"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575" b="1">
                <a:solidFill>
                  <a:srgbClr val="102A43"/>
                </a:solidFill>
              </a:defRPr>
            </a:pPr>
            <a:r>
              <a:rPr sz="1575" b="1">
                <a:solidFill>
                  <a:srgbClr val="102A43"/>
                </a:solidFill>
              </a:rPr>
              <a:t>Apa keputusan terkuat?</a:t>
            </a:r>
          </a:p>
        </p:txBody>
      </p:sp>
      <p:sp>
        <p:nvSpPr>
          <p:cNvPr id="8" name="">
            <a:extLst xmlns:a="http://schemas.openxmlformats.org/drawingml/2006/main">
              <a:ext uri="{FF2B5EF4-FFF2-40B4-BE49-F238E27FC236}">
                <a16:creationId xmlns:a16="http://schemas.microsoft.com/office/drawing/2014/main" id="{7C29B316-E8DF-4977-8959-38D16A4DADD4}"/>
              </a:ext>
            </a:extLst>
          </p:cNvPr>
          <p:cNvSpPr>
            <a:spLocks xmlns:a="http://schemas.openxmlformats.org/drawingml/2006/main" noGrp="1"/>
          </p:cNvSpPr>
          <p:nvPr/>
        </p:nvSpPr>
        <p:spPr>
          <a:xfrm xmlns:a="http://schemas.openxmlformats.org/drawingml/2006/main">
            <a:off x="704850" y="2209800"/>
            <a:ext cx="114300" cy="114300"/>
          </a:xfrm>
          <a:prstGeom xmlns:a="http://schemas.openxmlformats.org/drawingml/2006/main" prst="ellipse">
            <a:avLst/>
          </a:prstGeom>
          <a:solidFill xmlns:a="http://schemas.openxmlformats.org/drawingml/2006/main">
            <a:srgbClr val="00A6A6"/>
          </a:solidFill>
          <a:ln xmlns:a="http://schemas.openxmlformats.org/drawingml/2006/main" w="0">
            <a:noFill/>
            <a:prstDash val="solid"/>
          </a:ln>
        </p:spPr>
      </p:sp>
      <p:sp>
        <p:nvSpPr>
          <p:cNvPr id="9" name="">
            <a:extLst xmlns:a="http://schemas.openxmlformats.org/drawingml/2006/main">
              <a:ext uri="{FF2B5EF4-FFF2-40B4-BE49-F238E27FC236}">
                <a16:creationId xmlns:a16="http://schemas.microsoft.com/office/drawing/2014/main" id="{744E13AA-3E48-4A80-9A70-AD4554D0D51D}"/>
              </a:ext>
            </a:extLst>
          </p:cNvPr>
          <p:cNvSpPr>
            <a:spLocks xmlns:a="http://schemas.openxmlformats.org/drawingml/2006/main" noGrp="1"/>
          </p:cNvSpPr>
          <p:nvPr/>
        </p:nvSpPr>
        <p:spPr>
          <a:xfrm xmlns:a="http://schemas.openxmlformats.org/drawingml/2006/main">
            <a:off x="971550" y="2114550"/>
            <a:ext cx="4429125"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575" b="0">
                <a:solidFill>
                  <a:srgbClr val="102A43"/>
                </a:solidFill>
              </a:defRPr>
            </a:pPr>
            <a:r>
              <a:rPr sz="1575" b="0">
                <a:solidFill>
                  <a:srgbClr val="102A43"/>
                </a:solidFill>
              </a:rPr>
              <a:t>Prinsip apa yang paling terlihat?</a:t>
            </a:r>
          </a:p>
        </p:txBody>
      </p:sp>
      <p:sp>
        <p:nvSpPr>
          <p:cNvPr id="10" name="">
            <a:extLst xmlns:a="http://schemas.openxmlformats.org/drawingml/2006/main">
              <a:ext uri="{FF2B5EF4-FFF2-40B4-BE49-F238E27FC236}">
                <a16:creationId xmlns:a16="http://schemas.microsoft.com/office/drawing/2014/main" id="{DAF97E09-6F68-4CCE-B177-C0C121489E69}"/>
              </a:ext>
            </a:extLst>
          </p:cNvPr>
          <p:cNvSpPr>
            <a:spLocks xmlns:a="http://schemas.openxmlformats.org/drawingml/2006/main" noGrp="1"/>
          </p:cNvSpPr>
          <p:nvPr/>
        </p:nvSpPr>
        <p:spPr>
          <a:xfrm xmlns:a="http://schemas.openxmlformats.org/drawingml/2006/main">
            <a:off x="704850" y="2895600"/>
            <a:ext cx="114300" cy="114300"/>
          </a:xfrm>
          <a:prstGeom xmlns:a="http://schemas.openxmlformats.org/drawingml/2006/main" prst="ellipse">
            <a:avLst/>
          </a:prstGeom>
          <a:solidFill xmlns:a="http://schemas.openxmlformats.org/drawingml/2006/main">
            <a:srgbClr val="00A6A6"/>
          </a:solidFill>
          <a:ln xmlns:a="http://schemas.openxmlformats.org/drawingml/2006/main" w="0">
            <a:noFill/>
            <a:prstDash val="solid"/>
          </a:ln>
        </p:spPr>
      </p:sp>
      <p:sp>
        <p:nvSpPr>
          <p:cNvPr id="11" name="">
            <a:extLst xmlns:a="http://schemas.openxmlformats.org/drawingml/2006/main">
              <a:ext uri="{FF2B5EF4-FFF2-40B4-BE49-F238E27FC236}">
                <a16:creationId xmlns:a16="http://schemas.microsoft.com/office/drawing/2014/main" id="{7F6D6433-2055-4788-8E85-D50DF1A83A40}"/>
              </a:ext>
            </a:extLst>
          </p:cNvPr>
          <p:cNvSpPr>
            <a:spLocks xmlns:a="http://schemas.openxmlformats.org/drawingml/2006/main" noGrp="1"/>
          </p:cNvSpPr>
          <p:nvPr/>
        </p:nvSpPr>
        <p:spPr>
          <a:xfrm xmlns:a="http://schemas.openxmlformats.org/drawingml/2006/main">
            <a:off x="971550" y="2800350"/>
            <a:ext cx="4429125"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575" b="0">
                <a:solidFill>
                  <a:srgbClr val="102A43"/>
                </a:solidFill>
              </a:defRPr>
            </a:pPr>
            <a:r>
              <a:rPr sz="1575" b="0">
                <a:solidFill>
                  <a:srgbClr val="102A43"/>
                </a:solidFill>
              </a:rPr>
              <a:t>Apa risiko salah tafsir?</a:t>
            </a:r>
          </a:p>
        </p:txBody>
      </p:sp>
      <p:sp>
        <p:nvSpPr>
          <p:cNvPr id="12" name="">
            <a:extLst xmlns:a="http://schemas.openxmlformats.org/drawingml/2006/main">
              <a:ext uri="{FF2B5EF4-FFF2-40B4-BE49-F238E27FC236}">
                <a16:creationId xmlns:a16="http://schemas.microsoft.com/office/drawing/2014/main" id="{8E56BC88-6A29-42E1-96A1-4F2E501B6ABF}"/>
              </a:ext>
            </a:extLst>
          </p:cNvPr>
          <p:cNvSpPr>
            <a:spLocks xmlns:a="http://schemas.openxmlformats.org/drawingml/2006/main" noGrp="1"/>
          </p:cNvSpPr>
          <p:nvPr/>
        </p:nvSpPr>
        <p:spPr>
          <a:xfrm xmlns:a="http://schemas.openxmlformats.org/drawingml/2006/main">
            <a:off x="704850" y="3581400"/>
            <a:ext cx="114300" cy="114300"/>
          </a:xfrm>
          <a:prstGeom xmlns:a="http://schemas.openxmlformats.org/drawingml/2006/main" prst="ellipse">
            <a:avLst/>
          </a:prstGeom>
          <a:solidFill xmlns:a="http://schemas.openxmlformats.org/drawingml/2006/main">
            <a:srgbClr val="00A6A6"/>
          </a:solidFill>
          <a:ln xmlns:a="http://schemas.openxmlformats.org/drawingml/2006/main" w="0">
            <a:noFill/>
            <a:prstDash val="solid"/>
          </a:ln>
        </p:spPr>
      </p:sp>
      <p:sp>
        <p:nvSpPr>
          <p:cNvPr id="13" name="">
            <a:extLst xmlns:a="http://schemas.openxmlformats.org/drawingml/2006/main">
              <a:ext uri="{FF2B5EF4-FFF2-40B4-BE49-F238E27FC236}">
                <a16:creationId xmlns:a16="http://schemas.microsoft.com/office/drawing/2014/main" id="{326CA747-F213-4474-8172-3D21985417D0}"/>
              </a:ext>
            </a:extLst>
          </p:cNvPr>
          <p:cNvSpPr>
            <a:spLocks xmlns:a="http://schemas.openxmlformats.org/drawingml/2006/main" noGrp="1"/>
          </p:cNvSpPr>
          <p:nvPr/>
        </p:nvSpPr>
        <p:spPr>
          <a:xfrm xmlns:a="http://schemas.openxmlformats.org/drawingml/2006/main">
            <a:off x="971550" y="3486150"/>
            <a:ext cx="4429125"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575" b="0">
                <a:solidFill>
                  <a:srgbClr val="102A43"/>
                </a:solidFill>
              </a:defRPr>
            </a:pPr>
            <a:r>
              <a:rPr sz="1575" b="0">
                <a:solidFill>
                  <a:srgbClr val="102A43"/>
                </a:solidFill>
              </a:rPr>
              <a:t>Perbaikan apa yang paling berdampak?</a:t>
            </a:r>
          </a:p>
        </p:txBody>
      </p:sp>
      <p:sp>
        <p:nvSpPr>
          <p:cNvPr id="14" name="">
            <a:extLst xmlns:a="http://schemas.openxmlformats.org/drawingml/2006/main">
              <a:ext uri="{FF2B5EF4-FFF2-40B4-BE49-F238E27FC236}">
                <a16:creationId xmlns:a16="http://schemas.microsoft.com/office/drawing/2014/main" id="{77100C10-CF0F-4D2F-B7A7-213C77AD3568}"/>
              </a:ext>
            </a:extLst>
          </p:cNvPr>
          <p:cNvSpPr>
            <a:spLocks xmlns:a="http://schemas.openxmlformats.org/drawingml/2006/main" noGrp="1"/>
          </p:cNvSpPr>
          <p:nvPr/>
        </p:nvSpPr>
        <p:spPr>
          <a:xfrm xmlns:a="http://schemas.openxmlformats.org/drawingml/2006/main">
            <a:off x="6048375" y="1381125"/>
            <a:ext cx="4953000" cy="3810000"/>
          </a:xfrm>
          <a:prstGeom xmlns:a="http://schemas.openxmlformats.org/drawingml/2006/main" prst="roundRect">
            <a:avLst>
              <a:gd name="adj" fmla="val 4000"/>
            </a:avLst>
          </a:prstGeom>
          <a:solidFill xmlns:a="http://schemas.openxmlformats.org/drawingml/2006/main">
            <a:srgbClr val="FFFFFF"/>
          </a:solidFill>
          <a:ln xmlns:a="http://schemas.openxmlformats.org/drawingml/2006/main" w="19050">
            <a:solidFill>
              <a:srgbClr val="E8EEF2"/>
            </a:solidFill>
            <a:prstDash val="solid"/>
          </a:ln>
        </p:spPr>
      </p:sp>
      <p:sp>
        <p:nvSpPr>
          <p:cNvPr id="15" name="">
            <a:extLst xmlns:a="http://schemas.openxmlformats.org/drawingml/2006/main">
              <a:ext uri="{FF2B5EF4-FFF2-40B4-BE49-F238E27FC236}">
                <a16:creationId xmlns:a16="http://schemas.microsoft.com/office/drawing/2014/main" id="{3C561634-733E-4F1A-805C-063DDE455E33}"/>
              </a:ext>
            </a:extLst>
          </p:cNvPr>
          <p:cNvSpPr>
            <a:spLocks xmlns:a="http://schemas.openxmlformats.org/drawingml/2006/main" noGrp="1"/>
          </p:cNvSpPr>
          <p:nvPr/>
        </p:nvSpPr>
        <p:spPr>
          <a:xfrm xmlns:a="http://schemas.openxmlformats.org/drawingml/2006/main">
            <a:off x="7143750" y="3190875"/>
            <a:ext cx="685800" cy="0"/>
          </a:xfrm>
          <a:prstGeom xmlns:a="http://schemas.openxmlformats.org/drawingml/2006/main" prst="line">
            <a:avLst/>
          </a:prstGeom>
          <a:noFill xmlns:a="http://schemas.openxmlformats.org/drawingml/2006/main"/>
          <a:ln xmlns:a="http://schemas.openxmlformats.org/drawingml/2006/main" w="47625">
            <a:solidFill>
              <a:srgbClr val="66788A"/>
            </a:solidFill>
            <a:prstDash val="solid"/>
          </a:ln>
        </p:spPr>
      </p:sp>
      <p:sp>
        <p:nvSpPr>
          <p:cNvPr id="16" name="">
            <a:extLst xmlns:a="http://schemas.openxmlformats.org/drawingml/2006/main">
              <a:ext uri="{FF2B5EF4-FFF2-40B4-BE49-F238E27FC236}">
                <a16:creationId xmlns:a16="http://schemas.microsoft.com/office/drawing/2014/main" id="{C793F096-4B35-4D52-A033-2FE20F7896E4}"/>
              </a:ext>
            </a:extLst>
          </p:cNvPr>
          <p:cNvSpPr>
            <a:spLocks xmlns:a="http://schemas.openxmlformats.org/drawingml/2006/main" noGrp="1"/>
          </p:cNvSpPr>
          <p:nvPr/>
        </p:nvSpPr>
        <p:spPr>
          <a:xfrm xmlns:a="http://schemas.openxmlformats.org/drawingml/2006/main">
            <a:off x="6581775" y="2867025"/>
            <a:ext cx="647700" cy="647700"/>
          </a:xfrm>
          <a:prstGeom xmlns:a="http://schemas.openxmlformats.org/drawingml/2006/main" prst="ellipse">
            <a:avLst/>
          </a:prstGeom>
          <a:solidFill xmlns:a="http://schemas.openxmlformats.org/drawingml/2006/main">
            <a:srgbClr val="FF6B5E"/>
          </a:solidFill>
          <a:ln xmlns:a="http://schemas.openxmlformats.org/drawingml/2006/main" w="0">
            <a:noFill/>
            <a:prstDash val="solid"/>
          </a:ln>
        </p:spPr>
      </p:sp>
      <p:sp>
        <p:nvSpPr>
          <p:cNvPr id="17" name="">
            <a:extLst xmlns:a="http://schemas.openxmlformats.org/drawingml/2006/main">
              <a:ext uri="{FF2B5EF4-FFF2-40B4-BE49-F238E27FC236}">
                <a16:creationId xmlns:a16="http://schemas.microsoft.com/office/drawing/2014/main" id="{455B46F4-4219-425A-96D4-8F52955D0E61}"/>
              </a:ext>
            </a:extLst>
          </p:cNvPr>
          <p:cNvSpPr>
            <a:spLocks xmlns:a="http://schemas.openxmlformats.org/drawingml/2006/main" noGrp="1"/>
          </p:cNvSpPr>
          <p:nvPr/>
        </p:nvSpPr>
        <p:spPr>
          <a:xfrm xmlns:a="http://schemas.openxmlformats.org/drawingml/2006/main">
            <a:off x="6477000" y="3686175"/>
            <a:ext cx="85725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050" b="1">
                <a:solidFill>
                  <a:srgbClr val="102A43"/>
                </a:solidFill>
              </a:defRPr>
            </a:pPr>
            <a:r>
              <a:rPr sz="1050" b="1">
                <a:solidFill>
                  <a:srgbClr val="102A43"/>
                </a:solidFill>
              </a:rPr>
              <a:t>stimulus</a:t>
            </a:r>
          </a:p>
        </p:txBody>
      </p:sp>
      <p:sp>
        <p:nvSpPr>
          <p:cNvPr id="18" name="">
            <a:extLst xmlns:a="http://schemas.openxmlformats.org/drawingml/2006/main">
              <a:ext uri="{FF2B5EF4-FFF2-40B4-BE49-F238E27FC236}">
                <a16:creationId xmlns:a16="http://schemas.microsoft.com/office/drawing/2014/main" id="{B8CA44A7-41F2-4F2D-9352-95EB43D770D3}"/>
              </a:ext>
            </a:extLst>
          </p:cNvPr>
          <p:cNvSpPr>
            <a:spLocks xmlns:a="http://schemas.openxmlformats.org/drawingml/2006/main" noGrp="1"/>
          </p:cNvSpPr>
          <p:nvPr/>
        </p:nvSpPr>
        <p:spPr>
          <a:xfrm xmlns:a="http://schemas.openxmlformats.org/drawingml/2006/main">
            <a:off x="8191500" y="3190875"/>
            <a:ext cx="685800" cy="0"/>
          </a:xfrm>
          <a:prstGeom xmlns:a="http://schemas.openxmlformats.org/drawingml/2006/main" prst="line">
            <a:avLst/>
          </a:prstGeom>
          <a:noFill xmlns:a="http://schemas.openxmlformats.org/drawingml/2006/main"/>
          <a:ln xmlns:a="http://schemas.openxmlformats.org/drawingml/2006/main" w="47625">
            <a:solidFill>
              <a:srgbClr val="66788A"/>
            </a:solidFill>
            <a:prstDash val="solid"/>
          </a:ln>
        </p:spPr>
      </p:sp>
      <p:sp>
        <p:nvSpPr>
          <p:cNvPr id="19" name="">
            <a:extLst xmlns:a="http://schemas.openxmlformats.org/drawingml/2006/main">
              <a:ext uri="{FF2B5EF4-FFF2-40B4-BE49-F238E27FC236}">
                <a16:creationId xmlns:a16="http://schemas.microsoft.com/office/drawing/2014/main" id="{98D69C03-59F6-473C-A30B-0B605A1F39B9}"/>
              </a:ext>
            </a:extLst>
          </p:cNvPr>
          <p:cNvSpPr>
            <a:spLocks xmlns:a="http://schemas.openxmlformats.org/drawingml/2006/main" noGrp="1"/>
          </p:cNvSpPr>
          <p:nvPr/>
        </p:nvSpPr>
        <p:spPr>
          <a:xfrm xmlns:a="http://schemas.openxmlformats.org/drawingml/2006/main">
            <a:off x="7629525" y="2867025"/>
            <a:ext cx="647700" cy="647700"/>
          </a:xfrm>
          <a:prstGeom xmlns:a="http://schemas.openxmlformats.org/drawingml/2006/main" prst="ellipse">
            <a:avLst/>
          </a:prstGeom>
          <a:solidFill xmlns:a="http://schemas.openxmlformats.org/drawingml/2006/main">
            <a:srgbClr val="F4B942"/>
          </a:solidFill>
          <a:ln xmlns:a="http://schemas.openxmlformats.org/drawingml/2006/main" w="0">
            <a:noFill/>
            <a:prstDash val="solid"/>
          </a:ln>
        </p:spPr>
      </p:sp>
      <p:sp>
        <p:nvSpPr>
          <p:cNvPr id="20" name="">
            <a:extLst xmlns:a="http://schemas.openxmlformats.org/drawingml/2006/main">
              <a:ext uri="{FF2B5EF4-FFF2-40B4-BE49-F238E27FC236}">
                <a16:creationId xmlns:a16="http://schemas.microsoft.com/office/drawing/2014/main" id="{42AEF580-F6E6-4751-B8EA-F8C493338C8B}"/>
              </a:ext>
            </a:extLst>
          </p:cNvPr>
          <p:cNvSpPr>
            <a:spLocks xmlns:a="http://schemas.openxmlformats.org/drawingml/2006/main" noGrp="1"/>
          </p:cNvSpPr>
          <p:nvPr/>
        </p:nvSpPr>
        <p:spPr>
          <a:xfrm xmlns:a="http://schemas.openxmlformats.org/drawingml/2006/main">
            <a:off x="7524750" y="3686175"/>
            <a:ext cx="85725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050" b="1">
                <a:solidFill>
                  <a:srgbClr val="102A43"/>
                </a:solidFill>
              </a:defRPr>
            </a:pPr>
            <a:r>
              <a:rPr sz="1050" b="1">
                <a:solidFill>
                  <a:srgbClr val="102A43"/>
                </a:solidFill>
              </a:rPr>
              <a:t>sensasi</a:t>
            </a:r>
          </a:p>
        </p:txBody>
      </p:sp>
      <p:sp>
        <p:nvSpPr>
          <p:cNvPr id="21" name="">
            <a:extLst xmlns:a="http://schemas.openxmlformats.org/drawingml/2006/main">
              <a:ext uri="{FF2B5EF4-FFF2-40B4-BE49-F238E27FC236}">
                <a16:creationId xmlns:a16="http://schemas.microsoft.com/office/drawing/2014/main" id="{5F01706C-7AD8-4D54-9EEB-B79291719931}"/>
              </a:ext>
            </a:extLst>
          </p:cNvPr>
          <p:cNvSpPr>
            <a:spLocks xmlns:a="http://schemas.openxmlformats.org/drawingml/2006/main" noGrp="1"/>
          </p:cNvSpPr>
          <p:nvPr/>
        </p:nvSpPr>
        <p:spPr>
          <a:xfrm xmlns:a="http://schemas.openxmlformats.org/drawingml/2006/main">
            <a:off x="9239250" y="3190875"/>
            <a:ext cx="685800" cy="0"/>
          </a:xfrm>
          <a:prstGeom xmlns:a="http://schemas.openxmlformats.org/drawingml/2006/main" prst="line">
            <a:avLst/>
          </a:prstGeom>
          <a:noFill xmlns:a="http://schemas.openxmlformats.org/drawingml/2006/main"/>
          <a:ln xmlns:a="http://schemas.openxmlformats.org/drawingml/2006/main" w="47625">
            <a:solidFill>
              <a:srgbClr val="66788A"/>
            </a:solidFill>
            <a:prstDash val="solid"/>
          </a:ln>
        </p:spPr>
      </p:sp>
      <p:sp>
        <p:nvSpPr>
          <p:cNvPr id="22" name="">
            <a:extLst xmlns:a="http://schemas.openxmlformats.org/drawingml/2006/main">
              <a:ext uri="{FF2B5EF4-FFF2-40B4-BE49-F238E27FC236}">
                <a16:creationId xmlns:a16="http://schemas.microsoft.com/office/drawing/2014/main" id="{70223787-CB79-4B73-B642-C8D4B3F1ED5E}"/>
              </a:ext>
            </a:extLst>
          </p:cNvPr>
          <p:cNvSpPr>
            <a:spLocks xmlns:a="http://schemas.openxmlformats.org/drawingml/2006/main" noGrp="1"/>
          </p:cNvSpPr>
          <p:nvPr/>
        </p:nvSpPr>
        <p:spPr>
          <a:xfrm xmlns:a="http://schemas.openxmlformats.org/drawingml/2006/main">
            <a:off x="8677275" y="2867025"/>
            <a:ext cx="647700" cy="647700"/>
          </a:xfrm>
          <a:prstGeom xmlns:a="http://schemas.openxmlformats.org/drawingml/2006/main" prst="ellipse">
            <a:avLst/>
          </a:prstGeom>
          <a:solidFill xmlns:a="http://schemas.openxmlformats.org/drawingml/2006/main">
            <a:srgbClr val="00A6A6"/>
          </a:solidFill>
          <a:ln xmlns:a="http://schemas.openxmlformats.org/drawingml/2006/main" w="0">
            <a:noFill/>
            <a:prstDash val="solid"/>
          </a:ln>
        </p:spPr>
      </p:sp>
      <p:sp>
        <p:nvSpPr>
          <p:cNvPr id="23" name="">
            <a:extLst xmlns:a="http://schemas.openxmlformats.org/drawingml/2006/main">
              <a:ext uri="{FF2B5EF4-FFF2-40B4-BE49-F238E27FC236}">
                <a16:creationId xmlns:a16="http://schemas.microsoft.com/office/drawing/2014/main" id="{19A264BB-ECF1-4D80-AA1F-5C79C8BF4AC7}"/>
              </a:ext>
            </a:extLst>
          </p:cNvPr>
          <p:cNvSpPr>
            <a:spLocks xmlns:a="http://schemas.openxmlformats.org/drawingml/2006/main" noGrp="1"/>
          </p:cNvSpPr>
          <p:nvPr/>
        </p:nvSpPr>
        <p:spPr>
          <a:xfrm xmlns:a="http://schemas.openxmlformats.org/drawingml/2006/main">
            <a:off x="8572500" y="3686175"/>
            <a:ext cx="85725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050" b="1">
                <a:solidFill>
                  <a:srgbClr val="102A43"/>
                </a:solidFill>
              </a:defRPr>
            </a:pPr>
            <a:r>
              <a:rPr sz="1050" b="1">
                <a:solidFill>
                  <a:srgbClr val="102A43"/>
                </a:solidFill>
              </a:rPr>
              <a:t>persepsi</a:t>
            </a:r>
          </a:p>
        </p:txBody>
      </p:sp>
      <p:sp>
        <p:nvSpPr>
          <p:cNvPr id="24" name="">
            <a:extLst xmlns:a="http://schemas.openxmlformats.org/drawingml/2006/main">
              <a:ext uri="{FF2B5EF4-FFF2-40B4-BE49-F238E27FC236}">
                <a16:creationId xmlns:a16="http://schemas.microsoft.com/office/drawing/2014/main" id="{FE51C140-6663-473F-85F9-69779CB43823}"/>
              </a:ext>
            </a:extLst>
          </p:cNvPr>
          <p:cNvSpPr>
            <a:spLocks xmlns:a="http://schemas.openxmlformats.org/drawingml/2006/main" noGrp="1"/>
          </p:cNvSpPr>
          <p:nvPr/>
        </p:nvSpPr>
        <p:spPr>
          <a:xfrm xmlns:a="http://schemas.openxmlformats.org/drawingml/2006/main">
            <a:off x="9725025" y="2867025"/>
            <a:ext cx="647700" cy="647700"/>
          </a:xfrm>
          <a:prstGeom xmlns:a="http://schemas.openxmlformats.org/drawingml/2006/main" prst="ellipse">
            <a:avLst/>
          </a:prstGeom>
          <a:solidFill xmlns:a="http://schemas.openxmlformats.org/drawingml/2006/main">
            <a:srgbClr val="6C63B5"/>
          </a:solidFill>
          <a:ln xmlns:a="http://schemas.openxmlformats.org/drawingml/2006/main" w="0">
            <a:noFill/>
            <a:prstDash val="solid"/>
          </a:ln>
        </p:spPr>
      </p:sp>
      <p:sp>
        <p:nvSpPr>
          <p:cNvPr id="25" name="">
            <a:extLst xmlns:a="http://schemas.openxmlformats.org/drawingml/2006/main">
              <a:ext uri="{FF2B5EF4-FFF2-40B4-BE49-F238E27FC236}">
                <a16:creationId xmlns:a16="http://schemas.microsoft.com/office/drawing/2014/main" id="{B836A348-B837-4DD0-988E-DF3B21C34E8E}"/>
              </a:ext>
            </a:extLst>
          </p:cNvPr>
          <p:cNvSpPr>
            <a:spLocks xmlns:a="http://schemas.openxmlformats.org/drawingml/2006/main" noGrp="1"/>
          </p:cNvSpPr>
          <p:nvPr/>
        </p:nvSpPr>
        <p:spPr>
          <a:xfrm xmlns:a="http://schemas.openxmlformats.org/drawingml/2006/main">
            <a:off x="9620250" y="3686175"/>
            <a:ext cx="85725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050" b="1">
                <a:solidFill>
                  <a:srgbClr val="102A43"/>
                </a:solidFill>
              </a:defRPr>
            </a:pPr>
            <a:r>
              <a:rPr sz="1050" b="1">
                <a:solidFill>
                  <a:srgbClr val="102A43"/>
                </a:solidFill>
              </a:rPr>
              <a:t>respons</a:t>
            </a:r>
          </a:p>
        </p:txBody>
      </p:sp>
      <p:sp>
        <p:nvSpPr>
          <p:cNvPr id="26" name="">
            <a:extLst xmlns:a="http://schemas.openxmlformats.org/drawingml/2006/main">
              <a:ext uri="{FF2B5EF4-FFF2-40B4-BE49-F238E27FC236}">
                <a16:creationId xmlns:a16="http://schemas.microsoft.com/office/drawing/2014/main" id="{B6CEC612-527A-4EFD-94E0-A289BC04E8C4}"/>
              </a:ext>
            </a:extLst>
          </p:cNvPr>
          <p:cNvSpPr>
            <a:spLocks xmlns:a="http://schemas.openxmlformats.org/drawingml/2006/main" noGrp="1"/>
          </p:cNvSpPr>
          <p:nvPr/>
        </p:nvSpPr>
        <p:spPr>
          <a:xfrm xmlns:a="http://schemas.openxmlformats.org/drawingml/2006/main">
            <a:off x="6191250" y="5467350"/>
            <a:ext cx="476250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66788A"/>
                </a:solidFill>
              </a:defRPr>
            </a:pPr>
            <a:r>
              <a:rPr sz="1200" b="0">
                <a:solidFill>
                  <a:srgbClr val="66788A"/>
                </a:solidFill>
              </a:rPr>
              <a:t>Empat pertanyaan kritik mengelilingi satu karya mahasiswa.</a:t>
            </a:r>
          </a:p>
        </p:txBody>
      </p:sp>
      <p:sp>
        <p:nvSpPr>
          <p:cNvPr id="27" name="">
            <a:extLst xmlns:a="http://schemas.openxmlformats.org/drawingml/2006/main">
              <a:ext uri="{FF2B5EF4-FFF2-40B4-BE49-F238E27FC236}">
                <a16:creationId xmlns:a16="http://schemas.microsoft.com/office/drawing/2014/main" id="{3C772A25-99FE-4140-B87A-C91FD1750180}"/>
              </a:ext>
            </a:extLst>
          </p:cNvPr>
          <p:cNvSpPr>
            <a:spLocks xmlns:a="http://schemas.openxmlformats.org/drawingml/2006/main" noGrp="1"/>
          </p:cNvSpPr>
          <p:nvPr/>
        </p:nvSpPr>
        <p:spPr>
          <a:xfrm xmlns:a="http://schemas.openxmlformats.org/drawingml/2006/main">
            <a:off x="685800" y="6438900"/>
            <a:ext cx="10820400" cy="0"/>
          </a:xfrm>
          <a:prstGeom xmlns:a="http://schemas.openxmlformats.org/drawingml/2006/main" prst="line">
            <a:avLst/>
          </a:prstGeom>
          <a:noFill xmlns:a="http://schemas.openxmlformats.org/drawingml/2006/main"/>
          <a:ln xmlns:a="http://schemas.openxmlformats.org/drawingml/2006/main" w="9525">
            <a:solidFill>
              <a:srgbClr val="E8EEF2"/>
            </a:solidFill>
            <a:prstDash val="solid"/>
          </a:ln>
        </p:spPr>
      </p:sp>
      <p:sp>
        <p:nvSpPr>
          <p:cNvPr id="28" name="">
            <a:extLst xmlns:a="http://schemas.openxmlformats.org/drawingml/2006/main">
              <a:ext uri="{FF2B5EF4-FFF2-40B4-BE49-F238E27FC236}">
                <a16:creationId xmlns:a16="http://schemas.microsoft.com/office/drawing/2014/main" id="{BBA259D2-8A15-4CD9-AFFF-A7F068DE1F3A}"/>
              </a:ext>
            </a:extLst>
          </p:cNvPr>
          <p:cNvSpPr>
            <a:spLocks xmlns:a="http://schemas.openxmlformats.org/drawingml/2006/main" noGrp="1"/>
          </p:cNvSpPr>
          <p:nvPr/>
        </p:nvSpPr>
        <p:spPr>
          <a:xfrm xmlns:a="http://schemas.openxmlformats.org/drawingml/2006/main">
            <a:off x="685800" y="6515100"/>
            <a:ext cx="47625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900" b="1">
                <a:solidFill>
                  <a:srgbClr val="66788A"/>
                </a:solidFill>
              </a:defRPr>
            </a:pPr>
            <a:r>
              <a:rPr sz="900" b="1">
                <a:solidFill>
                  <a:srgbClr val="66788A"/>
                </a:solidFill>
              </a:rPr>
              <a:t>PERTEMUAN 02  •  12 menit</a:t>
            </a:r>
          </a:p>
        </p:txBody>
      </p:sp>
      <p:sp>
        <p:nvSpPr>
          <p:cNvPr id="29" name="">
            <a:extLst xmlns:a="http://schemas.openxmlformats.org/drawingml/2006/main">
              <a:ext uri="{FF2B5EF4-FFF2-40B4-BE49-F238E27FC236}">
                <a16:creationId xmlns:a16="http://schemas.microsoft.com/office/drawing/2014/main" id="{F604E36B-8E2F-4800-A170-C670B71DF6A6}"/>
              </a:ext>
            </a:extLst>
          </p:cNvPr>
          <p:cNvSpPr>
            <a:spLocks xmlns:a="http://schemas.openxmlformats.org/drawingml/2006/main" noGrp="1"/>
          </p:cNvSpPr>
          <p:nvPr/>
        </p:nvSpPr>
        <p:spPr>
          <a:xfrm xmlns:a="http://schemas.openxmlformats.org/drawingml/2006/main">
            <a:off x="10572750" y="6515100"/>
            <a:ext cx="93345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900" b="1">
                <a:solidFill>
                  <a:srgbClr val="66788A"/>
                </a:solidFill>
              </a:defRPr>
            </a:pPr>
            <a:r>
              <a:rPr sz="900" b="1">
                <a:solidFill>
                  <a:srgbClr val="66788A"/>
                </a:solidFill>
              </a:rPr>
              <a:t>9/10</a:t>
            </a:r>
          </a:p>
        </p:txBody>
      </p:sp>
    </p:spTree>
    <p:extLst>
      <p:ext uri="{BB962C8B-B14F-4D97-AF65-F5344CB8AC3E}">
        <p14:creationId xmlns:p14="http://schemas.microsoft.com/office/powerpoint/2010/main" val="290303680"/>
      </p:ext>
    </p:extLst>
  </p:cSld>
</p:sld>
</file>

<file path=ppt/slides/slide10.xml><?xml version="1.0" encoding="utf-8"?>
<p:sld xmlns:p="http://schemas.openxmlformats.org/presentationml/2006/main">
  <p:cSld>
    <p:bg>
      <p:bgPr>
        <a:solidFill xmlns:a="http://schemas.openxmlformats.org/drawingml/2006/main">
          <a:srgbClr val="F7F3EA"/>
        </a:solidFill>
      </p:bgPr>
    </p:bg>
    <p:spTree>
      <p:nvGrpSpPr>
        <p:cNvPr id="1" name=""/>
        <p:cNvGrpSpPr/>
        <p:nvPr/>
      </p:nvGrpSpPr>
      <p:grpSpPr>
        <a:xfrm xmlns:a="http://schemas.openxmlformats.org/drawingml/2006/main"/>
      </p:grpSpPr>
      <p:sp>
        <p:nvSpPr>
          <p:cNvPr id="28" name="">
            <a:extLst xmlns:a="http://schemas.openxmlformats.org/drawingml/2006/main">
              <a:ext uri="{FF2B5EF4-FFF2-40B4-BE49-F238E27FC236}">
                <a16:creationId xmlns:a16="http://schemas.microsoft.com/office/drawing/2014/main" id="{5944D72A-8B1D-4985-9AFE-F85C7CCDC998}"/>
              </a:ext>
            </a:extLst>
          </p:cNvPr>
          <p:cNvSpPr>
            <a:spLocks xmlns:a="http://schemas.openxmlformats.org/drawingml/2006/main" noGrp="1"/>
          </p:cNvSpPr>
          <p:nvPr/>
        </p:nvSpPr>
        <p:spPr>
          <a:xfrm xmlns:a="http://schemas.openxmlformats.org/drawingml/2006/main">
            <a:off x="0" y="0"/>
            <a:ext cx="190500" cy="6858000"/>
          </a:xfrm>
          <a:prstGeom xmlns:a="http://schemas.openxmlformats.org/drawingml/2006/main" prst="rect">
            <a:avLst/>
          </a:prstGeom>
          <a:solidFill xmlns:a="http://schemas.openxmlformats.org/drawingml/2006/main">
            <a:srgbClr val="00A6A6"/>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09302742-0719-4024-BE8D-CC0DC4F5E190}"/>
              </a:ext>
            </a:extLst>
          </p:cNvPr>
          <p:cNvSpPr>
            <a:spLocks xmlns:a="http://schemas.openxmlformats.org/drawingml/2006/main" noGrp="1"/>
          </p:cNvSpPr>
          <p:nvPr/>
        </p:nvSpPr>
        <p:spPr>
          <a:xfrm xmlns:a="http://schemas.openxmlformats.org/drawingml/2006/main">
            <a:off x="685800" y="285750"/>
            <a:ext cx="42862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975" b="1">
                <a:solidFill>
                  <a:srgbClr val="00A6A6"/>
                </a:solidFill>
              </a:defRPr>
            </a:pPr>
            <a:r>
              <a:rPr sz="975" b="1">
                <a:solidFill>
                  <a:srgbClr val="00A6A6"/>
                </a:solidFill>
              </a:rPr>
              <a:t>PSIKOLOGI PERSEPSI DESAIN</a:t>
            </a:r>
          </a:p>
        </p:txBody>
      </p:sp>
      <p:sp>
        <p:nvSpPr>
          <p:cNvPr id="3" name="">
            <a:extLst xmlns:a="http://schemas.openxmlformats.org/drawingml/2006/main">
              <a:ext uri="{FF2B5EF4-FFF2-40B4-BE49-F238E27FC236}">
                <a16:creationId xmlns:a16="http://schemas.microsoft.com/office/drawing/2014/main" id="{3E36F8B6-29AA-4CD8-B9CE-5081756D7E9C}"/>
              </a:ext>
            </a:extLst>
          </p:cNvPr>
          <p:cNvSpPr>
            <a:spLocks xmlns:a="http://schemas.openxmlformats.org/drawingml/2006/main" noGrp="1"/>
          </p:cNvSpPr>
          <p:nvPr/>
        </p:nvSpPr>
        <p:spPr>
          <a:xfrm xmlns:a="http://schemas.openxmlformats.org/drawingml/2006/main">
            <a:off x="10287000" y="285750"/>
            <a:ext cx="1190625"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975" b="1">
                <a:solidFill>
                  <a:srgbClr val="66788A"/>
                </a:solidFill>
              </a:defRPr>
            </a:pPr>
            <a:r>
              <a:rPr sz="975" b="1">
                <a:solidFill>
                  <a:srgbClr val="66788A"/>
                </a:solidFill>
              </a:rPr>
              <a:t>DKV • OBE</a:t>
            </a:r>
          </a:p>
        </p:txBody>
      </p:sp>
      <p:sp>
        <p:nvSpPr>
          <p:cNvPr id="4" name="">
            <a:extLst xmlns:a="http://schemas.openxmlformats.org/drawingml/2006/main">
              <a:ext uri="{FF2B5EF4-FFF2-40B4-BE49-F238E27FC236}">
                <a16:creationId xmlns:a16="http://schemas.microsoft.com/office/drawing/2014/main" id="{4F4277CA-5DD6-4D64-BBE1-8E4B6614E9C0}"/>
              </a:ext>
            </a:extLst>
          </p:cNvPr>
          <p:cNvSpPr>
            <a:spLocks xmlns:a="http://schemas.openxmlformats.org/drawingml/2006/main" noGrp="1"/>
          </p:cNvSpPr>
          <p:nvPr/>
        </p:nvSpPr>
        <p:spPr>
          <a:xfrm xmlns:a="http://schemas.openxmlformats.org/drawingml/2006/main">
            <a:off x="685800" y="628650"/>
            <a:ext cx="10477500"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2700" b="1">
                <a:solidFill>
                  <a:srgbClr val="173F5F"/>
                </a:solidFill>
              </a:defRPr>
            </a:pPr>
            <a:r>
              <a:rPr sz="2700" b="1">
                <a:solidFill>
                  <a:srgbClr val="173F5F"/>
                </a:solidFill>
              </a:rPr>
              <a:t>Exit Ticket: Apa yang Sudah Dikuasai?</a:t>
            </a:r>
          </a:p>
        </p:txBody>
      </p:sp>
      <p:sp>
        <p:nvSpPr>
          <p:cNvPr id="5" name="">
            <a:extLst xmlns:a="http://schemas.openxmlformats.org/drawingml/2006/main">
              <a:ext uri="{FF2B5EF4-FFF2-40B4-BE49-F238E27FC236}">
                <a16:creationId xmlns:a16="http://schemas.microsoft.com/office/drawing/2014/main" id="{1ECE3AB9-DCEB-4996-86BB-67EAF8F0052E}"/>
              </a:ext>
            </a:extLst>
          </p:cNvPr>
          <p:cNvSpPr>
            <a:spLocks xmlns:a="http://schemas.openxmlformats.org/drawingml/2006/main" noGrp="1"/>
          </p:cNvSpPr>
          <p:nvPr/>
        </p:nvSpPr>
        <p:spPr>
          <a:xfrm xmlns:a="http://schemas.openxmlformats.org/drawingml/2006/main">
            <a:off x="685800" y="1247775"/>
            <a:ext cx="704850" cy="57150"/>
          </a:xfrm>
          <a:prstGeom xmlns:a="http://schemas.openxmlformats.org/drawingml/2006/main" prst="rect">
            <a:avLst/>
          </a:prstGeom>
          <a:solidFill xmlns:a="http://schemas.openxmlformats.org/drawingml/2006/main">
            <a:srgbClr val="00A6A6"/>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EE98FC1C-5601-4269-905B-0628BE9DBC52}"/>
              </a:ext>
            </a:extLst>
          </p:cNvPr>
          <p:cNvSpPr>
            <a:spLocks xmlns:a="http://schemas.openxmlformats.org/drawingml/2006/main" noGrp="1"/>
          </p:cNvSpPr>
          <p:nvPr/>
        </p:nvSpPr>
        <p:spPr>
          <a:xfrm xmlns:a="http://schemas.openxmlformats.org/drawingml/2006/main">
            <a:off x="704850" y="1524000"/>
            <a:ext cx="114300" cy="114300"/>
          </a:xfrm>
          <a:prstGeom xmlns:a="http://schemas.openxmlformats.org/drawingml/2006/main" prst="ellipse">
            <a:avLst/>
          </a:prstGeom>
          <a:solidFill xmlns:a="http://schemas.openxmlformats.org/drawingml/2006/main">
            <a:srgbClr val="FF6B5E"/>
          </a:solidFill>
          <a:ln xmlns:a="http://schemas.openxmlformats.org/drawingml/2006/main" w="0">
            <a:noFill/>
            <a:prstDash val="solid"/>
          </a:ln>
        </p:spPr>
      </p:sp>
      <p:sp>
        <p:nvSpPr>
          <p:cNvPr id="7" name="">
            <a:extLst xmlns:a="http://schemas.openxmlformats.org/drawingml/2006/main">
              <a:ext uri="{FF2B5EF4-FFF2-40B4-BE49-F238E27FC236}">
                <a16:creationId xmlns:a16="http://schemas.microsoft.com/office/drawing/2014/main" id="{11877855-53D2-406D-9865-05E4B153F174}"/>
              </a:ext>
            </a:extLst>
          </p:cNvPr>
          <p:cNvSpPr>
            <a:spLocks xmlns:a="http://schemas.openxmlformats.org/drawingml/2006/main" noGrp="1"/>
          </p:cNvSpPr>
          <p:nvPr/>
        </p:nvSpPr>
        <p:spPr>
          <a:xfrm xmlns:a="http://schemas.openxmlformats.org/drawingml/2006/main">
            <a:off x="971550" y="1428750"/>
            <a:ext cx="4429125"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575" b="1">
                <a:solidFill>
                  <a:srgbClr val="102A43"/>
                </a:solidFill>
              </a:defRPr>
            </a:pPr>
            <a:r>
              <a:rPr sz="1575" b="1">
                <a:solidFill>
                  <a:srgbClr val="102A43"/>
                </a:solidFill>
              </a:rPr>
              <a:t>Saya dapat: menjelaskan alur stimulus visual dan implikasinya pada keterbacaan desain</a:t>
            </a:r>
          </a:p>
        </p:txBody>
      </p:sp>
      <p:sp>
        <p:nvSpPr>
          <p:cNvPr id="8" name="">
            <a:extLst xmlns:a="http://schemas.openxmlformats.org/drawingml/2006/main">
              <a:ext uri="{FF2B5EF4-FFF2-40B4-BE49-F238E27FC236}">
                <a16:creationId xmlns:a16="http://schemas.microsoft.com/office/drawing/2014/main" id="{BCC8486E-08D3-4291-A579-8185B3215679}"/>
              </a:ext>
            </a:extLst>
          </p:cNvPr>
          <p:cNvSpPr>
            <a:spLocks xmlns:a="http://schemas.openxmlformats.org/drawingml/2006/main" noGrp="1"/>
          </p:cNvSpPr>
          <p:nvPr/>
        </p:nvSpPr>
        <p:spPr>
          <a:xfrm xmlns:a="http://schemas.openxmlformats.org/drawingml/2006/main">
            <a:off x="704850" y="2209800"/>
            <a:ext cx="114300" cy="114300"/>
          </a:xfrm>
          <a:prstGeom xmlns:a="http://schemas.openxmlformats.org/drawingml/2006/main" prst="ellipse">
            <a:avLst/>
          </a:prstGeom>
          <a:solidFill xmlns:a="http://schemas.openxmlformats.org/drawingml/2006/main">
            <a:srgbClr val="00A6A6"/>
          </a:solidFill>
          <a:ln xmlns:a="http://schemas.openxmlformats.org/drawingml/2006/main" w="0">
            <a:noFill/>
            <a:prstDash val="solid"/>
          </a:ln>
        </p:spPr>
      </p:sp>
      <p:sp>
        <p:nvSpPr>
          <p:cNvPr id="9" name="">
            <a:extLst xmlns:a="http://schemas.openxmlformats.org/drawingml/2006/main">
              <a:ext uri="{FF2B5EF4-FFF2-40B4-BE49-F238E27FC236}">
                <a16:creationId xmlns:a16="http://schemas.microsoft.com/office/drawing/2014/main" id="{74DC781A-B947-4C24-9E4E-5D2D34C5333C}"/>
              </a:ext>
            </a:extLst>
          </p:cNvPr>
          <p:cNvSpPr>
            <a:spLocks xmlns:a="http://schemas.openxmlformats.org/drawingml/2006/main" noGrp="1"/>
          </p:cNvSpPr>
          <p:nvPr/>
        </p:nvSpPr>
        <p:spPr>
          <a:xfrm xmlns:a="http://schemas.openxmlformats.org/drawingml/2006/main">
            <a:off x="971550" y="2114550"/>
            <a:ext cx="4429125"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575" b="0">
                <a:solidFill>
                  <a:srgbClr val="102A43"/>
                </a:solidFill>
              </a:defRPr>
            </a:pPr>
            <a:r>
              <a:rPr sz="1575" b="0">
                <a:solidFill>
                  <a:srgbClr val="102A43"/>
                </a:solidFill>
              </a:rPr>
              <a:t>Satu konsep paling berguna</a:t>
            </a:r>
          </a:p>
        </p:txBody>
      </p:sp>
      <p:sp>
        <p:nvSpPr>
          <p:cNvPr id="10" name="">
            <a:extLst xmlns:a="http://schemas.openxmlformats.org/drawingml/2006/main">
              <a:ext uri="{FF2B5EF4-FFF2-40B4-BE49-F238E27FC236}">
                <a16:creationId xmlns:a16="http://schemas.microsoft.com/office/drawing/2014/main" id="{18D221FA-CB4C-412C-B2DC-B340F320D8C4}"/>
              </a:ext>
            </a:extLst>
          </p:cNvPr>
          <p:cNvSpPr>
            <a:spLocks xmlns:a="http://schemas.openxmlformats.org/drawingml/2006/main" noGrp="1"/>
          </p:cNvSpPr>
          <p:nvPr/>
        </p:nvSpPr>
        <p:spPr>
          <a:xfrm xmlns:a="http://schemas.openxmlformats.org/drawingml/2006/main">
            <a:off x="704850" y="2895600"/>
            <a:ext cx="114300" cy="114300"/>
          </a:xfrm>
          <a:prstGeom xmlns:a="http://schemas.openxmlformats.org/drawingml/2006/main" prst="ellipse">
            <a:avLst/>
          </a:prstGeom>
          <a:solidFill xmlns:a="http://schemas.openxmlformats.org/drawingml/2006/main">
            <a:srgbClr val="00A6A6"/>
          </a:solidFill>
          <a:ln xmlns:a="http://schemas.openxmlformats.org/drawingml/2006/main" w="0">
            <a:noFill/>
            <a:prstDash val="solid"/>
          </a:ln>
        </p:spPr>
      </p:sp>
      <p:sp>
        <p:nvSpPr>
          <p:cNvPr id="11" name="">
            <a:extLst xmlns:a="http://schemas.openxmlformats.org/drawingml/2006/main">
              <a:ext uri="{FF2B5EF4-FFF2-40B4-BE49-F238E27FC236}">
                <a16:creationId xmlns:a16="http://schemas.microsoft.com/office/drawing/2014/main" id="{2188C57C-52C5-4AB3-9E80-1E342387FD40}"/>
              </a:ext>
            </a:extLst>
          </p:cNvPr>
          <p:cNvSpPr>
            <a:spLocks xmlns:a="http://schemas.openxmlformats.org/drawingml/2006/main" noGrp="1"/>
          </p:cNvSpPr>
          <p:nvPr/>
        </p:nvSpPr>
        <p:spPr>
          <a:xfrm xmlns:a="http://schemas.openxmlformats.org/drawingml/2006/main">
            <a:off x="971550" y="2800350"/>
            <a:ext cx="4429125"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575" b="0">
                <a:solidFill>
                  <a:srgbClr val="102A43"/>
                </a:solidFill>
              </a:defRPr>
            </a:pPr>
            <a:r>
              <a:rPr sz="1575" b="0">
                <a:solidFill>
                  <a:srgbClr val="102A43"/>
                </a:solidFill>
              </a:rPr>
              <a:t>Satu kesalahan yang harus dihindari</a:t>
            </a:r>
          </a:p>
        </p:txBody>
      </p:sp>
      <p:sp>
        <p:nvSpPr>
          <p:cNvPr id="12" name="">
            <a:extLst xmlns:a="http://schemas.openxmlformats.org/drawingml/2006/main">
              <a:ext uri="{FF2B5EF4-FFF2-40B4-BE49-F238E27FC236}">
                <a16:creationId xmlns:a16="http://schemas.microsoft.com/office/drawing/2014/main" id="{945CDAF7-4C4C-4A1D-8F18-91882E4B12AC}"/>
              </a:ext>
            </a:extLst>
          </p:cNvPr>
          <p:cNvSpPr>
            <a:spLocks xmlns:a="http://schemas.openxmlformats.org/drawingml/2006/main" noGrp="1"/>
          </p:cNvSpPr>
          <p:nvPr/>
        </p:nvSpPr>
        <p:spPr>
          <a:xfrm xmlns:a="http://schemas.openxmlformats.org/drawingml/2006/main">
            <a:off x="704850" y="3581400"/>
            <a:ext cx="114300" cy="114300"/>
          </a:xfrm>
          <a:prstGeom xmlns:a="http://schemas.openxmlformats.org/drawingml/2006/main" prst="ellipse">
            <a:avLst/>
          </a:prstGeom>
          <a:solidFill xmlns:a="http://schemas.openxmlformats.org/drawingml/2006/main">
            <a:srgbClr val="00A6A6"/>
          </a:solidFill>
          <a:ln xmlns:a="http://schemas.openxmlformats.org/drawingml/2006/main" w="0">
            <a:noFill/>
            <a:prstDash val="solid"/>
          </a:ln>
        </p:spPr>
      </p:sp>
      <p:sp>
        <p:nvSpPr>
          <p:cNvPr id="13" name="">
            <a:extLst xmlns:a="http://schemas.openxmlformats.org/drawingml/2006/main">
              <a:ext uri="{FF2B5EF4-FFF2-40B4-BE49-F238E27FC236}">
                <a16:creationId xmlns:a16="http://schemas.microsoft.com/office/drawing/2014/main" id="{0FC2E716-7902-4AE4-B262-30C7803E29F5}"/>
              </a:ext>
            </a:extLst>
          </p:cNvPr>
          <p:cNvSpPr>
            <a:spLocks xmlns:a="http://schemas.openxmlformats.org/drawingml/2006/main" noGrp="1"/>
          </p:cNvSpPr>
          <p:nvPr/>
        </p:nvSpPr>
        <p:spPr>
          <a:xfrm xmlns:a="http://schemas.openxmlformats.org/drawingml/2006/main">
            <a:off x="971550" y="3486150"/>
            <a:ext cx="4429125"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575" b="0">
                <a:solidFill>
                  <a:srgbClr val="102A43"/>
                </a:solidFill>
              </a:defRPr>
            </a:pPr>
            <a:r>
              <a:rPr sz="1575" b="0">
                <a:solidFill>
                  <a:srgbClr val="102A43"/>
                </a:solidFill>
              </a:rPr>
              <a:t>Satu pertanyaan lanjutan</a:t>
            </a:r>
          </a:p>
        </p:txBody>
      </p:sp>
      <p:sp>
        <p:nvSpPr>
          <p:cNvPr id="14" name="">
            <a:extLst xmlns:a="http://schemas.openxmlformats.org/drawingml/2006/main">
              <a:ext uri="{FF2B5EF4-FFF2-40B4-BE49-F238E27FC236}">
                <a16:creationId xmlns:a16="http://schemas.microsoft.com/office/drawing/2014/main" id="{6D1A6AAF-D1AD-4959-815C-67DAFD6AA644}"/>
              </a:ext>
            </a:extLst>
          </p:cNvPr>
          <p:cNvSpPr>
            <a:spLocks xmlns:a="http://schemas.openxmlformats.org/drawingml/2006/main" noGrp="1"/>
          </p:cNvSpPr>
          <p:nvPr/>
        </p:nvSpPr>
        <p:spPr>
          <a:xfrm xmlns:a="http://schemas.openxmlformats.org/drawingml/2006/main">
            <a:off x="704850" y="4267200"/>
            <a:ext cx="114300" cy="114300"/>
          </a:xfrm>
          <a:prstGeom xmlns:a="http://schemas.openxmlformats.org/drawingml/2006/main" prst="ellipse">
            <a:avLst/>
          </a:prstGeom>
          <a:solidFill xmlns:a="http://schemas.openxmlformats.org/drawingml/2006/main">
            <a:srgbClr val="00A6A6"/>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F47772D1-7CB7-4C55-B217-450E2A71774B}"/>
              </a:ext>
            </a:extLst>
          </p:cNvPr>
          <p:cNvSpPr>
            <a:spLocks xmlns:a="http://schemas.openxmlformats.org/drawingml/2006/main" noGrp="1"/>
          </p:cNvSpPr>
          <p:nvPr/>
        </p:nvSpPr>
        <p:spPr>
          <a:xfrm xmlns:a="http://schemas.openxmlformats.org/drawingml/2006/main">
            <a:off x="971550" y="4171950"/>
            <a:ext cx="4429125"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575" b="0">
                <a:solidFill>
                  <a:srgbClr val="102A43"/>
                </a:solidFill>
              </a:defRPr>
            </a:pPr>
            <a:r>
              <a:rPr sz="1575" b="0">
                <a:solidFill>
                  <a:srgbClr val="102A43"/>
                </a:solidFill>
              </a:rPr>
              <a:t>Asesmen: kuis konsep</a:t>
            </a:r>
          </a:p>
        </p:txBody>
      </p:sp>
      <p:sp>
        <p:nvSpPr>
          <p:cNvPr id="16" name="">
            <a:extLst xmlns:a="http://schemas.openxmlformats.org/drawingml/2006/main">
              <a:ext uri="{FF2B5EF4-FFF2-40B4-BE49-F238E27FC236}">
                <a16:creationId xmlns:a16="http://schemas.microsoft.com/office/drawing/2014/main" id="{4A3848E6-FD09-483C-9161-9B396098A1B4}"/>
              </a:ext>
            </a:extLst>
          </p:cNvPr>
          <p:cNvSpPr>
            <a:spLocks xmlns:a="http://schemas.openxmlformats.org/drawingml/2006/main" noGrp="1"/>
          </p:cNvSpPr>
          <p:nvPr/>
        </p:nvSpPr>
        <p:spPr>
          <a:xfrm xmlns:a="http://schemas.openxmlformats.org/drawingml/2006/main">
            <a:off x="6048375" y="1381125"/>
            <a:ext cx="4953000" cy="3810000"/>
          </a:xfrm>
          <a:prstGeom xmlns:a="http://schemas.openxmlformats.org/drawingml/2006/main" prst="roundRect">
            <a:avLst>
              <a:gd name="adj" fmla="val 4000"/>
            </a:avLst>
          </a:prstGeom>
          <a:solidFill xmlns:a="http://schemas.openxmlformats.org/drawingml/2006/main">
            <a:srgbClr val="FFFFFF"/>
          </a:solidFill>
          <a:ln xmlns:a="http://schemas.openxmlformats.org/drawingml/2006/main" w="19050">
            <a:solidFill>
              <a:srgbClr val="E8EEF2"/>
            </a:solidFill>
            <a:prstDash val="solid"/>
          </a:ln>
        </p:spPr>
      </p:sp>
      <p:sp>
        <p:nvSpPr>
          <p:cNvPr id="17" name="">
            <a:extLst xmlns:a="http://schemas.openxmlformats.org/drawingml/2006/main">
              <a:ext uri="{FF2B5EF4-FFF2-40B4-BE49-F238E27FC236}">
                <a16:creationId xmlns:a16="http://schemas.microsoft.com/office/drawing/2014/main" id="{FD17441B-36A3-46E6-B2F3-47A4F6BE8A3C}"/>
              </a:ext>
            </a:extLst>
          </p:cNvPr>
          <p:cNvSpPr>
            <a:spLocks xmlns:a="http://schemas.openxmlformats.org/drawingml/2006/main" noGrp="1"/>
          </p:cNvSpPr>
          <p:nvPr/>
        </p:nvSpPr>
        <p:spPr>
          <a:xfrm xmlns:a="http://schemas.openxmlformats.org/drawingml/2006/main">
            <a:off x="6572250" y="2095500"/>
            <a:ext cx="552450" cy="2000250"/>
          </a:xfrm>
          <a:prstGeom xmlns:a="http://schemas.openxmlformats.org/drawingml/2006/main" prst="rect">
            <a:avLst/>
          </a:prstGeom>
          <a:solidFill xmlns:a="http://schemas.openxmlformats.org/drawingml/2006/main">
            <a:srgbClr val="EDF2F4"/>
          </a:solidFill>
          <a:ln xmlns:a="http://schemas.openxmlformats.org/drawingml/2006/main" w="0">
            <a:noFill/>
            <a:prstDash val="solid"/>
          </a:ln>
        </p:spPr>
      </p:sp>
      <p:sp>
        <p:nvSpPr>
          <p:cNvPr id="18" name="">
            <a:extLst xmlns:a="http://schemas.openxmlformats.org/drawingml/2006/main">
              <a:ext uri="{FF2B5EF4-FFF2-40B4-BE49-F238E27FC236}">
                <a16:creationId xmlns:a16="http://schemas.microsoft.com/office/drawing/2014/main" id="{0DB63EF5-4F47-4D75-A9D2-D05AD0C24683}"/>
              </a:ext>
            </a:extLst>
          </p:cNvPr>
          <p:cNvSpPr>
            <a:spLocks xmlns:a="http://schemas.openxmlformats.org/drawingml/2006/main" noGrp="1"/>
          </p:cNvSpPr>
          <p:nvPr/>
        </p:nvSpPr>
        <p:spPr>
          <a:xfrm xmlns:a="http://schemas.openxmlformats.org/drawingml/2006/main">
            <a:off x="7239000" y="2095500"/>
            <a:ext cx="552450" cy="2000250"/>
          </a:xfrm>
          <a:prstGeom xmlns:a="http://schemas.openxmlformats.org/drawingml/2006/main" prst="rect">
            <a:avLst/>
          </a:prstGeom>
          <a:solidFill xmlns:a="http://schemas.openxmlformats.org/drawingml/2006/main">
            <a:srgbClr val="DCE7EA"/>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7378928E-5951-4830-B169-D1F6C293FE1D}"/>
              </a:ext>
            </a:extLst>
          </p:cNvPr>
          <p:cNvSpPr>
            <a:spLocks xmlns:a="http://schemas.openxmlformats.org/drawingml/2006/main" noGrp="1"/>
          </p:cNvSpPr>
          <p:nvPr/>
        </p:nvSpPr>
        <p:spPr>
          <a:xfrm xmlns:a="http://schemas.openxmlformats.org/drawingml/2006/main">
            <a:off x="7905750" y="2095500"/>
            <a:ext cx="552450" cy="2000250"/>
          </a:xfrm>
          <a:prstGeom xmlns:a="http://schemas.openxmlformats.org/drawingml/2006/main" prst="rect">
            <a:avLst/>
          </a:prstGeom>
          <a:solidFill xmlns:a="http://schemas.openxmlformats.org/drawingml/2006/main">
            <a:srgbClr val="C1DADD"/>
          </a:solidFill>
          <a:ln xmlns:a="http://schemas.openxmlformats.org/drawingml/2006/main" w="0">
            <a:noFill/>
            <a:prstDash val="solid"/>
          </a:ln>
        </p:spPr>
      </p:sp>
      <p:sp>
        <p:nvSpPr>
          <p:cNvPr id="20" name="">
            <a:extLst xmlns:a="http://schemas.openxmlformats.org/drawingml/2006/main">
              <a:ext uri="{FF2B5EF4-FFF2-40B4-BE49-F238E27FC236}">
                <a16:creationId xmlns:a16="http://schemas.microsoft.com/office/drawing/2014/main" id="{49744A76-B876-4D69-9645-699C984249BA}"/>
              </a:ext>
            </a:extLst>
          </p:cNvPr>
          <p:cNvSpPr>
            <a:spLocks xmlns:a="http://schemas.openxmlformats.org/drawingml/2006/main" noGrp="1"/>
          </p:cNvSpPr>
          <p:nvPr/>
        </p:nvSpPr>
        <p:spPr>
          <a:xfrm xmlns:a="http://schemas.openxmlformats.org/drawingml/2006/main">
            <a:off x="8572500" y="2095500"/>
            <a:ext cx="552450" cy="2000250"/>
          </a:xfrm>
          <a:prstGeom xmlns:a="http://schemas.openxmlformats.org/drawingml/2006/main" prst="rect">
            <a:avLst/>
          </a:prstGeom>
          <a:solidFill xmlns:a="http://schemas.openxmlformats.org/drawingml/2006/main">
            <a:srgbClr val="8FC6C5"/>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485319B2-5958-407A-8C43-976B40ADEFA9}"/>
              </a:ext>
            </a:extLst>
          </p:cNvPr>
          <p:cNvSpPr>
            <a:spLocks xmlns:a="http://schemas.openxmlformats.org/drawingml/2006/main" noGrp="1"/>
          </p:cNvSpPr>
          <p:nvPr/>
        </p:nvSpPr>
        <p:spPr>
          <a:xfrm xmlns:a="http://schemas.openxmlformats.org/drawingml/2006/main">
            <a:off x="9239250" y="2095500"/>
            <a:ext cx="552450" cy="2000250"/>
          </a:xfrm>
          <a:prstGeom xmlns:a="http://schemas.openxmlformats.org/drawingml/2006/main" prst="rect">
            <a:avLst/>
          </a:prstGeom>
          <a:solidFill xmlns:a="http://schemas.openxmlformats.org/drawingml/2006/main">
            <a:srgbClr val="46AEAA"/>
          </a:solidFill>
          <a:ln xmlns:a="http://schemas.openxmlformats.org/drawingml/2006/main" w="0">
            <a:noFill/>
            <a:prstDash val="solid"/>
          </a:ln>
        </p:spPr>
      </p:sp>
      <p:sp>
        <p:nvSpPr>
          <p:cNvPr id="22" name="">
            <a:extLst xmlns:a="http://schemas.openxmlformats.org/drawingml/2006/main">
              <a:ext uri="{FF2B5EF4-FFF2-40B4-BE49-F238E27FC236}">
                <a16:creationId xmlns:a16="http://schemas.microsoft.com/office/drawing/2014/main" id="{2EA62853-24E2-4C4B-8FC4-7B4ED7F538AC}"/>
              </a:ext>
            </a:extLst>
          </p:cNvPr>
          <p:cNvSpPr>
            <a:spLocks xmlns:a="http://schemas.openxmlformats.org/drawingml/2006/main" noGrp="1"/>
          </p:cNvSpPr>
          <p:nvPr/>
        </p:nvSpPr>
        <p:spPr>
          <a:xfrm xmlns:a="http://schemas.openxmlformats.org/drawingml/2006/main">
            <a:off x="9906000" y="2095500"/>
            <a:ext cx="552450" cy="2000250"/>
          </a:xfrm>
          <a:prstGeom xmlns:a="http://schemas.openxmlformats.org/drawingml/2006/main" prst="rect">
            <a:avLst/>
          </a:prstGeom>
          <a:solidFill xmlns:a="http://schemas.openxmlformats.org/drawingml/2006/main">
            <a:srgbClr val="007F80"/>
          </a:solidFill>
          <a:ln xmlns:a="http://schemas.openxmlformats.org/drawingml/2006/main" w="0">
            <a:noFill/>
            <a:prstDash val="solid"/>
          </a:ln>
        </p:spPr>
      </p:sp>
      <p:sp>
        <p:nvSpPr>
          <p:cNvPr id="23" name="">
            <a:extLst xmlns:a="http://schemas.openxmlformats.org/drawingml/2006/main">
              <a:ext uri="{FF2B5EF4-FFF2-40B4-BE49-F238E27FC236}">
                <a16:creationId xmlns:a16="http://schemas.microsoft.com/office/drawing/2014/main" id="{06FC181B-36F0-42AC-862F-8C25DD6B2011}"/>
              </a:ext>
            </a:extLst>
          </p:cNvPr>
          <p:cNvSpPr>
            <a:spLocks xmlns:a="http://schemas.openxmlformats.org/drawingml/2006/main" noGrp="1"/>
          </p:cNvSpPr>
          <p:nvPr/>
        </p:nvSpPr>
        <p:spPr>
          <a:xfrm xmlns:a="http://schemas.openxmlformats.org/drawingml/2006/main">
            <a:off x="6619875" y="4486275"/>
            <a:ext cx="381000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350" b="1">
                <a:solidFill>
                  <a:srgbClr val="173F5F"/>
                </a:solidFill>
              </a:defRPr>
            </a:pPr>
            <a:r>
              <a:rPr sz="1350" b="1">
                <a:solidFill>
                  <a:srgbClr val="173F5F"/>
                </a:solidFill>
              </a:rPr>
              <a:t>kapan perbedaan mulai terasa?</a:t>
            </a:r>
          </a:p>
        </p:txBody>
      </p:sp>
      <p:sp>
        <p:nvSpPr>
          <p:cNvPr id="24" name="">
            <a:extLst xmlns:a="http://schemas.openxmlformats.org/drawingml/2006/main">
              <a:ext uri="{FF2B5EF4-FFF2-40B4-BE49-F238E27FC236}">
                <a16:creationId xmlns:a16="http://schemas.microsoft.com/office/drawing/2014/main" id="{50F2C94F-4E76-4A7D-B6F7-FA8D2AEF1662}"/>
              </a:ext>
            </a:extLst>
          </p:cNvPr>
          <p:cNvSpPr>
            <a:spLocks xmlns:a="http://schemas.openxmlformats.org/drawingml/2006/main" noGrp="1"/>
          </p:cNvSpPr>
          <p:nvPr/>
        </p:nvSpPr>
        <p:spPr>
          <a:xfrm xmlns:a="http://schemas.openxmlformats.org/drawingml/2006/main">
            <a:off x="6191250" y="5467350"/>
            <a:ext cx="476250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00" b="0">
                <a:solidFill>
                  <a:srgbClr val="66788A"/>
                </a:solidFill>
              </a:defRPr>
            </a:pPr>
            <a:r>
              <a:rPr sz="1200" b="0">
                <a:solidFill>
                  <a:srgbClr val="66788A"/>
                </a:solidFill>
              </a:rPr>
              <a:t>Tampilan tiket keluar dengan empat kotak respons singkat.</a:t>
            </a:r>
          </a:p>
        </p:txBody>
      </p:sp>
      <p:sp>
        <p:nvSpPr>
          <p:cNvPr id="25" name="">
            <a:extLst xmlns:a="http://schemas.openxmlformats.org/drawingml/2006/main">
              <a:ext uri="{FF2B5EF4-FFF2-40B4-BE49-F238E27FC236}">
                <a16:creationId xmlns:a16="http://schemas.microsoft.com/office/drawing/2014/main" id="{4C66FDA6-33E9-46DA-89A5-F73314CF759F}"/>
              </a:ext>
            </a:extLst>
          </p:cNvPr>
          <p:cNvSpPr>
            <a:spLocks xmlns:a="http://schemas.openxmlformats.org/drawingml/2006/main" noGrp="1"/>
          </p:cNvSpPr>
          <p:nvPr/>
        </p:nvSpPr>
        <p:spPr>
          <a:xfrm xmlns:a="http://schemas.openxmlformats.org/drawingml/2006/main">
            <a:off x="685800" y="6438900"/>
            <a:ext cx="10820400" cy="0"/>
          </a:xfrm>
          <a:prstGeom xmlns:a="http://schemas.openxmlformats.org/drawingml/2006/main" prst="line">
            <a:avLst/>
          </a:prstGeom>
          <a:noFill xmlns:a="http://schemas.openxmlformats.org/drawingml/2006/main"/>
          <a:ln xmlns:a="http://schemas.openxmlformats.org/drawingml/2006/main" w="9525">
            <a:solidFill>
              <a:srgbClr val="E8EEF2"/>
            </a:solidFill>
            <a:prstDash val="solid"/>
          </a:ln>
        </p:spPr>
      </p:sp>
      <p:sp>
        <p:nvSpPr>
          <p:cNvPr id="26" name="">
            <a:extLst xmlns:a="http://schemas.openxmlformats.org/drawingml/2006/main">
              <a:ext uri="{FF2B5EF4-FFF2-40B4-BE49-F238E27FC236}">
                <a16:creationId xmlns:a16="http://schemas.microsoft.com/office/drawing/2014/main" id="{C757A7FA-6182-418C-A78C-6D501BA314DD}"/>
              </a:ext>
            </a:extLst>
          </p:cNvPr>
          <p:cNvSpPr>
            <a:spLocks xmlns:a="http://schemas.openxmlformats.org/drawingml/2006/main" noGrp="1"/>
          </p:cNvSpPr>
          <p:nvPr/>
        </p:nvSpPr>
        <p:spPr>
          <a:xfrm xmlns:a="http://schemas.openxmlformats.org/drawingml/2006/main">
            <a:off x="685800" y="6515100"/>
            <a:ext cx="47625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900" b="1">
                <a:solidFill>
                  <a:srgbClr val="66788A"/>
                </a:solidFill>
              </a:defRPr>
            </a:pPr>
            <a:r>
              <a:rPr sz="900" b="1">
                <a:solidFill>
                  <a:srgbClr val="66788A"/>
                </a:solidFill>
              </a:rPr>
              <a:t>PERTEMUAN 02  •  5 menit</a:t>
            </a:r>
          </a:p>
        </p:txBody>
      </p:sp>
      <p:sp>
        <p:nvSpPr>
          <p:cNvPr id="27" name="">
            <a:extLst xmlns:a="http://schemas.openxmlformats.org/drawingml/2006/main">
              <a:ext uri="{FF2B5EF4-FFF2-40B4-BE49-F238E27FC236}">
                <a16:creationId xmlns:a16="http://schemas.microsoft.com/office/drawing/2014/main" id="{DB868029-2FCF-4BCF-9228-1D17610CF768}"/>
              </a:ext>
            </a:extLst>
          </p:cNvPr>
          <p:cNvSpPr>
            <a:spLocks xmlns:a="http://schemas.openxmlformats.org/drawingml/2006/main" noGrp="1"/>
          </p:cNvSpPr>
          <p:nvPr/>
        </p:nvSpPr>
        <p:spPr>
          <a:xfrm xmlns:a="http://schemas.openxmlformats.org/drawingml/2006/main">
            <a:off x="10572750" y="6515100"/>
            <a:ext cx="93345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900" b="1">
                <a:solidFill>
                  <a:srgbClr val="66788A"/>
                </a:solidFill>
              </a:defRPr>
            </a:pPr>
            <a:r>
              <a:rPr sz="900" b="1">
                <a:solidFill>
                  <a:srgbClr val="66788A"/>
                </a:solidFill>
              </a:rPr>
              <a:t>10/10</a:t>
            </a:r>
          </a:p>
        </p:txBody>
      </p:sp>
    </p:spTree>
    <p:extLst>
      <p:ext uri="{BB962C8B-B14F-4D97-AF65-F5344CB8AC3E}">
        <p14:creationId xmlns:p14="http://schemas.microsoft.com/office/powerpoint/2010/main" val="362387081"/>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2026-08-29T07:07:33.9720000Z</dcterms:created>
  <dcterms:modified xsi:type="dcterms:W3CDTF">2026-08-29T07:07:33.9720000Z</dcterms:modified>
</coreProperties>
</file>