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9" r:id="rId4"/>
    <p:sldId id="262" r:id="rId5"/>
    <p:sldId id="258" r:id="rId6"/>
    <p:sldId id="260" r:id="rId7"/>
    <p:sldId id="261" r:id="rId8"/>
    <p:sldId id="263" r:id="rId9"/>
    <p:sldId id="264" r:id="rId10"/>
    <p:sldId id="265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74123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0082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2286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851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4575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850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8414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742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858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065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2248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8448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56100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9787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26585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7006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885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FB9DE0E-12EB-47FF-8CCF-EBE4C09986E5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CFD32-5B38-473C-804B-C650EA4E73C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78813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tisolution.id/blog/ekyc-dan-manajemen-identitas-dalam-lingkungan-internet-of-things-iot/" TargetMode="External"/><Relationship Id="rId2" Type="http://schemas.openxmlformats.org/officeDocument/2006/relationships/hyperlink" Target="https://www.kmtech.id/post/analisis-tantangan-keamanan-iot-dan-solusinya-memahami-ancaman-dan-perlindungan-perangkat-terhubu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id-id/entra/agent-id/what-is-microsoft-entra-agent-id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.stiestekom.ac.id/index.php/TEKNIK/article/download/326/294" TargetMode="External"/><Relationship Id="rId2" Type="http://schemas.openxmlformats.org/officeDocument/2006/relationships/hyperlink" Target="https://www.researchgate.net/publication/379445626_Privasi_dan_Keamanan_Penerapan_IoT_Dalam_Kehidupan_Sehari-Hari_Tantangan_dan_Implikasi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mtech.id/post/analisis-tantangan-keamanan-iot-dan-solusinya-memahami-ancaman-dan-perlindungan-perangkat-terhubun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6FD6C-FF48-166E-8C78-4B5647F79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1392" y="393389"/>
            <a:ext cx="9924288" cy="1401381"/>
          </a:xfrm>
        </p:spPr>
        <p:txBody>
          <a:bodyPr>
            <a:noAutofit/>
          </a:bodyPr>
          <a:lstStyle/>
          <a:p>
            <a:r>
              <a:rPr lang="fi-FI" sz="4400" b="1" dirty="0"/>
              <a:t>Manajemen Identitas, Autentikasi, dan Otorisasi Perangkat IoT</a:t>
            </a:r>
            <a:endParaRPr lang="en-ID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8EE7A-B58B-9D52-25F1-19F98121F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395" y="6391656"/>
            <a:ext cx="8825658" cy="371856"/>
          </a:xfrm>
        </p:spPr>
        <p:txBody>
          <a:bodyPr>
            <a:normAutofit lnSpcReduction="10000"/>
          </a:bodyPr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DB0A95-38F0-20C6-FC80-DE704E217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392" y="3824218"/>
            <a:ext cx="9105342" cy="2130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FF3425B-9C73-D869-8019-DA79F5305583}"/>
              </a:ext>
            </a:extLst>
          </p:cNvPr>
          <p:cNvSpPr/>
          <p:nvPr/>
        </p:nvSpPr>
        <p:spPr>
          <a:xfrm>
            <a:off x="1664208" y="2386584"/>
            <a:ext cx="1837944" cy="7040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Identifikasi</a:t>
            </a:r>
            <a:endParaRPr lang="en-I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527EEF1-64B7-1EBB-175A-AAD9339476DC}"/>
              </a:ext>
            </a:extLst>
          </p:cNvPr>
          <p:cNvSpPr/>
          <p:nvPr/>
        </p:nvSpPr>
        <p:spPr>
          <a:xfrm>
            <a:off x="4516224" y="2386584"/>
            <a:ext cx="1837944" cy="7040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Autentifikasi</a:t>
            </a:r>
            <a:endParaRPr lang="en-ID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D0E2318-2F33-9897-9B42-F8B15856BF4D}"/>
              </a:ext>
            </a:extLst>
          </p:cNvPr>
          <p:cNvSpPr/>
          <p:nvPr/>
        </p:nvSpPr>
        <p:spPr>
          <a:xfrm>
            <a:off x="7301421" y="2386584"/>
            <a:ext cx="1837944" cy="7040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Otorisasi</a:t>
            </a:r>
            <a:endParaRPr lang="en-ID" dirty="0"/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E6AC1D32-5B24-A173-E543-6995ACA5CC0B}"/>
              </a:ext>
            </a:extLst>
          </p:cNvPr>
          <p:cNvSpPr/>
          <p:nvPr/>
        </p:nvSpPr>
        <p:spPr>
          <a:xfrm>
            <a:off x="3776472" y="2528316"/>
            <a:ext cx="599781" cy="420624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25656FB3-5E06-1C17-907D-2D60DF388885}"/>
              </a:ext>
            </a:extLst>
          </p:cNvPr>
          <p:cNvSpPr/>
          <p:nvPr/>
        </p:nvSpPr>
        <p:spPr>
          <a:xfrm>
            <a:off x="6562344" y="2528316"/>
            <a:ext cx="599781" cy="420624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3465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F5995-D5C6-F7DB-DF71-9357031AD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600" dirty="0" err="1"/>
              <a:t>Manajemen</a:t>
            </a:r>
            <a:r>
              <a:rPr lang="en-ID" sz="3600" dirty="0"/>
              <a:t> </a:t>
            </a:r>
            <a:r>
              <a:rPr lang="en-ID" sz="3600" dirty="0" err="1"/>
              <a:t>Identitas</a:t>
            </a:r>
            <a:r>
              <a:rPr lang="en-ID" sz="3600" dirty="0"/>
              <a:t> </a:t>
            </a:r>
            <a:r>
              <a:rPr lang="en-ID" sz="3600" dirty="0" err="1"/>
              <a:t>Perangkat</a:t>
            </a:r>
            <a:r>
              <a:rPr lang="en-ID" sz="3600" dirty="0"/>
              <a:t> IoT </a:t>
            </a:r>
            <a:br>
              <a:rPr lang="en-ID" sz="3600" dirty="0"/>
            </a:br>
            <a:r>
              <a:rPr lang="en-ID" sz="2800" dirty="0"/>
              <a:t>(</a:t>
            </a:r>
            <a:r>
              <a:rPr lang="en-ID" sz="2800" b="1" i="1" dirty="0"/>
              <a:t>Identity Management</a:t>
            </a:r>
            <a:r>
              <a:rPr lang="en-ID" sz="2800" dirty="0"/>
              <a:t>)</a:t>
            </a:r>
            <a:endParaRPr lang="en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1E4C9-41DC-6D69-B962-ABAB712CC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2107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D" sz="2000" dirty="0" err="1"/>
              <a:t>Manajemen</a:t>
            </a:r>
            <a:r>
              <a:rPr lang="en-ID" sz="2000" dirty="0"/>
              <a:t> </a:t>
            </a:r>
            <a:r>
              <a:rPr lang="en-ID" sz="2000" dirty="0" err="1"/>
              <a:t>identitas</a:t>
            </a:r>
            <a:r>
              <a:rPr lang="en-ID" sz="2000" dirty="0"/>
              <a:t> dan </a:t>
            </a:r>
            <a:r>
              <a:rPr lang="en-ID" sz="2000" dirty="0" err="1"/>
              <a:t>akses</a:t>
            </a:r>
            <a:r>
              <a:rPr lang="en-ID" sz="2000" dirty="0"/>
              <a:t> </a:t>
            </a:r>
            <a:r>
              <a:rPr lang="en-ID" sz="2000" dirty="0" err="1"/>
              <a:t>memastikan</a:t>
            </a:r>
            <a:r>
              <a:rPr lang="en-ID" sz="2000" dirty="0"/>
              <a:t> </a:t>
            </a:r>
            <a:r>
              <a:rPr lang="en-ID" sz="2000" dirty="0" err="1"/>
              <a:t>bahwa</a:t>
            </a:r>
            <a:r>
              <a:rPr lang="en-ID" sz="2000" dirty="0"/>
              <a:t> orang, </a:t>
            </a:r>
            <a:r>
              <a:rPr lang="en-ID" sz="2000" dirty="0" err="1"/>
              <a:t>mesin</a:t>
            </a:r>
            <a:r>
              <a:rPr lang="en-ID" sz="2000" dirty="0"/>
              <a:t>, dan </a:t>
            </a:r>
            <a:r>
              <a:rPr lang="en-ID" sz="2000" dirty="0" err="1"/>
              <a:t>komponen</a:t>
            </a:r>
            <a:r>
              <a:rPr lang="en-ID" sz="2000" dirty="0"/>
              <a:t> </a:t>
            </a:r>
            <a:r>
              <a:rPr lang="en-ID" sz="2000" dirty="0" err="1"/>
              <a:t>perangkat</a:t>
            </a:r>
            <a:r>
              <a:rPr lang="en-ID" sz="2000" dirty="0"/>
              <a:t> </a:t>
            </a:r>
            <a:r>
              <a:rPr lang="en-ID" sz="2000" dirty="0" err="1"/>
              <a:t>lunak</a:t>
            </a:r>
            <a:r>
              <a:rPr lang="en-ID" sz="2000" dirty="0"/>
              <a:t> yang </a:t>
            </a:r>
            <a:r>
              <a:rPr lang="en-ID" sz="2000" dirty="0" err="1"/>
              <a:t>tepat</a:t>
            </a:r>
            <a:r>
              <a:rPr lang="en-ID" sz="2000" dirty="0"/>
              <a:t> </a:t>
            </a:r>
            <a:r>
              <a:rPr lang="en-ID" sz="2000" dirty="0" err="1"/>
              <a:t>mengakses</a:t>
            </a:r>
            <a:r>
              <a:rPr lang="en-ID" sz="2000" dirty="0"/>
              <a:t> </a:t>
            </a:r>
            <a:r>
              <a:rPr lang="en-ID" sz="2000" dirty="0" err="1"/>
              <a:t>sumber</a:t>
            </a:r>
            <a:r>
              <a:rPr lang="en-ID" sz="2000" dirty="0"/>
              <a:t> </a:t>
            </a:r>
            <a:r>
              <a:rPr lang="en-ID" sz="2000" dirty="0" err="1"/>
              <a:t>daya</a:t>
            </a:r>
            <a:r>
              <a:rPr lang="en-ID" sz="2000" dirty="0"/>
              <a:t> yang </a:t>
            </a:r>
            <a:r>
              <a:rPr lang="en-ID" sz="2000" dirty="0" err="1"/>
              <a:t>tepat</a:t>
            </a:r>
            <a:r>
              <a:rPr lang="en-ID" sz="2000" dirty="0"/>
              <a:t> pada </a:t>
            </a:r>
            <a:r>
              <a:rPr lang="en-ID" sz="2000" dirty="0" err="1"/>
              <a:t>waktu</a:t>
            </a:r>
            <a:r>
              <a:rPr lang="en-ID" sz="2000" dirty="0"/>
              <a:t> yang </a:t>
            </a:r>
            <a:r>
              <a:rPr lang="en-ID" sz="2000" dirty="0" err="1"/>
              <a:t>tepat</a:t>
            </a:r>
            <a:r>
              <a:rPr lang="en-ID" sz="2000" dirty="0"/>
              <a:t>. </a:t>
            </a:r>
            <a:r>
              <a:rPr lang="en-ID" sz="2000" dirty="0" err="1"/>
              <a:t>Pertama</a:t>
            </a:r>
            <a:r>
              <a:rPr lang="en-ID" sz="2000" dirty="0"/>
              <a:t>, </a:t>
            </a:r>
            <a:r>
              <a:rPr lang="en-ID" sz="2000" dirty="0" err="1"/>
              <a:t>komponen</a:t>
            </a:r>
            <a:r>
              <a:rPr lang="en-ID" sz="2000" dirty="0"/>
              <a:t> orang, </a:t>
            </a:r>
            <a:r>
              <a:rPr lang="en-ID" sz="2000" dirty="0" err="1"/>
              <a:t>mesin</a:t>
            </a:r>
            <a:r>
              <a:rPr lang="en-ID" sz="2000" dirty="0"/>
              <a:t>,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perangkat</a:t>
            </a:r>
            <a:r>
              <a:rPr lang="en-ID" sz="2000" dirty="0"/>
              <a:t> </a:t>
            </a:r>
            <a:r>
              <a:rPr lang="en-ID" sz="2000" dirty="0" err="1"/>
              <a:t>lunak</a:t>
            </a:r>
            <a:r>
              <a:rPr lang="en-ID" sz="2000" dirty="0"/>
              <a:t> </a:t>
            </a:r>
            <a:r>
              <a:rPr lang="en-ID" sz="2000" dirty="0" err="1"/>
              <a:t>membuktikan</a:t>
            </a:r>
            <a:r>
              <a:rPr lang="en-ID" sz="2000" dirty="0"/>
              <a:t> </a:t>
            </a:r>
            <a:r>
              <a:rPr lang="en-ID" sz="2000" dirty="0" err="1"/>
              <a:t>bahwa</a:t>
            </a:r>
            <a:r>
              <a:rPr lang="en-ID" sz="2000" dirty="0"/>
              <a:t> </a:t>
            </a:r>
            <a:r>
              <a:rPr lang="en-ID" sz="2000" dirty="0" err="1"/>
              <a:t>mereka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b="1" dirty="0" err="1"/>
              <a:t>siapa</a:t>
            </a:r>
            <a:r>
              <a:rPr lang="en-ID" sz="2000" b="1" dirty="0"/>
              <a:t> </a:t>
            </a:r>
            <a:r>
              <a:rPr lang="en-ID" sz="2000" b="1" dirty="0" err="1"/>
              <a:t>atau</a:t>
            </a:r>
            <a:r>
              <a:rPr lang="en-ID" sz="2000" b="1" dirty="0"/>
              <a:t> </a:t>
            </a:r>
            <a:r>
              <a:rPr lang="en-ID" sz="2000" b="1" dirty="0" err="1"/>
              <a:t>apa</a:t>
            </a:r>
            <a:r>
              <a:rPr lang="en-ID" sz="2000" dirty="0"/>
              <a:t> yang </a:t>
            </a:r>
            <a:r>
              <a:rPr lang="en-ID" sz="2000" dirty="0" err="1"/>
              <a:t>mereka</a:t>
            </a:r>
            <a:r>
              <a:rPr lang="en-ID" sz="2000" dirty="0"/>
              <a:t> </a:t>
            </a:r>
            <a:r>
              <a:rPr lang="en-ID" sz="2000" dirty="0" err="1"/>
              <a:t>klaim</a:t>
            </a:r>
            <a:r>
              <a:rPr lang="en-ID" sz="2000" dirty="0"/>
              <a:t>. </a:t>
            </a:r>
            <a:r>
              <a:rPr lang="en-ID" sz="2000" dirty="0" err="1"/>
              <a:t>Kemudian</a:t>
            </a:r>
            <a:r>
              <a:rPr lang="en-ID" sz="2000" dirty="0"/>
              <a:t>, </a:t>
            </a:r>
            <a:r>
              <a:rPr lang="en-ID" sz="2000" dirty="0" err="1"/>
              <a:t>komponen</a:t>
            </a:r>
            <a:r>
              <a:rPr lang="en-ID" sz="2000" dirty="0"/>
              <a:t> orang, </a:t>
            </a:r>
            <a:r>
              <a:rPr lang="en-ID" sz="2000" dirty="0" err="1"/>
              <a:t>mesin</a:t>
            </a:r>
            <a:r>
              <a:rPr lang="en-ID" sz="2000" dirty="0"/>
              <a:t>,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perangkat</a:t>
            </a:r>
            <a:r>
              <a:rPr lang="en-ID" sz="2000" dirty="0"/>
              <a:t> </a:t>
            </a:r>
            <a:r>
              <a:rPr lang="en-ID" sz="2000" dirty="0" err="1"/>
              <a:t>lunak</a:t>
            </a:r>
            <a:r>
              <a:rPr lang="en-ID" sz="2000" dirty="0"/>
              <a:t> </a:t>
            </a:r>
            <a:r>
              <a:rPr lang="en-ID" sz="2000" dirty="0" err="1"/>
              <a:t>diberikan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ditolak</a:t>
            </a:r>
            <a:r>
              <a:rPr lang="en-ID" sz="2000" dirty="0"/>
              <a:t> </a:t>
            </a:r>
            <a:r>
              <a:rPr lang="en-ID" sz="2000" dirty="0" err="1"/>
              <a:t>akses</a:t>
            </a:r>
            <a:r>
              <a:rPr lang="en-ID" sz="2000" dirty="0"/>
              <a:t> </a:t>
            </a:r>
            <a:r>
              <a:rPr lang="en-ID" sz="2000" dirty="0" err="1"/>
              <a:t>ke</a:t>
            </a:r>
            <a:r>
              <a:rPr lang="en-ID" sz="2000" dirty="0"/>
              <a:t> </a:t>
            </a:r>
            <a:r>
              <a:rPr lang="en-ID" sz="2000" dirty="0" err="1"/>
              <a:t>sumber</a:t>
            </a:r>
            <a:r>
              <a:rPr lang="en-ID" sz="2000" dirty="0"/>
              <a:t> </a:t>
            </a:r>
            <a:r>
              <a:rPr lang="en-ID" sz="2000" dirty="0" err="1"/>
              <a:t>daya</a:t>
            </a:r>
            <a:r>
              <a:rPr lang="en-ID" sz="2000" dirty="0"/>
              <a:t> </a:t>
            </a:r>
            <a:r>
              <a:rPr lang="en-ID" sz="2000" dirty="0" err="1"/>
              <a:t>tertentu</a:t>
            </a:r>
            <a:r>
              <a:rPr lang="en-ID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951528-48BA-0146-4FE0-0868263DDD64}"/>
              </a:ext>
            </a:extLst>
          </p:cNvPr>
          <p:cNvSpPr txBox="1"/>
          <p:nvPr/>
        </p:nvSpPr>
        <p:spPr>
          <a:xfrm>
            <a:off x="838200" y="3337560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proses </a:t>
            </a:r>
            <a:r>
              <a:rPr lang="en-ID" dirty="0" err="1"/>
              <a:t>pembuatan</a:t>
            </a:r>
            <a:r>
              <a:rPr lang="en-ID" dirty="0"/>
              <a:t>, </a:t>
            </a:r>
            <a:r>
              <a:rPr lang="en-ID" dirty="0" err="1"/>
              <a:t>penyimpanan</a:t>
            </a:r>
            <a:r>
              <a:rPr lang="en-ID" dirty="0"/>
              <a:t>, </a:t>
            </a:r>
            <a:r>
              <a:rPr lang="en-ID" dirty="0" err="1"/>
              <a:t>pengelolaan</a:t>
            </a:r>
            <a:r>
              <a:rPr lang="en-ID" dirty="0"/>
              <a:t>, dan </a:t>
            </a:r>
            <a:r>
              <a:rPr lang="en-ID" dirty="0" err="1"/>
              <a:t>pencabutan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digital </a:t>
            </a:r>
            <a:r>
              <a:rPr lang="en-ID" dirty="0" err="1"/>
              <a:t>unik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IoT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A5A517-7436-9B7C-C175-9012E2419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669" y="4303931"/>
            <a:ext cx="4763165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2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8467-09DE-73C0-874F-385E0366C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Identitas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IOT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1D393-7D7F-D92C-2F80-FCFFB099E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D" sz="2000" b="1" dirty="0" err="1"/>
              <a:t>Identitas</a:t>
            </a:r>
            <a:r>
              <a:rPr lang="en-ID" sz="2000" b="1" dirty="0"/>
              <a:t> Unik:</a:t>
            </a:r>
            <a:r>
              <a:rPr lang="en-ID" sz="2000" dirty="0"/>
              <a:t> </a:t>
            </a:r>
            <a:r>
              <a:rPr lang="en-ID" sz="2000" dirty="0" err="1"/>
              <a:t>Setiap</a:t>
            </a:r>
            <a:r>
              <a:rPr lang="en-ID" sz="2000" dirty="0"/>
              <a:t> sensor, </a:t>
            </a:r>
            <a:r>
              <a:rPr lang="en-ID" sz="2000" dirty="0" err="1"/>
              <a:t>aktuator</a:t>
            </a:r>
            <a:r>
              <a:rPr lang="en-ID" sz="2000" dirty="0"/>
              <a:t>, </a:t>
            </a:r>
            <a:r>
              <a:rPr lang="en-ID" sz="2000" dirty="0" err="1"/>
              <a:t>atau</a:t>
            </a:r>
            <a:r>
              <a:rPr lang="en-ID" sz="2000" dirty="0"/>
              <a:t> gateway </a:t>
            </a:r>
            <a:r>
              <a:rPr lang="en-ID" sz="2000" dirty="0" err="1"/>
              <a:t>harus</a:t>
            </a:r>
            <a:r>
              <a:rPr lang="en-ID" sz="2000" dirty="0"/>
              <a:t> </a:t>
            </a:r>
            <a:r>
              <a:rPr lang="en-ID" sz="2000" dirty="0" err="1"/>
              <a:t>memiliki</a:t>
            </a:r>
            <a:r>
              <a:rPr lang="en-ID" sz="2000" dirty="0"/>
              <a:t> ID digital (</a:t>
            </a:r>
            <a:r>
              <a:rPr lang="en-ID" sz="2000" dirty="0" err="1"/>
              <a:t>seperti</a:t>
            </a:r>
            <a:r>
              <a:rPr lang="en-ID" sz="2000" dirty="0"/>
              <a:t> </a:t>
            </a:r>
            <a:r>
              <a:rPr lang="en-ID" sz="2000" dirty="0" err="1"/>
              <a:t>sertifikat</a:t>
            </a:r>
            <a:r>
              <a:rPr lang="en-ID" sz="2000" dirty="0"/>
              <a:t> X.509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nomor</a:t>
            </a:r>
            <a:r>
              <a:rPr lang="en-ID" sz="2000" dirty="0"/>
              <a:t> </a:t>
            </a:r>
            <a:r>
              <a:rPr lang="en-ID" sz="2000" dirty="0" err="1"/>
              <a:t>seri</a:t>
            </a:r>
            <a:r>
              <a:rPr lang="en-ID" sz="2000" dirty="0"/>
              <a:t> </a:t>
            </a:r>
            <a:r>
              <a:rPr lang="en-ID" sz="2000" dirty="0" err="1"/>
              <a:t>kriptografis</a:t>
            </a:r>
            <a:r>
              <a:rPr lang="en-ID" sz="2000" dirty="0"/>
              <a:t>) yang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mudah</a:t>
            </a:r>
            <a:r>
              <a:rPr lang="en-ID" sz="2000" dirty="0"/>
              <a:t> </a:t>
            </a:r>
            <a:r>
              <a:rPr lang="en-ID" sz="2000" dirty="0" err="1"/>
              <a:t>dipalsukan</a:t>
            </a:r>
            <a:r>
              <a:rPr lang="en-ID" sz="2000" dirty="0"/>
              <a:t>. [</a:t>
            </a:r>
            <a:r>
              <a:rPr lang="en-ID" sz="2000" dirty="0">
                <a:hlinkClick r:id="rId2"/>
              </a:rPr>
              <a:t>1</a:t>
            </a:r>
            <a:r>
              <a:rPr lang="en-ID" sz="2000" dirty="0"/>
              <a:t>]</a:t>
            </a:r>
          </a:p>
          <a:p>
            <a:pPr lvl="0"/>
            <a:r>
              <a:rPr lang="en-ID" sz="2000" b="1" dirty="0"/>
              <a:t>Provisioning:</a:t>
            </a:r>
            <a:r>
              <a:rPr lang="en-ID" sz="2000" dirty="0"/>
              <a:t> Proses </a:t>
            </a:r>
            <a:r>
              <a:rPr lang="en-ID" sz="2000" dirty="0" err="1"/>
              <a:t>pendaftaran</a:t>
            </a:r>
            <a:r>
              <a:rPr lang="en-ID" sz="2000" dirty="0"/>
              <a:t> dan </a:t>
            </a:r>
            <a:r>
              <a:rPr lang="en-ID" sz="2000" dirty="0" err="1"/>
              <a:t>penyediaan</a:t>
            </a:r>
            <a:r>
              <a:rPr lang="en-ID" sz="2000" dirty="0"/>
              <a:t> </a:t>
            </a:r>
            <a:r>
              <a:rPr lang="en-ID" sz="2000" dirty="0" err="1"/>
              <a:t>kredensial</a:t>
            </a:r>
            <a:r>
              <a:rPr lang="en-ID" sz="2000" dirty="0"/>
              <a:t> </a:t>
            </a:r>
            <a:r>
              <a:rPr lang="en-ID" sz="2000" dirty="0" err="1"/>
              <a:t>awal</a:t>
            </a:r>
            <a:r>
              <a:rPr lang="en-ID" sz="2000" dirty="0"/>
              <a:t> </a:t>
            </a:r>
            <a:r>
              <a:rPr lang="en-ID" sz="2000" dirty="0" err="1"/>
              <a:t>ke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perangkat</a:t>
            </a:r>
            <a:r>
              <a:rPr lang="en-ID" sz="2000" dirty="0"/>
              <a:t> </a:t>
            </a:r>
            <a:r>
              <a:rPr lang="en-ID" sz="2000" dirty="0" err="1"/>
              <a:t>secara</a:t>
            </a:r>
            <a:r>
              <a:rPr lang="en-ID" sz="2000" dirty="0"/>
              <a:t> </a:t>
            </a:r>
            <a:r>
              <a:rPr lang="en-ID" sz="2000" dirty="0" err="1"/>
              <a:t>aman</a:t>
            </a:r>
            <a:r>
              <a:rPr lang="en-ID" sz="2000" dirty="0"/>
              <a:t> </a:t>
            </a:r>
            <a:r>
              <a:rPr lang="en-ID" sz="2000" dirty="0" err="1"/>
              <a:t>sebelum</a:t>
            </a:r>
            <a:r>
              <a:rPr lang="en-ID" sz="2000" dirty="0"/>
              <a:t> </a:t>
            </a:r>
            <a:r>
              <a:rPr lang="en-ID" sz="2000" dirty="0" err="1"/>
              <a:t>perangkat</a:t>
            </a:r>
            <a:r>
              <a:rPr lang="en-ID" sz="2000" dirty="0"/>
              <a:t> </a:t>
            </a:r>
            <a:r>
              <a:rPr lang="en-ID" sz="2000" dirty="0" err="1"/>
              <a:t>tersebut</a:t>
            </a:r>
            <a:r>
              <a:rPr lang="en-ID" sz="2000" dirty="0"/>
              <a:t> </a:t>
            </a:r>
            <a:r>
              <a:rPr lang="en-ID" sz="2000" dirty="0" err="1"/>
              <a:t>diaktifkan</a:t>
            </a:r>
            <a:r>
              <a:rPr lang="en-ID" sz="2000" dirty="0"/>
              <a:t> di </a:t>
            </a:r>
            <a:r>
              <a:rPr lang="en-ID" sz="2000" dirty="0" err="1"/>
              <a:t>lapangan</a:t>
            </a:r>
            <a:r>
              <a:rPr lang="en-ID" sz="2000" dirty="0"/>
              <a:t>. [</a:t>
            </a:r>
            <a:r>
              <a:rPr lang="en-ID" sz="2000" dirty="0">
                <a:hlinkClick r:id="rId3"/>
              </a:rPr>
              <a:t>1</a:t>
            </a:r>
            <a:r>
              <a:rPr lang="en-ID" sz="2000" dirty="0"/>
              <a:t>]</a:t>
            </a:r>
          </a:p>
          <a:p>
            <a:pPr lvl="0"/>
            <a:r>
              <a:rPr lang="en-ID" sz="2000" b="1" dirty="0"/>
              <a:t>Lifecycle Management:</a:t>
            </a:r>
            <a:r>
              <a:rPr lang="en-ID" sz="2000" dirty="0"/>
              <a:t> </a:t>
            </a:r>
            <a:r>
              <a:rPr lang="en-ID" sz="2000" dirty="0" err="1"/>
              <a:t>Pengelolaan</a:t>
            </a:r>
            <a:r>
              <a:rPr lang="en-ID" sz="2000" dirty="0"/>
              <a:t> </a:t>
            </a:r>
            <a:r>
              <a:rPr lang="en-ID" sz="2000" dirty="0" err="1"/>
              <a:t>siklus</a:t>
            </a:r>
            <a:r>
              <a:rPr lang="en-ID" sz="2000" dirty="0"/>
              <a:t> </a:t>
            </a:r>
            <a:r>
              <a:rPr lang="en-ID" sz="2000" dirty="0" err="1"/>
              <a:t>hidup</a:t>
            </a:r>
            <a:r>
              <a:rPr lang="en-ID" sz="2000" dirty="0"/>
              <a:t> </a:t>
            </a:r>
            <a:r>
              <a:rPr lang="en-ID" sz="2000" dirty="0" err="1"/>
              <a:t>identitas</a:t>
            </a:r>
            <a:r>
              <a:rPr lang="en-ID" sz="2000" dirty="0"/>
              <a:t>, </a:t>
            </a:r>
            <a:r>
              <a:rPr lang="en-ID" sz="2000" dirty="0" err="1"/>
              <a:t>termasuk</a:t>
            </a:r>
            <a:r>
              <a:rPr lang="en-ID" sz="2000" dirty="0"/>
              <a:t> </a:t>
            </a:r>
            <a:r>
              <a:rPr lang="en-ID" sz="2000" dirty="0" err="1"/>
              <a:t>pembaruan</a:t>
            </a:r>
            <a:r>
              <a:rPr lang="en-ID" sz="2000" dirty="0"/>
              <a:t> </a:t>
            </a:r>
            <a:r>
              <a:rPr lang="en-ID" sz="2000" dirty="0" err="1"/>
              <a:t>kredensial</a:t>
            </a:r>
            <a:r>
              <a:rPr lang="en-ID" sz="2000" dirty="0"/>
              <a:t> dan </a:t>
            </a:r>
            <a:r>
              <a:rPr lang="en-ID" sz="2000" dirty="0" err="1"/>
              <a:t>pencabutan</a:t>
            </a:r>
            <a:r>
              <a:rPr lang="en-ID" sz="2000" dirty="0"/>
              <a:t> </a:t>
            </a:r>
            <a:r>
              <a:rPr lang="en-ID" sz="2000" dirty="0" err="1"/>
              <a:t>akses</a:t>
            </a:r>
            <a:r>
              <a:rPr lang="en-ID" sz="2000" dirty="0"/>
              <a:t> (</a:t>
            </a:r>
            <a:r>
              <a:rPr lang="en-ID" sz="2000" i="1" dirty="0"/>
              <a:t>deprovisioning</a:t>
            </a:r>
            <a:r>
              <a:rPr lang="en-ID" sz="2000" dirty="0"/>
              <a:t>) </a:t>
            </a:r>
            <a:r>
              <a:rPr lang="en-ID" sz="2000" dirty="0" err="1"/>
              <a:t>ketika</a:t>
            </a:r>
            <a:r>
              <a:rPr lang="en-ID" sz="2000" dirty="0"/>
              <a:t> </a:t>
            </a:r>
            <a:r>
              <a:rPr lang="en-ID" sz="2000" dirty="0" err="1"/>
              <a:t>perangkat</a:t>
            </a:r>
            <a:r>
              <a:rPr lang="en-ID" sz="2000" dirty="0"/>
              <a:t> </a:t>
            </a:r>
            <a:r>
              <a:rPr lang="en-ID" sz="2000" dirty="0" err="1"/>
              <a:t>rusak</a:t>
            </a:r>
            <a:r>
              <a:rPr lang="en-ID" sz="2000" dirty="0"/>
              <a:t>, </a:t>
            </a:r>
            <a:r>
              <a:rPr lang="en-ID" sz="2000" dirty="0" err="1"/>
              <a:t>pensiun</a:t>
            </a:r>
            <a:r>
              <a:rPr lang="en-ID" sz="2000" dirty="0"/>
              <a:t>,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terkompromikan</a:t>
            </a:r>
            <a:r>
              <a:rPr lang="en-ID" sz="2000" dirty="0"/>
              <a:t>.</a:t>
            </a:r>
          </a:p>
          <a:p>
            <a:pPr marL="0" indent="0">
              <a:buNone/>
            </a:pPr>
            <a:endParaRPr lang="en-ID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1C1D44-D968-6C52-00BB-7F8F0E7B2B38}"/>
              </a:ext>
            </a:extLst>
          </p:cNvPr>
          <p:cNvSpPr txBox="1"/>
          <p:nvPr/>
        </p:nvSpPr>
        <p:spPr>
          <a:xfrm>
            <a:off x="5348472" y="5524739"/>
            <a:ext cx="28323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i="1" dirty="0">
                <a:latin typeface="Corbel" panose="020B0503020204020204" pitchFamily="34" charset="0"/>
              </a:rPr>
              <a:t>Device 1 ID: ESP32-001 </a:t>
            </a:r>
          </a:p>
          <a:p>
            <a:r>
              <a:rPr lang="en-ID" i="1" dirty="0">
                <a:latin typeface="Corbel" panose="020B0503020204020204" pitchFamily="34" charset="0"/>
              </a:rPr>
              <a:t>Device 2 ID: ESP32-002 </a:t>
            </a:r>
          </a:p>
          <a:p>
            <a:r>
              <a:rPr lang="en-ID" i="1" dirty="0">
                <a:latin typeface="Corbel" panose="020B0503020204020204" pitchFamily="34" charset="0"/>
              </a:rPr>
              <a:t>Device 3 ID: ESP32-003</a:t>
            </a:r>
          </a:p>
        </p:txBody>
      </p:sp>
    </p:spTree>
    <p:extLst>
      <p:ext uri="{BB962C8B-B14F-4D97-AF65-F5344CB8AC3E}">
        <p14:creationId xmlns:p14="http://schemas.microsoft.com/office/powerpoint/2010/main" val="422330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E849B-BE81-2EFB-5AA4-58E49B371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832104"/>
            <a:ext cx="9404723" cy="1021144"/>
          </a:xfrm>
        </p:spPr>
        <p:txBody>
          <a:bodyPr/>
          <a:lstStyle/>
          <a:p>
            <a:r>
              <a:rPr lang="en-US" dirty="0" err="1"/>
              <a:t>Identitas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130A9-AF14-D504-3D35-B45FB54A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559142"/>
            <a:ext cx="8946541" cy="4195481"/>
          </a:xfrm>
        </p:spPr>
        <p:txBody>
          <a:bodyPr>
            <a:normAutofit lnSpcReduction="10000"/>
          </a:bodyPr>
          <a:lstStyle/>
          <a:p>
            <a:pPr lvl="0"/>
            <a:r>
              <a:rPr lang="en-ID" b="1" dirty="0" err="1"/>
              <a:t>Identitas</a:t>
            </a:r>
            <a:r>
              <a:rPr lang="en-ID" b="1" dirty="0"/>
              <a:t> </a:t>
            </a:r>
            <a:r>
              <a:rPr lang="en-ID" b="1" dirty="0" err="1"/>
              <a:t>manusia</a:t>
            </a:r>
            <a:r>
              <a:rPr lang="en-ID" dirty="0"/>
              <a:t> </a:t>
            </a:r>
            <a:r>
              <a:rPr lang="en-ID" dirty="0" err="1"/>
              <a:t>mewakili</a:t>
            </a:r>
            <a:r>
              <a:rPr lang="en-ID" dirty="0"/>
              <a:t> orang-orang,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karyawan</a:t>
            </a:r>
            <a:r>
              <a:rPr lang="en-ID" dirty="0"/>
              <a:t> (</a:t>
            </a:r>
            <a:r>
              <a:rPr lang="en-ID" dirty="0" err="1"/>
              <a:t>pekerja</a:t>
            </a:r>
            <a:r>
              <a:rPr lang="en-ID" dirty="0"/>
              <a:t> internal dan garis </a:t>
            </a:r>
            <a:r>
              <a:rPr lang="en-ID" dirty="0" err="1"/>
              <a:t>depan</a:t>
            </a:r>
            <a:r>
              <a:rPr lang="en-ID" dirty="0"/>
              <a:t>) dan </a:t>
            </a:r>
            <a:r>
              <a:rPr lang="en-ID" dirty="0" err="1"/>
              <a:t>pengguna</a:t>
            </a:r>
            <a:r>
              <a:rPr lang="en-ID" dirty="0"/>
              <a:t> </a:t>
            </a:r>
            <a:r>
              <a:rPr lang="en-ID" dirty="0" err="1"/>
              <a:t>eksternal</a:t>
            </a:r>
            <a:r>
              <a:rPr lang="en-ID" dirty="0"/>
              <a:t> (</a:t>
            </a:r>
            <a:r>
              <a:rPr lang="en-ID" dirty="0" err="1"/>
              <a:t>pelanggan</a:t>
            </a:r>
            <a:r>
              <a:rPr lang="en-ID" dirty="0"/>
              <a:t>, </a:t>
            </a:r>
            <a:r>
              <a:rPr lang="en-ID" dirty="0" err="1"/>
              <a:t>konsultan</a:t>
            </a:r>
            <a:r>
              <a:rPr lang="en-ID" dirty="0"/>
              <a:t>, vendor, dan </a:t>
            </a:r>
            <a:r>
              <a:rPr lang="en-ID" dirty="0" err="1"/>
              <a:t>mitra</a:t>
            </a:r>
            <a:r>
              <a:rPr lang="en-ID" dirty="0"/>
              <a:t>).</a:t>
            </a:r>
          </a:p>
          <a:p>
            <a:pPr lvl="0"/>
            <a:r>
              <a:rPr lang="en-ID" b="1" dirty="0" err="1"/>
              <a:t>Identitas</a:t>
            </a:r>
            <a:r>
              <a:rPr lang="en-ID" b="1" dirty="0"/>
              <a:t> </a:t>
            </a:r>
            <a:r>
              <a:rPr lang="en-ID" b="1" dirty="0" err="1"/>
              <a:t>beban</a:t>
            </a:r>
            <a:r>
              <a:rPr lang="en-ID" b="1" dirty="0"/>
              <a:t> </a:t>
            </a:r>
            <a:r>
              <a:rPr lang="en-ID" b="1" dirty="0" err="1"/>
              <a:t>kerja</a:t>
            </a:r>
            <a:r>
              <a:rPr lang="en-ID" dirty="0"/>
              <a:t> </a:t>
            </a:r>
            <a:r>
              <a:rPr lang="en-ID" dirty="0" err="1"/>
              <a:t>mewakili</a:t>
            </a:r>
            <a:r>
              <a:rPr lang="en-ID" dirty="0"/>
              <a:t> </a:t>
            </a:r>
            <a:r>
              <a:rPr lang="en-ID" dirty="0" err="1"/>
              <a:t>beban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</a:t>
            </a:r>
            <a:r>
              <a:rPr lang="en-ID" dirty="0" err="1"/>
              <a:t>lunak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aplikasi</a:t>
            </a:r>
            <a:r>
              <a:rPr lang="en-ID" dirty="0"/>
              <a:t>, </a:t>
            </a:r>
            <a:r>
              <a:rPr lang="en-ID" dirty="0" err="1"/>
              <a:t>layanan</a:t>
            </a:r>
            <a:r>
              <a:rPr lang="en-ID" dirty="0"/>
              <a:t>, </a:t>
            </a:r>
            <a:r>
              <a:rPr lang="en-ID" dirty="0" err="1"/>
              <a:t>skrip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kontainer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Identitas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perangkat</a:t>
            </a:r>
            <a:r>
              <a:rPr lang="en-ID" dirty="0"/>
              <a:t> </a:t>
            </a:r>
            <a:r>
              <a:rPr lang="en-ID" dirty="0" err="1"/>
              <a:t>mewakili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desktop, </a:t>
            </a:r>
            <a:r>
              <a:rPr lang="en-ID" dirty="0" err="1"/>
              <a:t>ponsel</a:t>
            </a:r>
            <a:r>
              <a:rPr lang="en-ID" dirty="0"/>
              <a:t>, sensor IoT, dan </a:t>
            </a:r>
            <a:r>
              <a:rPr lang="en-ID" dirty="0" err="1"/>
              <a:t>perangkat</a:t>
            </a:r>
            <a:r>
              <a:rPr lang="en-ID" dirty="0"/>
              <a:t> yang </a:t>
            </a:r>
            <a:r>
              <a:rPr lang="en-ID" dirty="0" err="1"/>
              <a:t>mengelola</a:t>
            </a:r>
            <a:r>
              <a:rPr lang="en-ID" dirty="0"/>
              <a:t> IoT. Mereka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Identitas</a:t>
            </a:r>
            <a:r>
              <a:rPr lang="en-ID" b="1" dirty="0"/>
              <a:t> </a:t>
            </a:r>
            <a:r>
              <a:rPr lang="en-ID" b="1" dirty="0" err="1"/>
              <a:t>agen</a:t>
            </a:r>
            <a:r>
              <a:rPr lang="en-ID" dirty="0"/>
              <a:t> </a:t>
            </a:r>
            <a:r>
              <a:rPr lang="en-ID" dirty="0" err="1"/>
              <a:t>mewakili</a:t>
            </a:r>
            <a:r>
              <a:rPr lang="en-ID" dirty="0"/>
              <a:t> </a:t>
            </a:r>
            <a:r>
              <a:rPr lang="en-ID" dirty="0" err="1"/>
              <a:t>agen</a:t>
            </a:r>
            <a:r>
              <a:rPr lang="en-ID" dirty="0"/>
              <a:t> AI yang </a:t>
            </a:r>
            <a:r>
              <a:rPr lang="en-ID" dirty="0" err="1"/>
              <a:t>bertindak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otonom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nama </a:t>
            </a:r>
            <a:r>
              <a:rPr lang="en-ID" dirty="0" err="1"/>
              <a:t>pengguna</a:t>
            </a:r>
            <a:r>
              <a:rPr lang="en-ID" dirty="0"/>
              <a:t>. </a:t>
            </a:r>
            <a:r>
              <a:rPr lang="en-ID" dirty="0">
                <a:hlinkClick r:id="rId2"/>
              </a:rPr>
              <a:t>ID Agen Microsoft Entra</a:t>
            </a:r>
            <a:r>
              <a:rPr lang="en-ID" dirty="0"/>
              <a:t> </a:t>
            </a:r>
            <a:r>
              <a:rPr lang="en-ID" dirty="0" err="1"/>
              <a:t>menyediakan</a:t>
            </a:r>
            <a:r>
              <a:rPr lang="en-ID" dirty="0"/>
              <a:t> </a:t>
            </a:r>
            <a:r>
              <a:rPr lang="en-ID" dirty="0" err="1"/>
              <a:t>konstruksi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yang </a:t>
            </a:r>
            <a:r>
              <a:rPr lang="en-ID" dirty="0" err="1"/>
              <a:t>dibuat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mengautentikasi</a:t>
            </a:r>
            <a:r>
              <a:rPr lang="en-ID" dirty="0"/>
              <a:t>, </a:t>
            </a:r>
            <a:r>
              <a:rPr lang="en-ID" dirty="0" err="1"/>
              <a:t>mengotorisasi</a:t>
            </a:r>
            <a:r>
              <a:rPr lang="en-ID" dirty="0"/>
              <a:t>, </a:t>
            </a:r>
            <a:r>
              <a:rPr lang="en-ID" dirty="0" err="1"/>
              <a:t>mengatur</a:t>
            </a:r>
            <a:r>
              <a:rPr lang="en-ID" dirty="0"/>
              <a:t>, dan </a:t>
            </a:r>
            <a:r>
              <a:rPr lang="en-ID" dirty="0" err="1"/>
              <a:t>melindungi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skala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798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AA190-9507-6F0C-DFFC-DE527E5CC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262" y="454343"/>
            <a:ext cx="6919722" cy="953834"/>
          </a:xfrm>
        </p:spPr>
        <p:txBody>
          <a:bodyPr>
            <a:normAutofit/>
          </a:bodyPr>
          <a:lstStyle/>
          <a:p>
            <a:r>
              <a:rPr lang="en-ID" sz="3200" dirty="0" err="1"/>
              <a:t>Autentikasi</a:t>
            </a:r>
            <a:r>
              <a:rPr lang="en-ID" sz="3200" dirty="0"/>
              <a:t> </a:t>
            </a:r>
            <a:r>
              <a:rPr lang="en-ID" sz="3200" dirty="0" err="1"/>
              <a:t>Perangkat</a:t>
            </a:r>
            <a:r>
              <a:rPr lang="en-ID" sz="3200" dirty="0"/>
              <a:t> IoT </a:t>
            </a:r>
            <a:r>
              <a:rPr lang="en-ID" sz="2400" dirty="0"/>
              <a:t>(</a:t>
            </a:r>
            <a:r>
              <a:rPr lang="en-ID" sz="2400" b="1" i="1" dirty="0"/>
              <a:t>Authentication - </a:t>
            </a:r>
            <a:r>
              <a:rPr lang="en-ID" sz="2400" i="1" dirty="0"/>
              <a:t>AuthN</a:t>
            </a:r>
            <a:r>
              <a:rPr lang="en-ID" sz="2400" dirty="0"/>
              <a:t>)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9997B-5810-B930-2294-B555A8D66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944" y="1478153"/>
            <a:ext cx="10515600" cy="1201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 err="1"/>
              <a:t>Autentikasi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proses </a:t>
            </a:r>
            <a:r>
              <a:rPr lang="en-ID" dirty="0" err="1"/>
              <a:t>verifikasi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membuktikan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IoT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klaim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diizinkan</a:t>
            </a:r>
            <a:r>
              <a:rPr lang="en-ID" dirty="0"/>
              <a:t> </a:t>
            </a:r>
            <a:r>
              <a:rPr lang="en-ID" dirty="0" err="1"/>
              <a:t>bergabung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jaringan</a:t>
            </a:r>
            <a:r>
              <a:rPr lang="en-ID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5450F3-DA66-8DAC-B11A-DC389982239C}"/>
              </a:ext>
            </a:extLst>
          </p:cNvPr>
          <p:cNvSpPr txBox="1"/>
          <p:nvPr/>
        </p:nvSpPr>
        <p:spPr>
          <a:xfrm>
            <a:off x="1085088" y="2628561"/>
            <a:ext cx="69799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Autentikasi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menantang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seseorang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komponen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perangkat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lunak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atau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perangkat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keras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untuk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kredensial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guna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memverifikasi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identitas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mereka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atau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membuktikan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bahwa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mereka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adalah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siapa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atau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apa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mereka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klaim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. </a:t>
            </a:r>
            <a:r>
              <a:rPr lang="en-ID" sz="1800" b="1" i="0" dirty="0" err="1">
                <a:solidFill>
                  <a:schemeClr val="tx1"/>
                </a:solidFill>
                <a:effectLst/>
                <a:latin typeface="+mn-lt"/>
              </a:rPr>
              <a:t>Autentikasi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biasanya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memerlukan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kredensial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seperti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nama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pengguna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 dan kata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sandi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sidik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jari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sertifikat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atau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kode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akses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1" dirty="0" err="1">
                <a:solidFill>
                  <a:schemeClr val="tx1"/>
                </a:solidFill>
                <a:effectLst/>
                <a:latin typeface="+mn-lt"/>
              </a:rPr>
              <a:t>satu</a:t>
            </a:r>
            <a:r>
              <a:rPr lang="en-ID" sz="1800" b="0" i="1" dirty="0">
                <a:solidFill>
                  <a:schemeClr val="tx1"/>
                </a:solidFill>
                <a:effectLst/>
                <a:latin typeface="+mn-lt"/>
              </a:rPr>
              <a:t> kali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. 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0AE7E0-1C21-EAB2-4638-3BC788E6A154}"/>
              </a:ext>
            </a:extLst>
          </p:cNvPr>
          <p:cNvSpPr txBox="1"/>
          <p:nvPr/>
        </p:nvSpPr>
        <p:spPr>
          <a:xfrm>
            <a:off x="3284982" y="4529840"/>
            <a:ext cx="405765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D" sz="1600" dirty="0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</a:rPr>
              <a:t>Device ID =&gt; Certificate =&gt; Private Key </a:t>
            </a:r>
            <a:endParaRPr lang="en-ID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05F734-D6E8-EDF8-FB9E-000E4E2F1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6918" y="2749167"/>
            <a:ext cx="3643122" cy="3495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0729D9-FEFB-098C-461C-41DDD0BB65B1}"/>
              </a:ext>
            </a:extLst>
          </p:cNvPr>
          <p:cNvSpPr txBox="1"/>
          <p:nvPr/>
        </p:nvSpPr>
        <p:spPr>
          <a:xfrm>
            <a:off x="3284982" y="5210570"/>
            <a:ext cx="3563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>
                <a:highlight>
                  <a:srgbClr val="FF0000"/>
                </a:highlight>
              </a:rPr>
              <a:t>Authentication Server =&gt;VERIFIED</a:t>
            </a:r>
            <a:endParaRPr lang="en-ID" dirty="0">
              <a:highlight>
                <a:srgbClr val="FF0000"/>
              </a:highlight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807AFC80-F10E-BF04-63DD-7C642BEA4523}"/>
              </a:ext>
            </a:extLst>
          </p:cNvPr>
          <p:cNvSpPr/>
          <p:nvPr/>
        </p:nvSpPr>
        <p:spPr>
          <a:xfrm>
            <a:off x="4943475" y="4935301"/>
            <a:ext cx="246888" cy="2295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329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52326-80C6-7F34-FD44-2AAC1B560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Autentikasi</a:t>
            </a:r>
            <a:r>
              <a:rPr lang="en-ID" dirty="0"/>
              <a:t> </a:t>
            </a:r>
            <a:r>
              <a:rPr lang="en-ID" dirty="0" err="1"/>
              <a:t>multifaktor</a:t>
            </a:r>
            <a:r>
              <a:rPr lang="en-ID" dirty="0"/>
              <a:t> (MFA)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BC49C-5318-B2E5-6326-8127A2FE5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152" y="162590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-ID" dirty="0"/>
              <a:t>Langkah </a:t>
            </a:r>
            <a:r>
              <a:rPr lang="en-ID" dirty="0" err="1"/>
              <a:t>keamanan</a:t>
            </a:r>
            <a:r>
              <a:rPr lang="en-ID" dirty="0"/>
              <a:t> yang </a:t>
            </a:r>
            <a:r>
              <a:rPr lang="en-ID" dirty="0" err="1"/>
              <a:t>mengharuskan</a:t>
            </a:r>
            <a:r>
              <a:rPr lang="en-ID" dirty="0"/>
              <a:t> </a:t>
            </a:r>
            <a:r>
              <a:rPr lang="en-ID" dirty="0" err="1"/>
              <a:t>pengguna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bukti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memverifikasi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. </a:t>
            </a:r>
          </a:p>
          <a:p>
            <a:pPr lvl="1"/>
            <a:r>
              <a:rPr lang="en-ID" sz="1800" dirty="0" err="1"/>
              <a:t>Sesuatu</a:t>
            </a:r>
            <a:r>
              <a:rPr lang="en-ID" sz="1800" dirty="0"/>
              <a:t> yang </a:t>
            </a:r>
            <a:r>
              <a:rPr lang="en-ID" sz="1800" dirty="0" err="1"/>
              <a:t>mereka</a:t>
            </a:r>
            <a:r>
              <a:rPr lang="en-ID" sz="1800" dirty="0"/>
              <a:t> </a:t>
            </a:r>
            <a:r>
              <a:rPr lang="en-ID" sz="1800" dirty="0" err="1"/>
              <a:t>ketahui</a:t>
            </a:r>
            <a:r>
              <a:rPr lang="en-ID" sz="1800" dirty="0"/>
              <a:t>, </a:t>
            </a:r>
            <a:r>
              <a:rPr lang="en-ID" sz="1800" dirty="0" err="1"/>
              <a:t>seperti</a:t>
            </a:r>
            <a:r>
              <a:rPr lang="en-ID" sz="1800" dirty="0"/>
              <a:t> kata </a:t>
            </a:r>
            <a:r>
              <a:rPr lang="en-ID" sz="1800" dirty="0" err="1"/>
              <a:t>sandi</a:t>
            </a:r>
            <a:r>
              <a:rPr lang="en-ID" sz="1800" dirty="0"/>
              <a:t>.</a:t>
            </a:r>
          </a:p>
          <a:p>
            <a:pPr lvl="1"/>
            <a:r>
              <a:rPr lang="en-ID" sz="1800" dirty="0" err="1"/>
              <a:t>Sesuatu</a:t>
            </a:r>
            <a:r>
              <a:rPr lang="en-ID" sz="1800" dirty="0"/>
              <a:t> yang </a:t>
            </a:r>
            <a:r>
              <a:rPr lang="en-ID" sz="1800" dirty="0" err="1"/>
              <a:t>mereka</a:t>
            </a:r>
            <a:r>
              <a:rPr lang="en-ID" sz="1800" dirty="0"/>
              <a:t> </a:t>
            </a:r>
            <a:r>
              <a:rPr lang="en-ID" sz="1800" dirty="0" err="1"/>
              <a:t>miliki</a:t>
            </a:r>
            <a:r>
              <a:rPr lang="en-ID" sz="1800" dirty="0"/>
              <a:t>, </a:t>
            </a:r>
            <a:r>
              <a:rPr lang="en-ID" sz="1800" dirty="0" err="1"/>
              <a:t>seperti</a:t>
            </a:r>
            <a:r>
              <a:rPr lang="en-ID" sz="1800" dirty="0"/>
              <a:t> </a:t>
            </a:r>
            <a:r>
              <a:rPr lang="en-ID" sz="1800" dirty="0" err="1"/>
              <a:t>lencana</a:t>
            </a:r>
            <a:r>
              <a:rPr lang="en-ID" sz="1800" dirty="0"/>
              <a:t>.</a:t>
            </a:r>
          </a:p>
          <a:p>
            <a:pPr lvl="1"/>
            <a:r>
              <a:rPr lang="en-ID" sz="1800" dirty="0" err="1"/>
              <a:t>Sesuatu</a:t>
            </a:r>
            <a:r>
              <a:rPr lang="en-ID" sz="1800" dirty="0"/>
              <a:t> yang </a:t>
            </a:r>
            <a:r>
              <a:rPr lang="en-ID" sz="1800" dirty="0" err="1"/>
              <a:t>menjadi</a:t>
            </a:r>
            <a:r>
              <a:rPr lang="en-ID" sz="1800" dirty="0"/>
              <a:t> </a:t>
            </a:r>
            <a:r>
              <a:rPr lang="en-ID" sz="1800" dirty="0" err="1"/>
              <a:t>identitas</a:t>
            </a:r>
            <a:r>
              <a:rPr lang="en-ID" sz="1800" dirty="0"/>
              <a:t> </a:t>
            </a:r>
            <a:r>
              <a:rPr lang="en-ID" sz="1800" dirty="0" err="1"/>
              <a:t>mereka</a:t>
            </a:r>
            <a:r>
              <a:rPr lang="en-ID" sz="1800" dirty="0"/>
              <a:t>, </a:t>
            </a:r>
            <a:r>
              <a:rPr lang="en-ID" sz="1800" dirty="0" err="1"/>
              <a:t>seperti</a:t>
            </a:r>
            <a:r>
              <a:rPr lang="en-ID" sz="1800" dirty="0"/>
              <a:t> </a:t>
            </a:r>
            <a:r>
              <a:rPr lang="en-ID" sz="1800" dirty="0" err="1"/>
              <a:t>biometrik</a:t>
            </a:r>
            <a:r>
              <a:rPr lang="en-ID" sz="1800" dirty="0"/>
              <a:t> (</a:t>
            </a:r>
            <a:r>
              <a:rPr lang="en-ID" sz="1800" dirty="0" err="1"/>
              <a:t>sidik</a:t>
            </a:r>
            <a:r>
              <a:rPr lang="en-ID" sz="1800" dirty="0"/>
              <a:t> </a:t>
            </a:r>
            <a:r>
              <a:rPr lang="en-ID" sz="1800" dirty="0" err="1"/>
              <a:t>jari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wajah</a:t>
            </a:r>
            <a:r>
              <a:rPr lang="en-ID" sz="1800" dirty="0"/>
              <a:t>).</a:t>
            </a:r>
          </a:p>
          <a:p>
            <a:pPr marL="0" indent="0">
              <a:buNone/>
            </a:pP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DCBA0D-3144-AC66-26DF-CECC8A627A54}"/>
              </a:ext>
            </a:extLst>
          </p:cNvPr>
          <p:cNvSpPr txBox="1"/>
          <p:nvPr/>
        </p:nvSpPr>
        <p:spPr>
          <a:xfrm>
            <a:off x="765048" y="4404588"/>
            <a:ext cx="103814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dirty="0" err="1"/>
              <a:t>M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emungkinkan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pengguna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mengautentikasi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identitas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mereka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sekali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kemudian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secara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otomatis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mengautentikasi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kembali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saat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mengakses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berbagai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sumber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daya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mengandalkan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identitas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sama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.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Setelah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autentikasi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sistem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IAM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bertindak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sebagai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sumber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kebenaran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identitas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untuk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sumber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daya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lain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tersedia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untuk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pengguna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. Ini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menghilangkan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kebutuhan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untuk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masuk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ke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beberapa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sistem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target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terpisah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ED96DB-013A-BB3A-7FC5-AE03F2702262}"/>
              </a:ext>
            </a:extLst>
          </p:cNvPr>
          <p:cNvSpPr txBox="1"/>
          <p:nvPr/>
        </p:nvSpPr>
        <p:spPr>
          <a:xfrm>
            <a:off x="765048" y="3913400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b="1" i="0" dirty="0">
                <a:solidFill>
                  <a:schemeClr val="tx1"/>
                </a:solidFill>
                <a:effectLst/>
                <a:latin typeface="+mn-lt"/>
              </a:rPr>
              <a:t>Single sign-on (SSO) </a:t>
            </a:r>
            <a:endParaRPr lang="en-ID" sz="2000" b="1" dirty="0"/>
          </a:p>
        </p:txBody>
      </p:sp>
    </p:spTree>
    <p:extLst>
      <p:ext uri="{BB962C8B-B14F-4D97-AF65-F5344CB8AC3E}">
        <p14:creationId xmlns:p14="http://schemas.microsoft.com/office/powerpoint/2010/main" val="4101361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AC76-8707-FCAB-693A-F4F93138C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Autentikasi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5C151-B1BE-3317-75DB-7629DC546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b="1" dirty="0" err="1"/>
              <a:t>Verifikasi</a:t>
            </a:r>
            <a:r>
              <a:rPr lang="en-ID" b="1" dirty="0"/>
              <a:t> </a:t>
            </a:r>
            <a:r>
              <a:rPr lang="en-ID" b="1" dirty="0" err="1"/>
              <a:t>Kredensial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Memeriksa</a:t>
            </a:r>
            <a:r>
              <a:rPr lang="en-ID" dirty="0"/>
              <a:t> </a:t>
            </a:r>
            <a:r>
              <a:rPr lang="en-ID" dirty="0" err="1"/>
              <a:t>keabsahan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kunci</a:t>
            </a:r>
            <a:r>
              <a:rPr lang="en-ID" dirty="0"/>
              <a:t> </a:t>
            </a:r>
            <a:r>
              <a:rPr lang="en-ID" dirty="0" err="1"/>
              <a:t>simetris</a:t>
            </a:r>
            <a:r>
              <a:rPr lang="en-ID" dirty="0"/>
              <a:t>/</a:t>
            </a:r>
            <a:r>
              <a:rPr lang="en-ID" dirty="0" err="1"/>
              <a:t>asimetris</a:t>
            </a:r>
            <a:r>
              <a:rPr lang="en-ID" dirty="0"/>
              <a:t>, token </a:t>
            </a:r>
            <a:r>
              <a:rPr lang="en-ID" dirty="0" err="1"/>
              <a:t>keamanan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sertifikat</a:t>
            </a:r>
            <a:r>
              <a:rPr lang="en-ID" dirty="0"/>
              <a:t> digital (Public Key Infrastructure / PKI). [</a:t>
            </a:r>
            <a:r>
              <a:rPr lang="en-ID" dirty="0">
                <a:hlinkClick r:id="rId2"/>
              </a:rPr>
              <a:t>1</a:t>
            </a:r>
            <a:r>
              <a:rPr lang="en-ID" dirty="0"/>
              <a:t>]</a:t>
            </a:r>
          </a:p>
          <a:p>
            <a:pPr lvl="0"/>
            <a:r>
              <a:rPr lang="en-ID" b="1" dirty="0" err="1"/>
              <a:t>Autentikasi</a:t>
            </a:r>
            <a:r>
              <a:rPr lang="en-ID" b="1" dirty="0"/>
              <a:t> </a:t>
            </a:r>
            <a:r>
              <a:rPr lang="en-ID" b="1" dirty="0" err="1"/>
              <a:t>Ringan</a:t>
            </a:r>
            <a:r>
              <a:rPr lang="en-ID" b="1" dirty="0"/>
              <a:t> (</a:t>
            </a:r>
            <a:r>
              <a:rPr lang="en-ID" b="1" i="1" dirty="0"/>
              <a:t>Lightweight Authentication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Mengingat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IoT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keterbatasan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(</a:t>
            </a:r>
            <a:r>
              <a:rPr lang="en-ID" dirty="0" err="1"/>
              <a:t>baterai</a:t>
            </a:r>
            <a:r>
              <a:rPr lang="en-ID" dirty="0"/>
              <a:t>/CPU),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kriptografi</a:t>
            </a:r>
            <a:r>
              <a:rPr lang="en-ID" dirty="0"/>
              <a:t> </a:t>
            </a:r>
            <a:r>
              <a:rPr lang="en-ID" dirty="0" err="1"/>
              <a:t>ringan</a:t>
            </a:r>
            <a:r>
              <a:rPr lang="en-ID" dirty="0"/>
              <a:t> agar proses </a:t>
            </a:r>
            <a:r>
              <a:rPr lang="en-ID" dirty="0" err="1"/>
              <a:t>verifikasi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efisien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membebani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. [</a:t>
            </a:r>
            <a:r>
              <a:rPr lang="en-ID" dirty="0">
                <a:hlinkClick r:id="rId3"/>
              </a:rPr>
              <a:t>1</a:t>
            </a:r>
            <a:r>
              <a:rPr lang="en-ID" dirty="0"/>
              <a:t>]</a:t>
            </a:r>
          </a:p>
          <a:p>
            <a:pPr lvl="0"/>
            <a:r>
              <a:rPr lang="en-ID" b="1" dirty="0" err="1"/>
              <a:t>Pencegahan</a:t>
            </a:r>
            <a:r>
              <a:rPr lang="en-ID" b="1" dirty="0"/>
              <a:t> Spoofing:</a:t>
            </a:r>
            <a:r>
              <a:rPr lang="en-ID" dirty="0"/>
              <a:t> </a:t>
            </a:r>
            <a:r>
              <a:rPr lang="en-ID" dirty="0" err="1"/>
              <a:t>Menghindari</a:t>
            </a:r>
            <a:r>
              <a:rPr lang="en-ID" dirty="0"/>
              <a:t> </a:t>
            </a:r>
            <a:r>
              <a:rPr lang="en-ID" dirty="0" err="1"/>
              <a:t>serangan</a:t>
            </a:r>
            <a:r>
              <a:rPr lang="en-ID" dirty="0"/>
              <a:t> </a:t>
            </a:r>
            <a:r>
              <a:rPr lang="en-ID" i="1" dirty="0"/>
              <a:t>device spoofing</a:t>
            </a:r>
            <a:r>
              <a:rPr lang="en-ID" dirty="0"/>
              <a:t>, di mana </a:t>
            </a:r>
            <a:r>
              <a:rPr lang="en-ID" dirty="0" err="1"/>
              <a:t>pihak</a:t>
            </a:r>
            <a:r>
              <a:rPr lang="en-ID" dirty="0"/>
              <a:t> </a:t>
            </a:r>
            <a:r>
              <a:rPr lang="en-ID" dirty="0" err="1"/>
              <a:t>penyerang</a:t>
            </a:r>
            <a:r>
              <a:rPr lang="en-ID" dirty="0"/>
              <a:t> </a:t>
            </a:r>
            <a:r>
              <a:rPr lang="en-ID" dirty="0" err="1"/>
              <a:t>mencoba</a:t>
            </a:r>
            <a:r>
              <a:rPr lang="en-ID" dirty="0"/>
              <a:t> </a:t>
            </a:r>
            <a:r>
              <a:rPr lang="en-ID" dirty="0" err="1"/>
              <a:t>menyamar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yang </a:t>
            </a:r>
            <a:r>
              <a:rPr lang="en-ID" dirty="0" err="1"/>
              <a:t>sah</a:t>
            </a:r>
            <a:r>
              <a:rPr lang="en-ID" dirty="0"/>
              <a:t>. [</a:t>
            </a:r>
            <a:r>
              <a:rPr lang="en-ID" dirty="0">
                <a:hlinkClick r:id="rId4"/>
              </a:rPr>
              <a:t>1</a:t>
            </a:r>
            <a:r>
              <a:rPr lang="en-ID" dirty="0"/>
              <a:t>]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77284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DBAD4-9ACE-60C4-7421-A72720F14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Otorisasi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94C04-43DF-7DB3-8F4C-09E3DDA17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5001"/>
            <a:ext cx="10515600" cy="1045591"/>
          </a:xfrm>
        </p:spPr>
        <p:txBody>
          <a:bodyPr/>
          <a:lstStyle/>
          <a:p>
            <a:pPr marL="0" indent="0">
              <a:buNone/>
            </a:pPr>
            <a:r>
              <a:rPr lang="en-ID" dirty="0"/>
              <a:t>Proses yang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batasan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akses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 yang </a:t>
            </a:r>
            <a:r>
              <a:rPr lang="en-ID" dirty="0" err="1"/>
              <a:t>diizinkan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</a:t>
            </a:r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berhasil</a:t>
            </a:r>
            <a:r>
              <a:rPr lang="en-ID" dirty="0"/>
              <a:t> </a:t>
            </a:r>
            <a:r>
              <a:rPr lang="en-ID" dirty="0" err="1"/>
              <a:t>diautentikasi</a:t>
            </a: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49A7F-C977-3538-E244-5D4128675A94}"/>
              </a:ext>
            </a:extLst>
          </p:cNvPr>
          <p:cNvSpPr txBox="1"/>
          <p:nvPr/>
        </p:nvSpPr>
        <p:spPr>
          <a:xfrm>
            <a:off x="1014984" y="2222488"/>
            <a:ext cx="9902952" cy="186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ID" sz="1800" b="1" u="none" strike="noStrike" dirty="0" err="1">
                <a:effectLst/>
                <a:latin typeface="+mn-lt"/>
              </a:rPr>
              <a:t>Kontrol</a:t>
            </a:r>
            <a:r>
              <a:rPr lang="en-ID" sz="1800" b="1" u="none" strike="noStrike" dirty="0">
                <a:effectLst/>
                <a:latin typeface="+mn-lt"/>
              </a:rPr>
              <a:t> Akses </a:t>
            </a:r>
            <a:r>
              <a:rPr lang="en-ID" sz="1800" b="1" u="none" strike="noStrike" dirty="0" err="1">
                <a:effectLst/>
                <a:latin typeface="+mn-lt"/>
              </a:rPr>
              <a:t>Berbasis</a:t>
            </a:r>
            <a:r>
              <a:rPr lang="en-ID" sz="1800" b="1" u="none" strike="noStrike" dirty="0">
                <a:effectLst/>
                <a:latin typeface="+mn-lt"/>
              </a:rPr>
              <a:t> Peran/</a:t>
            </a:r>
            <a:r>
              <a:rPr lang="en-ID" sz="1800" b="1" u="none" strike="noStrike" dirty="0" err="1">
                <a:effectLst/>
                <a:latin typeface="+mn-lt"/>
              </a:rPr>
              <a:t>Kebijakan</a:t>
            </a:r>
            <a:r>
              <a:rPr lang="en-ID" sz="1800" b="1" u="none" strike="noStrike" dirty="0">
                <a:effectLst/>
                <a:latin typeface="+mn-lt"/>
              </a:rPr>
              <a:t> (RBAC/ABAC):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Mengatur</a:t>
            </a:r>
            <a:r>
              <a:rPr lang="en-ID" sz="1800" b="0" u="none" strike="noStrike" dirty="0">
                <a:effectLst/>
                <a:latin typeface="+mn-lt"/>
              </a:rPr>
              <a:t> agar </a:t>
            </a:r>
            <a:r>
              <a:rPr lang="en-ID" sz="1800" b="0" u="none" strike="noStrike" dirty="0" err="1">
                <a:effectLst/>
                <a:latin typeface="+mn-lt"/>
              </a:rPr>
              <a:t>perangkat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tertentu</a:t>
            </a:r>
            <a:r>
              <a:rPr lang="en-ID" sz="1800" b="0" u="none" strike="noStrike" dirty="0">
                <a:effectLst/>
                <a:latin typeface="+mn-lt"/>
              </a:rPr>
              <a:t> (</a:t>
            </a:r>
            <a:r>
              <a:rPr lang="en-ID" sz="1800" b="0" u="none" strike="noStrike" dirty="0" err="1">
                <a:effectLst/>
                <a:latin typeface="+mn-lt"/>
              </a:rPr>
              <a:t>misalnya</a:t>
            </a:r>
            <a:r>
              <a:rPr lang="en-ID" sz="1800" b="0" u="none" strike="noStrike" dirty="0">
                <a:effectLst/>
                <a:latin typeface="+mn-lt"/>
              </a:rPr>
              <a:t> sensor </a:t>
            </a:r>
            <a:r>
              <a:rPr lang="en-ID" sz="1800" b="0" u="none" strike="noStrike" dirty="0" err="1">
                <a:effectLst/>
                <a:latin typeface="+mn-lt"/>
              </a:rPr>
              <a:t>suhu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ruangan</a:t>
            </a:r>
            <a:r>
              <a:rPr lang="en-ID" sz="1800" b="0" u="none" strike="noStrike" dirty="0">
                <a:effectLst/>
                <a:latin typeface="+mn-lt"/>
              </a:rPr>
              <a:t>) </a:t>
            </a:r>
            <a:r>
              <a:rPr lang="en-ID" sz="1800" b="0" u="none" strike="noStrike" dirty="0" err="1">
                <a:effectLst/>
                <a:latin typeface="+mn-lt"/>
              </a:rPr>
              <a:t>hanya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memiliki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izin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untuk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menulis</a:t>
            </a:r>
            <a:r>
              <a:rPr lang="en-ID" sz="1800" b="0" u="none" strike="noStrike" dirty="0">
                <a:effectLst/>
                <a:latin typeface="+mn-lt"/>
              </a:rPr>
              <a:t> data </a:t>
            </a:r>
            <a:r>
              <a:rPr lang="en-ID" sz="1800" b="0" u="none" strike="noStrike" dirty="0" err="1">
                <a:effectLst/>
                <a:latin typeface="+mn-lt"/>
              </a:rPr>
              <a:t>ke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topik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atau</a:t>
            </a:r>
            <a:r>
              <a:rPr lang="en-ID" sz="1800" b="0" u="none" strike="noStrike" dirty="0">
                <a:effectLst/>
                <a:latin typeface="+mn-lt"/>
              </a:rPr>
              <a:t> server </a:t>
            </a:r>
            <a:r>
              <a:rPr lang="en-ID" sz="1800" b="0" u="none" strike="noStrike" dirty="0" err="1">
                <a:effectLst/>
                <a:latin typeface="+mn-lt"/>
              </a:rPr>
              <a:t>tertentu</a:t>
            </a:r>
            <a:r>
              <a:rPr lang="en-ID" sz="1800" b="0" u="none" strike="noStrike" dirty="0">
                <a:effectLst/>
                <a:latin typeface="+mn-lt"/>
              </a:rPr>
              <a:t>, dan </a:t>
            </a:r>
            <a:r>
              <a:rPr lang="en-ID" sz="1800" b="0" u="none" strike="noStrike" dirty="0" err="1">
                <a:effectLst/>
                <a:latin typeface="+mn-lt"/>
              </a:rPr>
              <a:t>tidak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diizinkan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mengubah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pengaturan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perangkat</a:t>
            </a:r>
            <a:r>
              <a:rPr lang="en-ID" sz="1800" b="0" u="none" strike="noStrike" dirty="0">
                <a:effectLst/>
                <a:latin typeface="+mn-lt"/>
              </a:rPr>
              <a:t> lain.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ID" sz="1800" b="1" u="none" strike="noStrike" dirty="0">
                <a:effectLst/>
                <a:latin typeface="+mn-lt"/>
              </a:rPr>
              <a:t>Hak Istimewa Minimal (</a:t>
            </a:r>
            <a:r>
              <a:rPr lang="en-ID" sz="1800" b="1" i="1" u="none" strike="noStrike" dirty="0">
                <a:effectLst/>
                <a:latin typeface="+mn-lt"/>
              </a:rPr>
              <a:t>Least Privilege</a:t>
            </a:r>
            <a:r>
              <a:rPr lang="en-ID" sz="1800" b="1" u="none" strike="noStrike" dirty="0">
                <a:effectLst/>
                <a:latin typeface="+mn-lt"/>
              </a:rPr>
              <a:t>):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Membatasi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komunikasi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antar-perangkat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hanya</a:t>
            </a:r>
            <a:r>
              <a:rPr lang="en-ID" sz="1800" b="0" u="none" strike="noStrike" dirty="0">
                <a:effectLst/>
                <a:latin typeface="+mn-lt"/>
              </a:rPr>
              <a:t> pada </a:t>
            </a:r>
            <a:r>
              <a:rPr lang="en-ID" sz="1800" b="0" u="none" strike="noStrike" dirty="0" err="1">
                <a:effectLst/>
                <a:latin typeface="+mn-lt"/>
              </a:rPr>
              <a:t>fungsi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operasional</a:t>
            </a:r>
            <a:r>
              <a:rPr lang="en-ID" sz="1800" b="0" u="none" strike="noStrike" dirty="0">
                <a:effectLst/>
                <a:latin typeface="+mn-lt"/>
              </a:rPr>
              <a:t> yang </a:t>
            </a:r>
            <a:r>
              <a:rPr lang="en-ID" sz="1800" b="0" u="none" strike="noStrike" dirty="0" err="1">
                <a:effectLst/>
                <a:latin typeface="+mn-lt"/>
              </a:rPr>
              <a:t>dibutuhkan</a:t>
            </a:r>
            <a:r>
              <a:rPr lang="en-ID" sz="1800" b="0" u="none" strike="noStrike" dirty="0">
                <a:effectLst/>
                <a:latin typeface="+mn-lt"/>
              </a:rPr>
              <a:t> guna </a:t>
            </a:r>
            <a:r>
              <a:rPr lang="en-ID" sz="1800" b="0" u="none" strike="noStrike" dirty="0" err="1">
                <a:effectLst/>
                <a:latin typeface="+mn-lt"/>
              </a:rPr>
              <a:t>mencegah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pergerakan</a:t>
            </a:r>
            <a:r>
              <a:rPr lang="en-ID" sz="1800" b="0" u="none" strike="noStrike" dirty="0">
                <a:effectLst/>
                <a:latin typeface="+mn-lt"/>
              </a:rPr>
              <a:t> lateral (</a:t>
            </a:r>
            <a:r>
              <a:rPr lang="en-ID" sz="1800" b="0" i="1" u="none" strike="noStrike" dirty="0">
                <a:effectLst/>
                <a:latin typeface="+mn-lt"/>
              </a:rPr>
              <a:t>lateral movement</a:t>
            </a:r>
            <a:r>
              <a:rPr lang="en-ID" sz="1800" b="0" u="none" strike="noStrike" dirty="0">
                <a:effectLst/>
                <a:latin typeface="+mn-lt"/>
              </a:rPr>
              <a:t>) </a:t>
            </a:r>
            <a:r>
              <a:rPr lang="en-ID" sz="1800" b="0" u="none" strike="noStrike" dirty="0" err="1">
                <a:effectLst/>
                <a:latin typeface="+mn-lt"/>
              </a:rPr>
              <a:t>jika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ada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satu</a:t>
            </a:r>
            <a:r>
              <a:rPr lang="en-ID" sz="1800" b="0" u="none" strike="noStrike" dirty="0">
                <a:effectLst/>
                <a:latin typeface="+mn-lt"/>
              </a:rPr>
              <a:t> </a:t>
            </a:r>
            <a:r>
              <a:rPr lang="en-ID" sz="1800" b="0" u="none" strike="noStrike" dirty="0" err="1">
                <a:effectLst/>
                <a:latin typeface="+mn-lt"/>
              </a:rPr>
              <a:t>perangkat</a:t>
            </a:r>
            <a:r>
              <a:rPr lang="en-ID" sz="1800" b="0" u="none" strike="noStrike" dirty="0">
                <a:effectLst/>
                <a:latin typeface="+mn-lt"/>
              </a:rPr>
              <a:t> yang </a:t>
            </a:r>
            <a:r>
              <a:rPr lang="en-ID" sz="1800" b="0" u="none" strike="noStrike" dirty="0" err="1">
                <a:effectLst/>
                <a:latin typeface="+mn-lt"/>
              </a:rPr>
              <a:t>disusupi</a:t>
            </a:r>
            <a:endParaRPr lang="en-ID" sz="12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160856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6F1D41-AABC-09EE-5669-15A153621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838" y="2427258"/>
            <a:ext cx="5686162" cy="4430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A73689-87C1-DB02-218C-E74F4B1B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5851"/>
          </a:xfrm>
        </p:spPr>
        <p:txBody>
          <a:bodyPr>
            <a:normAutofit fontScale="90000"/>
          </a:bodyPr>
          <a:lstStyle/>
          <a:p>
            <a:r>
              <a:rPr lang="en-ID" sz="3200" b="1" dirty="0" err="1"/>
              <a:t>Mengapa</a:t>
            </a:r>
            <a:r>
              <a:rPr lang="en-ID" sz="3200" b="1" dirty="0"/>
              <a:t> </a:t>
            </a:r>
            <a:r>
              <a:rPr lang="en-ID" sz="3200" b="1" dirty="0" err="1"/>
              <a:t>Autentikasi</a:t>
            </a:r>
            <a:r>
              <a:rPr lang="en-ID" sz="3200" b="1" dirty="0"/>
              <a:t> dan </a:t>
            </a:r>
            <a:r>
              <a:rPr lang="en-ID" sz="3200" b="1" dirty="0" err="1"/>
              <a:t>Otorisasi</a:t>
            </a:r>
            <a:r>
              <a:rPr lang="en-ID" sz="3200" b="1" dirty="0"/>
              <a:t> </a:t>
            </a:r>
            <a:r>
              <a:rPr lang="en-ID" sz="3200" b="1" dirty="0" err="1"/>
              <a:t>Perangkat</a:t>
            </a:r>
            <a:r>
              <a:rPr lang="en-ID" sz="3200" b="1" dirty="0"/>
              <a:t> IoT </a:t>
            </a:r>
            <a:r>
              <a:rPr lang="en-ID" sz="3200" b="1" dirty="0" err="1"/>
              <a:t>Penting</a:t>
            </a:r>
            <a:r>
              <a:rPr lang="en-ID" sz="3200" b="1" dirty="0"/>
              <a:t>?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31ABF-6361-82EA-5524-7C1D8741B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457"/>
            <a:ext cx="10515600" cy="871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000" dirty="0" err="1"/>
              <a:t>Autentikasi</a:t>
            </a:r>
            <a:r>
              <a:rPr lang="en-ID" sz="2000" dirty="0"/>
              <a:t> dan </a:t>
            </a:r>
            <a:r>
              <a:rPr lang="en-ID" sz="2000" dirty="0" err="1"/>
              <a:t>otorisasi</a:t>
            </a:r>
            <a:r>
              <a:rPr lang="en-ID" sz="2000" dirty="0"/>
              <a:t> </a:t>
            </a:r>
            <a:r>
              <a:rPr lang="en-ID" sz="2000" dirty="0" err="1"/>
              <a:t>perangkat</a:t>
            </a:r>
            <a:r>
              <a:rPr lang="en-ID" sz="2000" dirty="0"/>
              <a:t> IoT </a:t>
            </a:r>
            <a:r>
              <a:rPr lang="en-ID" sz="2000" dirty="0" err="1"/>
              <a:t>memainkan</a:t>
            </a:r>
            <a:r>
              <a:rPr lang="en-ID" sz="2000" dirty="0"/>
              <a:t> </a:t>
            </a:r>
            <a:r>
              <a:rPr lang="en-ID" sz="2000" dirty="0" err="1"/>
              <a:t>peran</a:t>
            </a:r>
            <a:r>
              <a:rPr lang="en-ID" sz="2000" dirty="0"/>
              <a:t> </a:t>
            </a:r>
            <a:r>
              <a:rPr lang="en-ID" sz="2000" dirty="0" err="1"/>
              <a:t>utama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menjaga</a:t>
            </a:r>
            <a:r>
              <a:rPr lang="en-ID" sz="2000" dirty="0"/>
              <a:t> </a:t>
            </a:r>
            <a:r>
              <a:rPr lang="en-ID" sz="2000" dirty="0" err="1"/>
              <a:t>keamanan</a:t>
            </a:r>
            <a:r>
              <a:rPr lang="en-ID" sz="2000" dirty="0"/>
              <a:t> data dan </a:t>
            </a:r>
            <a:r>
              <a:rPr lang="en-ID" sz="2000" dirty="0" err="1"/>
              <a:t>sistem</a:t>
            </a:r>
            <a:r>
              <a:rPr lang="en-ID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DE6999-A8DD-3D86-8A97-DB4E9E25B97B}"/>
              </a:ext>
            </a:extLst>
          </p:cNvPr>
          <p:cNvSpPr txBox="1"/>
          <p:nvPr/>
        </p:nvSpPr>
        <p:spPr>
          <a:xfrm>
            <a:off x="1252728" y="2459504"/>
            <a:ext cx="9253728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fontAlgn="base">
              <a:spcBef>
                <a:spcPts val="600"/>
              </a:spcBef>
              <a:buFont typeface="+mj-lt"/>
              <a:buAutoNum type="arabicPeriod"/>
            </a:pPr>
            <a:r>
              <a:rPr lang="en-ID" sz="1800" b="0" i="0" dirty="0" err="1">
                <a:effectLst/>
                <a:latin typeface="+mn-lt"/>
              </a:rPr>
              <a:t>Mencegah</a:t>
            </a:r>
            <a:r>
              <a:rPr lang="en-ID" sz="1800" b="0" i="0" dirty="0">
                <a:effectLst/>
                <a:latin typeface="+mn-lt"/>
              </a:rPr>
              <a:t> Akses Tidak Sah – Hanya </a:t>
            </a:r>
            <a:r>
              <a:rPr lang="en-ID" sz="1800" b="0" i="0" dirty="0" err="1">
                <a:effectLst/>
                <a:latin typeface="+mn-lt"/>
              </a:rPr>
              <a:t>perangkat</a:t>
            </a:r>
            <a:r>
              <a:rPr lang="en-ID" sz="1800" b="0" i="0" dirty="0">
                <a:effectLst/>
                <a:latin typeface="+mn-lt"/>
              </a:rPr>
              <a:t> yang </a:t>
            </a:r>
            <a:r>
              <a:rPr lang="en-ID" sz="1800" b="0" i="0" dirty="0" err="1">
                <a:effectLst/>
                <a:latin typeface="+mn-lt"/>
              </a:rPr>
              <a:t>terdaftar</a:t>
            </a:r>
            <a:r>
              <a:rPr lang="en-ID" sz="1800" b="0" i="0" dirty="0">
                <a:effectLst/>
                <a:latin typeface="+mn-lt"/>
              </a:rPr>
              <a:t> dan </a:t>
            </a:r>
            <a:r>
              <a:rPr lang="en-ID" sz="1800" b="0" i="0" dirty="0" err="1">
                <a:effectLst/>
                <a:latin typeface="+mn-lt"/>
              </a:rPr>
              <a:t>memiliki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izin</a:t>
            </a:r>
            <a:r>
              <a:rPr lang="en-ID" sz="1800" b="0" i="0" dirty="0">
                <a:effectLst/>
                <a:latin typeface="+mn-lt"/>
              </a:rPr>
              <a:t> yang </a:t>
            </a:r>
            <a:r>
              <a:rPr lang="en-ID" sz="1800" b="0" i="0" dirty="0" err="1">
                <a:effectLst/>
                <a:latin typeface="+mn-lt"/>
              </a:rPr>
              <a:t>dapat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berkomunikasi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dengan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jaringan</a:t>
            </a:r>
            <a:r>
              <a:rPr lang="en-ID" sz="1800" b="0" i="0" dirty="0">
                <a:effectLst/>
                <a:latin typeface="+mn-lt"/>
              </a:rPr>
              <a:t>.</a:t>
            </a:r>
          </a:p>
          <a:p>
            <a:pPr marL="342900" marR="0" lvl="0" indent="-342900" algn="l" fontAlgn="base">
              <a:spcBef>
                <a:spcPts val="600"/>
              </a:spcBef>
              <a:buFont typeface="+mj-lt"/>
              <a:buAutoNum type="arabicPeriod"/>
            </a:pPr>
            <a:r>
              <a:rPr lang="en-ID" sz="1800" b="0" i="0" dirty="0" err="1">
                <a:effectLst/>
                <a:latin typeface="+mn-lt"/>
              </a:rPr>
              <a:t>Melindungi</a:t>
            </a:r>
            <a:r>
              <a:rPr lang="en-ID" sz="1800" b="0" i="0" dirty="0">
                <a:effectLst/>
                <a:latin typeface="+mn-lt"/>
              </a:rPr>
              <a:t> Data </a:t>
            </a:r>
            <a:r>
              <a:rPr lang="en-ID" sz="1800" b="0" i="0" dirty="0" err="1">
                <a:effectLst/>
                <a:latin typeface="+mn-lt"/>
              </a:rPr>
              <a:t>Sensitif</a:t>
            </a:r>
            <a:r>
              <a:rPr lang="en-ID" sz="1800" b="0" i="0" dirty="0">
                <a:effectLst/>
                <a:latin typeface="+mn-lt"/>
              </a:rPr>
              <a:t> – </a:t>
            </a:r>
            <a:r>
              <a:rPr lang="en-ID" sz="1800" b="0" i="0" dirty="0" err="1">
                <a:effectLst/>
                <a:latin typeface="+mn-lt"/>
              </a:rPr>
              <a:t>Informasi</a:t>
            </a:r>
            <a:r>
              <a:rPr lang="en-ID" sz="1800" b="0" i="0" dirty="0">
                <a:effectLst/>
                <a:latin typeface="+mn-lt"/>
              </a:rPr>
              <a:t> yang </a:t>
            </a:r>
            <a:r>
              <a:rPr lang="en-ID" sz="1800" b="0" i="0" dirty="0" err="1">
                <a:effectLst/>
                <a:latin typeface="+mn-lt"/>
              </a:rPr>
              <a:t>dikirimkan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antarperangkat</a:t>
            </a:r>
            <a:r>
              <a:rPr lang="en-ID" sz="1800" b="0" i="0" dirty="0">
                <a:effectLst/>
                <a:latin typeface="+mn-lt"/>
              </a:rPr>
              <a:t> IoT </a:t>
            </a:r>
            <a:r>
              <a:rPr lang="en-ID" sz="1800" b="0" i="0" dirty="0" err="1">
                <a:effectLst/>
                <a:latin typeface="+mn-lt"/>
              </a:rPr>
              <a:t>sering</a:t>
            </a:r>
            <a:r>
              <a:rPr lang="en-ID" sz="1800" b="0" i="0" dirty="0">
                <a:effectLst/>
                <a:latin typeface="+mn-lt"/>
              </a:rPr>
              <a:t> kali </a:t>
            </a:r>
            <a:r>
              <a:rPr lang="en-ID" sz="1800" b="0" i="0" dirty="0" err="1">
                <a:effectLst/>
                <a:latin typeface="+mn-lt"/>
              </a:rPr>
              <a:t>bersifat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rahasia</a:t>
            </a:r>
            <a:r>
              <a:rPr lang="en-ID" sz="1800" b="0" i="0" dirty="0">
                <a:effectLst/>
                <a:latin typeface="+mn-lt"/>
              </a:rPr>
              <a:t> dan </a:t>
            </a:r>
            <a:r>
              <a:rPr lang="en-ID" sz="1800" b="0" i="0" dirty="0" err="1">
                <a:effectLst/>
                <a:latin typeface="+mn-lt"/>
              </a:rPr>
              <a:t>harus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diamankan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dari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penyusup</a:t>
            </a:r>
            <a:r>
              <a:rPr lang="en-ID" sz="1800" b="0" i="0" dirty="0">
                <a:effectLst/>
                <a:latin typeface="+mn-lt"/>
              </a:rPr>
              <a:t>.</a:t>
            </a:r>
          </a:p>
          <a:p>
            <a:pPr marL="342900" marR="0" lvl="0" indent="-342900" algn="l" fontAlgn="base">
              <a:spcBef>
                <a:spcPts val="600"/>
              </a:spcBef>
              <a:buFont typeface="+mj-lt"/>
              <a:buAutoNum type="arabicPeriod"/>
            </a:pPr>
            <a:r>
              <a:rPr lang="en-ID" sz="1800" b="0" i="0" dirty="0" err="1">
                <a:effectLst/>
                <a:latin typeface="+mn-lt"/>
              </a:rPr>
              <a:t>Menjamin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Integritas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Sistem</a:t>
            </a:r>
            <a:r>
              <a:rPr lang="en-ID" sz="1800" b="0" i="0" dirty="0">
                <a:effectLst/>
                <a:latin typeface="+mn-lt"/>
              </a:rPr>
              <a:t> – </a:t>
            </a:r>
            <a:r>
              <a:rPr lang="en-ID" sz="1800" b="0" i="0" dirty="0" err="1">
                <a:effectLst/>
                <a:latin typeface="+mn-lt"/>
              </a:rPr>
              <a:t>Menghindari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manipulasi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atau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sabotase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dari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pihak</a:t>
            </a:r>
            <a:r>
              <a:rPr lang="en-ID" sz="1800" b="0" i="0" dirty="0">
                <a:effectLst/>
                <a:latin typeface="+mn-lt"/>
              </a:rPr>
              <a:t> yang </a:t>
            </a:r>
            <a:r>
              <a:rPr lang="en-ID" sz="1800" b="0" i="0" dirty="0" err="1">
                <a:effectLst/>
                <a:latin typeface="+mn-lt"/>
              </a:rPr>
              <a:t>tidak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bertanggung</a:t>
            </a:r>
            <a:r>
              <a:rPr lang="en-ID" sz="1800" b="0" i="0" dirty="0">
                <a:effectLst/>
                <a:latin typeface="+mn-lt"/>
              </a:rPr>
              <a:t> </a:t>
            </a:r>
            <a:r>
              <a:rPr lang="en-ID" sz="1800" b="0" i="0" dirty="0" err="1">
                <a:effectLst/>
                <a:latin typeface="+mn-lt"/>
              </a:rPr>
              <a:t>jawab</a:t>
            </a:r>
            <a:r>
              <a:rPr lang="en-ID" sz="1800" b="0" i="0" dirty="0">
                <a:effectLst/>
                <a:latin typeface="+mn-lt"/>
              </a:rPr>
              <a:t>.</a:t>
            </a:r>
            <a:endParaRPr lang="en-ID" sz="1500" b="0" i="0" dirty="0"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821757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BD2F-E4BA-503C-D37B-5A902FF9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b="1" dirty="0"/>
              <a:t>Metode </a:t>
            </a:r>
            <a:r>
              <a:rPr lang="en-ID" b="1" dirty="0" err="1"/>
              <a:t>Autentikasi</a:t>
            </a:r>
            <a:r>
              <a:rPr lang="en-ID" b="1" dirty="0"/>
              <a:t> dan </a:t>
            </a:r>
            <a:r>
              <a:rPr lang="en-ID" b="1" dirty="0" err="1"/>
              <a:t>Otorisasi</a:t>
            </a:r>
            <a:r>
              <a:rPr lang="en-ID" b="1" dirty="0"/>
              <a:t> </a:t>
            </a:r>
            <a:r>
              <a:rPr lang="en-ID" b="1" dirty="0" err="1"/>
              <a:t>Perangkat</a:t>
            </a:r>
            <a:r>
              <a:rPr lang="en-ID" b="1" dirty="0"/>
              <a:t> IoT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D92EA-86EF-EA84-FF34-3AB1F8879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en-ID" sz="2400" dirty="0" err="1"/>
              <a:t>Autentikasi</a:t>
            </a:r>
            <a:r>
              <a:rPr lang="en-ID" sz="2400" dirty="0"/>
              <a:t> </a:t>
            </a:r>
            <a:r>
              <a:rPr lang="en-ID" sz="2400" dirty="0" err="1"/>
              <a:t>Perangkat</a:t>
            </a:r>
            <a:r>
              <a:rPr lang="en-ID" sz="2400" dirty="0"/>
              <a:t> IoT – </a:t>
            </a:r>
            <a:r>
              <a:rPr lang="en-ID" sz="2400" dirty="0" err="1"/>
              <a:t>Autentikasi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proses </a:t>
            </a:r>
            <a:r>
              <a:rPr lang="en-ID" sz="2400" dirty="0" err="1"/>
              <a:t>verifikasi</a:t>
            </a:r>
            <a:r>
              <a:rPr lang="en-ID" sz="2400" dirty="0"/>
              <a:t> </a:t>
            </a:r>
            <a:r>
              <a:rPr lang="en-ID" sz="2400" dirty="0" err="1"/>
              <a:t>identitas</a:t>
            </a:r>
            <a:r>
              <a:rPr lang="en-ID" sz="2400" dirty="0"/>
              <a:t> </a:t>
            </a:r>
            <a:r>
              <a:rPr lang="en-ID" sz="2400" dirty="0" err="1"/>
              <a:t>perangkat</a:t>
            </a:r>
            <a:r>
              <a:rPr lang="en-ID" sz="2400" dirty="0"/>
              <a:t> yang </a:t>
            </a:r>
            <a:r>
              <a:rPr lang="en-ID" sz="2400" dirty="0" err="1"/>
              <a:t>terhubung</a:t>
            </a:r>
            <a:r>
              <a:rPr lang="en-ID" sz="2400" dirty="0"/>
              <a:t> </a:t>
            </a:r>
            <a:r>
              <a:rPr lang="en-ID" sz="2400" dirty="0" err="1"/>
              <a:t>ke</a:t>
            </a:r>
            <a:r>
              <a:rPr lang="en-ID" sz="2400" dirty="0"/>
              <a:t> </a:t>
            </a:r>
            <a:r>
              <a:rPr lang="en-ID" sz="2400" dirty="0" err="1"/>
              <a:t>jaringan</a:t>
            </a:r>
            <a:r>
              <a:rPr lang="en-ID" sz="2400" dirty="0"/>
              <a:t> IoT.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metode</a:t>
            </a:r>
            <a:r>
              <a:rPr lang="en-ID" sz="2400" dirty="0"/>
              <a:t> </a:t>
            </a:r>
            <a:r>
              <a:rPr lang="en-ID" sz="2400" dirty="0" err="1"/>
              <a:t>autentikasi</a:t>
            </a:r>
            <a:r>
              <a:rPr lang="en-ID" sz="2400" dirty="0"/>
              <a:t> yang </a:t>
            </a:r>
            <a:r>
              <a:rPr lang="en-ID" sz="2400" dirty="0" err="1"/>
              <a:t>umum</a:t>
            </a:r>
            <a:r>
              <a:rPr lang="en-ID" sz="2400" dirty="0"/>
              <a:t> </a:t>
            </a:r>
            <a:r>
              <a:rPr lang="en-ID" sz="2400" dirty="0" err="1"/>
              <a:t>digunakan</a:t>
            </a:r>
            <a:r>
              <a:rPr lang="en-ID" sz="2400" dirty="0"/>
              <a:t> </a:t>
            </a:r>
            <a:r>
              <a:rPr lang="en-ID" sz="2400" dirty="0" err="1"/>
              <a:t>antara</a:t>
            </a:r>
            <a:r>
              <a:rPr lang="en-ID" sz="2400" dirty="0"/>
              <a:t> lain:</a:t>
            </a:r>
          </a:p>
          <a:p>
            <a:pPr lvl="2" fontAlgn="base"/>
            <a:r>
              <a:rPr lang="en-ID" dirty="0" err="1"/>
              <a:t>Autentikasi</a:t>
            </a:r>
            <a:r>
              <a:rPr lang="en-ID" dirty="0"/>
              <a:t> Satu Arah (One-Way Authentication)</a:t>
            </a:r>
          </a:p>
          <a:p>
            <a:pPr lvl="2" fontAlgn="base"/>
            <a:r>
              <a:rPr lang="en-ID" dirty="0" err="1"/>
              <a:t>Autentikasi</a:t>
            </a:r>
            <a:r>
              <a:rPr lang="en-ID" dirty="0"/>
              <a:t> Dua Arah (Mutual Authentication)</a:t>
            </a:r>
          </a:p>
          <a:p>
            <a:pPr lvl="2" fontAlgn="base"/>
            <a:r>
              <a:rPr lang="en-ID" dirty="0" err="1"/>
              <a:t>Autentikasi</a:t>
            </a:r>
            <a:r>
              <a:rPr lang="en-ID" dirty="0"/>
              <a:t> Tiga Arah (Three-Way Authentication)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ID" sz="2400" dirty="0" err="1"/>
              <a:t>Otorisasi</a:t>
            </a:r>
            <a:r>
              <a:rPr lang="en-ID" sz="2400" dirty="0"/>
              <a:t> </a:t>
            </a:r>
            <a:r>
              <a:rPr lang="en-ID" sz="2400" dirty="0" err="1"/>
              <a:t>Perangkat</a:t>
            </a:r>
            <a:r>
              <a:rPr lang="en-ID" sz="2400" dirty="0"/>
              <a:t> IoT – </a:t>
            </a:r>
            <a:r>
              <a:rPr lang="en-ID" sz="2400" dirty="0" err="1"/>
              <a:t>Otorisasi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proses yang </a:t>
            </a:r>
            <a:r>
              <a:rPr lang="en-ID" sz="2400" dirty="0" err="1"/>
              <a:t>menentukan</a:t>
            </a:r>
            <a:r>
              <a:rPr lang="en-ID" sz="2400" dirty="0"/>
              <a:t> </a:t>
            </a:r>
            <a:r>
              <a:rPr lang="en-ID" sz="2400" dirty="0" err="1"/>
              <a:t>perangkat</a:t>
            </a:r>
            <a:r>
              <a:rPr lang="en-ID" sz="2400" dirty="0"/>
              <a:t> mana yang </a:t>
            </a:r>
            <a:r>
              <a:rPr lang="en-ID" sz="2400" dirty="0" err="1"/>
              <a:t>diizinkan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melakukan</a:t>
            </a:r>
            <a:r>
              <a:rPr lang="en-ID" sz="2400" dirty="0"/>
              <a:t> </a:t>
            </a:r>
            <a:r>
              <a:rPr lang="en-ID" sz="2400" dirty="0" err="1"/>
              <a:t>tindakan</a:t>
            </a:r>
            <a:r>
              <a:rPr lang="en-ID" sz="2400" dirty="0"/>
              <a:t> </a:t>
            </a:r>
            <a:r>
              <a:rPr lang="en-ID" sz="2400" dirty="0" err="1"/>
              <a:t>tertentu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jaringan</a:t>
            </a:r>
            <a:r>
              <a:rPr lang="en-ID" sz="2400" dirty="0"/>
              <a:t>.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metode</a:t>
            </a:r>
            <a:r>
              <a:rPr lang="en-ID" sz="2400" dirty="0"/>
              <a:t> </a:t>
            </a:r>
            <a:r>
              <a:rPr lang="en-ID" sz="2400" dirty="0" err="1"/>
              <a:t>otorisasi</a:t>
            </a:r>
            <a:r>
              <a:rPr lang="en-ID" sz="2400" dirty="0"/>
              <a:t> yang </a:t>
            </a:r>
            <a:r>
              <a:rPr lang="en-ID" sz="2400" dirty="0" err="1"/>
              <a:t>umum</a:t>
            </a:r>
            <a:r>
              <a:rPr lang="en-ID" sz="2400" dirty="0"/>
              <a:t> </a:t>
            </a:r>
            <a:r>
              <a:rPr lang="en-ID" sz="2400" dirty="0" err="1"/>
              <a:t>digunakan</a:t>
            </a:r>
            <a:r>
              <a:rPr lang="en-ID" sz="2400" dirty="0"/>
              <a:t> </a:t>
            </a:r>
            <a:r>
              <a:rPr lang="en-ID" sz="2400" dirty="0" err="1"/>
              <a:t>meliputi</a:t>
            </a:r>
            <a:r>
              <a:rPr lang="en-ID" sz="2400" dirty="0"/>
              <a:t>:</a:t>
            </a:r>
          </a:p>
          <a:p>
            <a:pPr lvl="1" fontAlgn="base"/>
            <a:r>
              <a:rPr lang="en-ID" dirty="0"/>
              <a:t>Role-Based Access Control (RBAC)</a:t>
            </a:r>
          </a:p>
          <a:p>
            <a:pPr lvl="1" fontAlgn="base"/>
            <a:r>
              <a:rPr lang="en-ID" dirty="0"/>
              <a:t>Public Key Infrastructure (PKI)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39002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92120-A48E-66FA-E4EC-876836D5E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170432"/>
            <a:ext cx="9404723" cy="682816"/>
          </a:xfrm>
        </p:spPr>
        <p:txBody>
          <a:bodyPr/>
          <a:lstStyle/>
          <a:p>
            <a:r>
              <a:rPr lang="en-ID" sz="3200" b="1" dirty="0"/>
              <a:t>Soal Studi </a:t>
            </a:r>
            <a:r>
              <a:rPr lang="en-ID" sz="3200" b="1" dirty="0" err="1"/>
              <a:t>Kasus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05D56-CE72-49E1-2619-5C628EFD1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97471"/>
            <a:ext cx="8946541" cy="738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1800" dirty="0" err="1"/>
              <a:t>Sebuah</a:t>
            </a:r>
            <a:r>
              <a:rPr lang="en-ID" sz="1800" dirty="0"/>
              <a:t> </a:t>
            </a:r>
            <a:r>
              <a:rPr lang="en-ID" sz="1800" dirty="0" err="1"/>
              <a:t>kampus</a:t>
            </a:r>
            <a:r>
              <a:rPr lang="en-ID" sz="1800" dirty="0"/>
              <a:t> </a:t>
            </a:r>
            <a:r>
              <a:rPr lang="en-ID" sz="1800" dirty="0" err="1"/>
              <a:t>menggunakan</a:t>
            </a:r>
            <a:r>
              <a:rPr lang="en-ID" sz="1800" dirty="0"/>
              <a:t> </a:t>
            </a:r>
            <a:r>
              <a:rPr lang="en-ID" sz="1800" dirty="0" err="1"/>
              <a:t>sistem</a:t>
            </a:r>
            <a:r>
              <a:rPr lang="en-ID" sz="1800" dirty="0"/>
              <a:t> IoT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mengontrol</a:t>
            </a:r>
            <a:r>
              <a:rPr lang="en-ID" sz="1800" dirty="0"/>
              <a:t> </a:t>
            </a:r>
            <a:r>
              <a:rPr lang="en-ID" sz="1800" dirty="0" err="1"/>
              <a:t>lampu</a:t>
            </a:r>
            <a:r>
              <a:rPr lang="en-ID" sz="1800" dirty="0"/>
              <a:t> dan AC di </a:t>
            </a:r>
            <a:r>
              <a:rPr lang="en-ID" sz="1800" dirty="0" err="1"/>
              <a:t>setiap</a:t>
            </a:r>
            <a:r>
              <a:rPr lang="en-ID" sz="1800" dirty="0"/>
              <a:t> </a:t>
            </a:r>
            <a:r>
              <a:rPr lang="en-ID" sz="1800" dirty="0" err="1"/>
              <a:t>ruangan</a:t>
            </a:r>
            <a:r>
              <a:rPr lang="en-ID" sz="1800" dirty="0"/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58E2A9-73E1-AD3C-23EE-12FA04A43889}"/>
              </a:ext>
            </a:extLst>
          </p:cNvPr>
          <p:cNvSpPr txBox="1"/>
          <p:nvPr/>
        </p:nvSpPr>
        <p:spPr>
          <a:xfrm>
            <a:off x="1725186" y="3605546"/>
            <a:ext cx="71175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  <a:buNone/>
            </a:pPr>
            <a:r>
              <a:rPr lang="en-ID" sz="14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Tugas</a:t>
            </a:r>
            <a:r>
              <a:rPr lang="en-ID" sz="1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Anda, </a:t>
            </a:r>
            <a:r>
              <a:rPr lang="en-ID" sz="1400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lakukan</a:t>
            </a:r>
            <a:r>
              <a:rPr lang="en-ID" sz="1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4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Identifikasi</a:t>
            </a:r>
            <a:r>
              <a:rPr lang="en-ID" sz="1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mana yang </a:t>
            </a:r>
            <a:r>
              <a:rPr lang="en-ID" sz="1400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ID" sz="1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en-ID" sz="1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D" sz="1400" b="1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Identifikasi</a:t>
            </a:r>
            <a:r>
              <a:rPr lang="en-ID" sz="1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ID" sz="1400" b="1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Autentikasi</a:t>
            </a:r>
            <a:r>
              <a:rPr lang="en-ID" sz="1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ID" sz="1400" b="1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Otorisasi</a:t>
            </a:r>
            <a:br>
              <a:rPr lang="en-ID" sz="1400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D" sz="14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Jelaskan</a:t>
            </a:r>
            <a:r>
              <a:rPr lang="en-ID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4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ID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4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anda</a:t>
            </a:r>
            <a:r>
              <a:rPr lang="en-ID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Anda.</a:t>
            </a:r>
            <a:endParaRPr lang="en-ID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7CB7B1-7198-81C4-9FBB-E934E5B217A9}"/>
              </a:ext>
            </a:extLst>
          </p:cNvPr>
          <p:cNvSpPr txBox="1"/>
          <p:nvPr/>
        </p:nvSpPr>
        <p:spPr>
          <a:xfrm>
            <a:off x="1291590" y="2459121"/>
            <a:ext cx="77335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 err="1"/>
              <a:t>Setiap</a:t>
            </a:r>
            <a:r>
              <a:rPr lang="en-ID" sz="1400" dirty="0"/>
              <a:t> </a:t>
            </a:r>
            <a:r>
              <a:rPr lang="en-ID" sz="1400" dirty="0" err="1"/>
              <a:t>perangkat</a:t>
            </a:r>
            <a:r>
              <a:rPr lang="en-ID" sz="1400" dirty="0"/>
              <a:t> </a:t>
            </a:r>
            <a:r>
              <a:rPr lang="en-ID" sz="1400" dirty="0" err="1"/>
              <a:t>memiliki</a:t>
            </a:r>
            <a:r>
              <a:rPr lang="en-ID" sz="1400" dirty="0"/>
              <a:t> ID </a:t>
            </a:r>
            <a:r>
              <a:rPr lang="en-ID" sz="1400" dirty="0" err="1"/>
              <a:t>unik</a:t>
            </a:r>
            <a:r>
              <a:rPr lang="en-ID" sz="1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 err="1"/>
              <a:t>Teknisi</a:t>
            </a:r>
            <a:r>
              <a:rPr lang="en-ID" sz="1400" dirty="0"/>
              <a:t> </a:t>
            </a:r>
            <a:r>
              <a:rPr lang="en-ID" sz="1400" dirty="0" err="1"/>
              <a:t>harus</a:t>
            </a:r>
            <a:r>
              <a:rPr lang="en-ID" sz="1400" dirty="0"/>
              <a:t> </a:t>
            </a:r>
            <a:r>
              <a:rPr lang="en-ID" sz="1400" dirty="0" err="1"/>
              <a:t>memasukkan</a:t>
            </a:r>
            <a:r>
              <a:rPr lang="en-ID" sz="1400" dirty="0"/>
              <a:t> username dan password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mengakses</a:t>
            </a:r>
            <a:r>
              <a:rPr lang="en-ID" sz="1400" dirty="0"/>
              <a:t> dashboard.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 err="1"/>
              <a:t>Teknisi</a:t>
            </a:r>
            <a:r>
              <a:rPr lang="en-ID" sz="1400" dirty="0"/>
              <a:t> </a:t>
            </a:r>
            <a:r>
              <a:rPr lang="en-ID" sz="1400" dirty="0" err="1"/>
              <a:t>tertentu</a:t>
            </a:r>
            <a:r>
              <a:rPr lang="en-ID" sz="1400" dirty="0"/>
              <a:t> </a:t>
            </a:r>
            <a:r>
              <a:rPr lang="en-ID" sz="1400" dirty="0" err="1"/>
              <a:t>hanya</a:t>
            </a:r>
            <a:r>
              <a:rPr lang="en-ID" sz="1400" dirty="0"/>
              <a:t> </a:t>
            </a:r>
            <a:r>
              <a:rPr lang="en-ID" sz="1400" dirty="0" err="1"/>
              <a:t>diperbolehkan</a:t>
            </a:r>
            <a:r>
              <a:rPr lang="en-ID" sz="1400" dirty="0"/>
              <a:t> </a:t>
            </a:r>
            <a:r>
              <a:rPr lang="en-ID" sz="1400" dirty="0" err="1"/>
              <a:t>melihat</a:t>
            </a:r>
            <a:r>
              <a:rPr lang="en-ID" sz="1400" dirty="0"/>
              <a:t> </a:t>
            </a:r>
            <a:r>
              <a:rPr lang="en-ID" sz="1400" dirty="0" err="1"/>
              <a:t>kondisi</a:t>
            </a:r>
            <a:r>
              <a:rPr lang="en-ID" sz="1400" dirty="0"/>
              <a:t> </a:t>
            </a:r>
            <a:r>
              <a:rPr lang="en-ID" sz="1400" dirty="0" err="1"/>
              <a:t>perangkat</a:t>
            </a:r>
            <a:r>
              <a:rPr lang="en-ID" sz="1400" dirty="0"/>
              <a:t>, </a:t>
            </a:r>
            <a:r>
              <a:rPr lang="en-ID" sz="1400" dirty="0" err="1"/>
              <a:t>sedangkan</a:t>
            </a:r>
            <a:endParaRPr lang="en-ID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/>
              <a:t>administrator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mengubah</a:t>
            </a:r>
            <a:r>
              <a:rPr lang="en-ID" sz="1400" dirty="0"/>
              <a:t> </a:t>
            </a:r>
            <a:r>
              <a:rPr lang="en-ID" sz="1400" dirty="0" err="1"/>
              <a:t>konfigurasi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30774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CCC2-BA3C-0A94-7226-E886B9448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4E41B-7263-E3C9-C518-A75D2BC27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Praktik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0905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A167-BCDB-900F-C812-787D5F9AA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36002"/>
          </a:xfrm>
        </p:spPr>
        <p:txBody>
          <a:bodyPr/>
          <a:lstStyle/>
          <a:p>
            <a:r>
              <a:rPr lang="en-US" dirty="0" err="1"/>
              <a:t>Praktikum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1C69-9AA0-D339-6B20-9D9F6F915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3086191"/>
            <a:ext cx="8946541" cy="3113442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ID" sz="1800" dirty="0"/>
              <a:t>Tujuan </a:t>
            </a:r>
            <a:r>
              <a:rPr lang="en-ID" sz="1800" dirty="0" err="1"/>
              <a:t>Praktikum</a:t>
            </a:r>
            <a:endParaRPr lang="en-ID" sz="1800" dirty="0"/>
          </a:p>
          <a:p>
            <a:pPr marL="0" indent="0">
              <a:spcBef>
                <a:spcPts val="600"/>
              </a:spcBef>
              <a:buNone/>
            </a:pPr>
            <a:r>
              <a:rPr lang="en-ID" sz="1800" dirty="0" err="1"/>
              <a:t>Setelah</a:t>
            </a:r>
            <a:r>
              <a:rPr lang="en-ID" sz="1800" dirty="0"/>
              <a:t> </a:t>
            </a:r>
            <a:r>
              <a:rPr lang="en-ID" sz="1800" dirty="0" err="1"/>
              <a:t>praktikum</a:t>
            </a:r>
            <a:r>
              <a:rPr lang="en-ID" sz="1800" dirty="0"/>
              <a:t>, </a:t>
            </a:r>
            <a:r>
              <a:rPr lang="en-ID" sz="1800" dirty="0" err="1"/>
              <a:t>mahasiswa</a:t>
            </a:r>
            <a:r>
              <a:rPr lang="en-ID" sz="1800" dirty="0"/>
              <a:t> </a:t>
            </a:r>
            <a:r>
              <a:rPr lang="en-ID" sz="1800" dirty="0" err="1"/>
              <a:t>mampu</a:t>
            </a:r>
            <a:r>
              <a:rPr lang="en-ID" sz="1800" dirty="0"/>
              <a:t>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ID" sz="1600" dirty="0" err="1"/>
              <a:t>Mengenal</a:t>
            </a:r>
            <a:r>
              <a:rPr lang="en-ID" sz="1600" dirty="0"/>
              <a:t> board ESP32 dan GPIO.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ID" sz="1600" dirty="0" err="1"/>
              <a:t>Membuat</a:t>
            </a:r>
            <a:r>
              <a:rPr lang="en-ID" sz="1600" dirty="0"/>
              <a:t> program </a:t>
            </a:r>
            <a:r>
              <a:rPr lang="en-ID" sz="1600" dirty="0" err="1"/>
              <a:t>menggunakan</a:t>
            </a:r>
            <a:r>
              <a:rPr lang="en-ID" sz="1600" dirty="0"/>
              <a:t> Arduino IDE.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ID" sz="1600" dirty="0" err="1"/>
              <a:t>Mengatur</a:t>
            </a:r>
            <a:r>
              <a:rPr lang="en-ID" sz="1600" dirty="0"/>
              <a:t> GPIO </a:t>
            </a:r>
            <a:r>
              <a:rPr lang="en-ID" sz="1600" dirty="0" err="1"/>
              <a:t>sebagai</a:t>
            </a:r>
            <a:r>
              <a:rPr lang="en-ID" sz="1600" dirty="0"/>
              <a:t> OUTPUT.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ID" sz="1600" dirty="0" err="1"/>
              <a:t>Mengendalikan</a:t>
            </a:r>
            <a:r>
              <a:rPr lang="en-ID" sz="1600" dirty="0"/>
              <a:t> LED ON/OFF.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ID" sz="1600" dirty="0" err="1"/>
              <a:t>Menggunakan</a:t>
            </a:r>
            <a:r>
              <a:rPr lang="en-ID" sz="1600" dirty="0"/>
              <a:t> </a:t>
            </a:r>
            <a:r>
              <a:rPr lang="en-ID" sz="1600" dirty="0" err="1"/>
              <a:t>perintah</a:t>
            </a:r>
            <a:r>
              <a:rPr lang="en-ID" sz="1600" dirty="0"/>
              <a:t> </a:t>
            </a:r>
            <a:r>
              <a:rPr lang="en-ID" sz="1600" dirty="0" err="1"/>
              <a:t>digitalWrite</a:t>
            </a:r>
            <a:r>
              <a:rPr lang="en-ID" sz="1600" dirty="0"/>
              <a:t>().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ID" sz="1600" dirty="0" err="1"/>
              <a:t>Memahami</a:t>
            </a:r>
            <a:r>
              <a:rPr lang="en-ID" sz="1600" dirty="0"/>
              <a:t> </a:t>
            </a:r>
            <a:r>
              <a:rPr lang="en-ID" sz="1600" dirty="0" err="1"/>
              <a:t>hubungan</a:t>
            </a:r>
            <a:r>
              <a:rPr lang="en-ID" sz="1600" dirty="0"/>
              <a:t> program → GPIO → </a:t>
            </a:r>
            <a:r>
              <a:rPr lang="en-ID" sz="1600" dirty="0" err="1"/>
              <a:t>aktuator</a:t>
            </a:r>
            <a:r>
              <a:rPr lang="en-ID" sz="1600" dirty="0"/>
              <a:t>.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en-ID" sz="1600" dirty="0" err="1"/>
              <a:t>Mengembangkan</a:t>
            </a:r>
            <a:r>
              <a:rPr lang="en-ID" sz="1600" dirty="0"/>
              <a:t> </a:t>
            </a:r>
            <a:r>
              <a:rPr lang="en-ID" sz="1600" dirty="0" err="1"/>
              <a:t>kendali</a:t>
            </a:r>
            <a:r>
              <a:rPr lang="en-ID" sz="1600" dirty="0"/>
              <a:t> LED </a:t>
            </a:r>
            <a:r>
              <a:rPr lang="en-ID" sz="1600" dirty="0" err="1"/>
              <a:t>menggunakan</a:t>
            </a:r>
            <a:r>
              <a:rPr lang="en-ID" sz="1600" dirty="0"/>
              <a:t> input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jaringan</a:t>
            </a:r>
            <a:endParaRPr lang="en-ID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20603-1936-0922-9C04-CAFDB19155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6"/>
          <a:stretch>
            <a:fillRect/>
          </a:stretch>
        </p:blipFill>
        <p:spPr bwMode="auto">
          <a:xfrm>
            <a:off x="3749786" y="1188720"/>
            <a:ext cx="6909835" cy="1805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666FDE-861D-B310-ED8F-D600F677052C}"/>
              </a:ext>
            </a:extLst>
          </p:cNvPr>
          <p:cNvSpPr txBox="1"/>
          <p:nvPr/>
        </p:nvSpPr>
        <p:spPr>
          <a:xfrm>
            <a:off x="5965552" y="2455763"/>
            <a:ext cx="24783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dirty="0" err="1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Kendali</a:t>
            </a:r>
            <a:r>
              <a:rPr lang="en-ID" sz="2400" dirty="0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LED</a:t>
            </a:r>
            <a:endParaRPr lang="en-ID" sz="2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76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194</TotalTime>
  <Words>991</Words>
  <Application>Microsoft Office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-apple-system</vt:lpstr>
      <vt:lpstr>Arial</vt:lpstr>
      <vt:lpstr>Calibri</vt:lpstr>
      <vt:lpstr>Century Gothic</vt:lpstr>
      <vt:lpstr>Corbel</vt:lpstr>
      <vt:lpstr>Google Sans</vt:lpstr>
      <vt:lpstr>Wingdings 3</vt:lpstr>
      <vt:lpstr>Ion</vt:lpstr>
      <vt:lpstr>Manajemen Identitas, Autentikasi, dan Otorisasi Perangkat IoT</vt:lpstr>
      <vt:lpstr>Manajemen Identitas Perangkat IoT  (Identity Management)</vt:lpstr>
      <vt:lpstr>Identitas perangkat IOT</vt:lpstr>
      <vt:lpstr>Identitas </vt:lpstr>
      <vt:lpstr>Autentikasi Perangkat IoT (Authentication - AuthN)</vt:lpstr>
      <vt:lpstr>Autentikasi multifaktor (MFA)</vt:lpstr>
      <vt:lpstr>Autentikasi</vt:lpstr>
      <vt:lpstr>Otorisasi</vt:lpstr>
      <vt:lpstr>Mengapa Autentikasi dan Otorisasi Perangkat IoT Penting?</vt:lpstr>
      <vt:lpstr>Metode Autentikasi dan Otorisasi Perangkat IoT</vt:lpstr>
      <vt:lpstr>Soal Studi Kasus</vt:lpstr>
      <vt:lpstr>End</vt:lpstr>
      <vt:lpstr>Praktikum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Dibyo s</dc:creator>
  <cp:lastModifiedBy>Dibyo s</cp:lastModifiedBy>
  <cp:revision>2</cp:revision>
  <dcterms:created xsi:type="dcterms:W3CDTF">2026-09-22T02:03:16Z</dcterms:created>
  <dcterms:modified xsi:type="dcterms:W3CDTF">2026-09-22T06:55:38Z</dcterms:modified>
</cp:coreProperties>
</file>