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9a56baf5454ff5" /><Relationship Type="http://schemas.openxmlformats.org/officeDocument/2006/relationships/extended-properties" Target="/docProps/app.xml" Id="Rd827423870a84bc2" /><Relationship Type="http://schemas.openxmlformats.org/officeDocument/2006/relationships/officeDocument" Target="/ppt/presentation.xml" Id="Rd86d8a6bec174f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761e029c484799"/>
  </p:sldMasterIdLst>
  <p:notesMasterIdLst>
    <p:notesMasterId xmlns:r="http://schemas.openxmlformats.org/officeDocument/2006/relationships" r:id="Rce9425b2b4e64952"/>
  </p:notesMasterIdLst>
  <p:sldIdLst>
    <p:sldId xmlns:r="http://schemas.openxmlformats.org/officeDocument/2006/relationships" id="256" r:id="R01a4a0704ab74ac0"/>
    <p:sldId xmlns:r="http://schemas.openxmlformats.org/officeDocument/2006/relationships" id="257" r:id="R852df569b4d44c7e"/>
    <p:sldId xmlns:r="http://schemas.openxmlformats.org/officeDocument/2006/relationships" id="258" r:id="Rab61221ac8134268"/>
    <p:sldId xmlns:r="http://schemas.openxmlformats.org/officeDocument/2006/relationships" id="259" r:id="R60bb45af2e954880"/>
    <p:sldId xmlns:r="http://schemas.openxmlformats.org/officeDocument/2006/relationships" id="260" r:id="R91e0cd3da6904032"/>
    <p:sldId xmlns:r="http://schemas.openxmlformats.org/officeDocument/2006/relationships" id="261" r:id="Rfdede2aa727948c9"/>
    <p:sldId xmlns:r="http://schemas.openxmlformats.org/officeDocument/2006/relationships" id="262" r:id="R02a71738cbab4ca7"/>
    <p:sldId xmlns:r="http://schemas.openxmlformats.org/officeDocument/2006/relationships" id="263" r:id="Rbe36fef647764d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5660884cfc4e45" /><Relationship Type="http://schemas.openxmlformats.org/officeDocument/2006/relationships/slideMaster" Target="/ppt/slideMasters/slideMaster1.xml" Id="Rf2761e029c484799" /><Relationship Type="http://schemas.openxmlformats.org/officeDocument/2006/relationships/notesMaster" Target="/ppt/notesMasters/notesMaster1.xml" Id="Rce9425b2b4e64952" /><Relationship Type="http://schemas.openxmlformats.org/officeDocument/2006/relationships/presProps" Target="/ppt/presProps.xml" Id="Raaaceeb1d5784601" /><Relationship Type="http://schemas.openxmlformats.org/officeDocument/2006/relationships/tableStyles" Target="/ppt/tableStyles.xml" Id="Rc368aa1bfda04df7" /><Relationship Type="http://schemas.openxmlformats.org/officeDocument/2006/relationships/slide" Target="/ppt/slides/slide1.xml" Id="R01a4a0704ab74ac0" /><Relationship Type="http://schemas.openxmlformats.org/officeDocument/2006/relationships/slide" Target="/ppt/slides/slide2.xml" Id="R852df569b4d44c7e" /><Relationship Type="http://schemas.openxmlformats.org/officeDocument/2006/relationships/slide" Target="/ppt/slides/slide3.xml" Id="Rab61221ac8134268" /><Relationship Type="http://schemas.openxmlformats.org/officeDocument/2006/relationships/slide" Target="/ppt/slides/slide4.xml" Id="R60bb45af2e954880" /><Relationship Type="http://schemas.openxmlformats.org/officeDocument/2006/relationships/slide" Target="/ppt/slides/slide5.xml" Id="R91e0cd3da6904032" /><Relationship Type="http://schemas.openxmlformats.org/officeDocument/2006/relationships/slide" Target="/ppt/slides/slide6.xml" Id="Rfdede2aa727948c9" /><Relationship Type="http://schemas.openxmlformats.org/officeDocument/2006/relationships/slide" Target="/ppt/slides/slide7.xml" Id="R02a71738cbab4ca7" /><Relationship Type="http://schemas.openxmlformats.org/officeDocument/2006/relationships/slide" Target="/ppt/slides/slide8.xml" Id="Rbe36fef647764d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8352e5a2984d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868225dbb64acf" /><Relationship Type="http://schemas.openxmlformats.org/officeDocument/2006/relationships/notesMaster" Target="/ppt/notesMasters/notesMaster1.xml" Id="Refd874988f804c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25d976b5e84a74" /><Relationship Type="http://schemas.openxmlformats.org/officeDocument/2006/relationships/notesMaster" Target="/ppt/notesMasters/notesMaster1.xml" Id="Rb0f8af0cd3c04b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ee86f713384a7b" /><Relationship Type="http://schemas.openxmlformats.org/officeDocument/2006/relationships/notesMaster" Target="/ppt/notesMasters/notesMaster1.xml" Id="R7cc2b18333ea48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d54c9f6d004a11" /><Relationship Type="http://schemas.openxmlformats.org/officeDocument/2006/relationships/notesMaster" Target="/ppt/notesMasters/notesMaster1.xml" Id="R4ba8a13d23b94c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97d70004e34378" /><Relationship Type="http://schemas.openxmlformats.org/officeDocument/2006/relationships/notesMaster" Target="/ppt/notesMasters/notesMaster1.xml" Id="R49162f55f8644a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d993fcd1e0405d" /><Relationship Type="http://schemas.openxmlformats.org/officeDocument/2006/relationships/notesMaster" Target="/ppt/notesMasters/notesMaster1.xml" Id="R227387f1454748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f8eb6783874ee1" /><Relationship Type="http://schemas.openxmlformats.org/officeDocument/2006/relationships/notesMaster" Target="/ppt/notesMasters/notesMaster1.xml" Id="Rc3ca6dc9404044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e6c4a033ac4673" /><Relationship Type="http://schemas.openxmlformats.org/officeDocument/2006/relationships/notesMaster" Target="/ppt/notesMasters/notesMaster1.xml" Id="Rea2fbea6004b4e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Buka pertemuan dengan pernyataan: “Masalah kecil pada antarmuka dapat menjadi hambatan besar bagi pengguna.” Minta mahasiswa memberi satu contoh pengalaman digital yang mendukung atau membantah pernyataan tersebut.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Hubungkan topik hari ini dengan artefak minggu sebelumnya dan jelaskan luaran yang harus selesai pada akhir sesi.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Jangan hanya membacakan tujuan. Tunjukkan hubungan antara pengetahuan, tindakan praktikum, dan bukti yang dikumpulkan.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Gunakan tiga pertanyaan: Apa yang harus dipahami? Apa yang harus dilakukan? Bukti apa yang menunjukkan mahasiswa sudah mampu?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Jelaskan konsep pertama dengan contoh yang dekat dengan mahasiswa. Lanjutkan konsep kedua sebagai konsekuensi, lalu konsep ketiga sebagai prinsip pengambilan keputusan.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Minta mahasiswa menghubungkan setiap konsep dengan aplikasi yang mereka gunakan hari ini. Hindari diskusi berbasis “suka/tidak suka”; arahkan pada tujuan, perilaku, dan konteks.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Gunakan kasus pada layar untuk memodelkan cara berpikir desain. Pisahkan gejala, kemungkinan penyebab, dan keputusan yang dapat diuji.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Ajak mahasiswa mengusulkan dua alternatif. Tanyakan bukti apa yang diperlukan untuk memilih di antara alternatif tersebut.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Tujuan slide: membantu mahasiswa menerapkan konsep pertemuan 2 melalui pembacaan visual, bukan menghafal definisi.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Arah penjelasan: tampilkan ilustrasi selama 30–45 detik tanpa memberi jawaban. Minta mahasiswa menyebutkan apa yang terlihat, apa yang mereka tafsirkan, dan bukti visual yang mendukung tafsir tersebut.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Pertanyaan pemantik: Masalah atau peluang apa yang paling penting? Siapa pengguna yang terdampak? Keputusan desain apa yang dapat diuji?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Analisis dan jawaban contoh: Masalah: status sistem tidak terlihat, istilah tidak konsisten, dan pengguna tidak mudah membatalkan. Jawaban: tambahkan indikator tahap, konsistenkan label, sediakan edit/back yang aman, dan tampilkan ringkasan sebelum konfirmasi.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Aktivitas singkat: mahasiswa bekerja berpasangan selama 5 menit untuk menandai tiga temuan pada ilustrasi, kemudian menyampaikan satu rekomendasi beserta alasan dan indikator keberhasilannya.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Norman, D. A. (2013). The Design of Everyday Things. Basic Books.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Garrett, J. J. (2011). The Elements of User Experience. New Riders.</a:t>
            </a:r>
          </a:p>
          <a:p xmlns:a="http://schemas.openxmlformats.org/drawingml/2006/main">
            <a:r>
              <a:t>W3C. Web Content Accessibility Guidelines (WCAG). https://www.w3.org/WAI/standards-guidelines/wcag/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Demonstrasikan proses Pilih task → Telusuri layar → Catat pelanggaran → Beri severity → Rekomendasikan. Beri contoh keputusan pada setiap tahap dan tunjukkan artefak yang dihasilkan.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Tekankan bahwa proses bukan selalu linear. Mahasiswa boleh kembali ke tahap sebelumnya ketika bukti baru menunjukkan asumsi yang keliru.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Alokasikan fase kerja utama untuk tugas: Evaluasi satu layanan digital dengan 10 heuristik Nielsen. Mulai dengan demonstrasi singkat, lalu biarkan mahasiswa bekerja dengan checkpoint terjadwal.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Saat kritik, gunakan format: tujuan pengguna → bukti → keputusan → konsekuensi. Hindari komentar yang berhenti pada selera visual.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Berikan waktu dua menit untuk refleksi individu, kemudian minta beberapa mahasiswa membagikan jawabannya. Gunakan jawaban ini untuk mengidentifikasi kebutuhan coaching pada pertemuan berikutnya.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Pastikan mahasiswa mengunggah artefak beserta versi atau tanggal revisi agar perkembangan proses dapat ditelusuri.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Nielsen Norman Group. Usability Heuristics and UX Research guidance. https://www.nngroup.com/</a:t>
            </a:r>
          </a:p>
          <a:p xmlns:a="http://schemas.openxmlformats.org/drawingml/2006/main">
            <a:r>
              <a:t>Krug, S. (2014). Don’t Make Me Think, Revisited. New Riders.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71a2a8f7a49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d9b6177dbe400b" /><Relationship Type="http://schemas.openxmlformats.org/officeDocument/2006/relationships/slideLayout" Target="/ppt/slideLayouts/slideLayout1.xml" Id="Rc7e0930497b54c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e0930497b54c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065b3b8b24707" /><Relationship Type="http://schemas.openxmlformats.org/officeDocument/2006/relationships/image" Target="/ppt/media/image.png" Id="R6a38b19945664317" /><Relationship Type="http://schemas.openxmlformats.org/officeDocument/2006/relationships/notesSlide" Target="/ppt/notesSlides/notesSlide1.xml" Id="R044466757b484d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7f3d655074196" /><Relationship Type="http://schemas.openxmlformats.org/officeDocument/2006/relationships/notesSlide" Target="/ppt/notesSlides/notesSlide2.xml" Id="R1781614ed31f4a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fddb7c0254181" /><Relationship Type="http://schemas.openxmlformats.org/officeDocument/2006/relationships/notesSlide" Target="/ppt/notesSlides/notesSlide3.xml" Id="R509e763d8e2042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39e0f672d4cba" /><Relationship Type="http://schemas.openxmlformats.org/officeDocument/2006/relationships/notesSlide" Target="/ppt/notesSlides/notesSlide4.xml" Id="Rb8923fc7f8c84e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03e3e9079479b" /><Relationship Type="http://schemas.openxmlformats.org/officeDocument/2006/relationships/image" Target="/ppt/media/image.png" Id="R66c0805e4cce4ca4" /><Relationship Type="http://schemas.openxmlformats.org/officeDocument/2006/relationships/notesSlide" Target="/ppt/notesSlides/notesSlide5.xml" Id="R64e6db92d7994b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e12c8be2b4057" /><Relationship Type="http://schemas.openxmlformats.org/officeDocument/2006/relationships/notesSlide" Target="/ppt/notesSlides/notesSlide6.xml" Id="R1f2fcc468e7a4b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6418ce5d34673" /><Relationship Type="http://schemas.openxmlformats.org/officeDocument/2006/relationships/notesSlide" Target="/ppt/notesSlides/notesSlide7.xml" Id="R4ad35d96cfe145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29023278246e7" /><Relationship Type="http://schemas.openxmlformats.org/officeDocument/2006/relationships/notesSlide" Target="/ppt/notesSlides/notesSlide8.xml" Id="R8237cdadf46b44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38b19945664317"/>
          <a:srcRect xmlns:a="http://schemas.openxmlformats.org/drawingml/2006/main" l="25208" t="0" r="252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BDEAF-95FC-4CB4-82D4-BE8E937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PERTEMUAN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3CC4E6-B18B-46B6-91F5-B37C96DC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Usability dan Evaluasi Heuristik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92ADB5-6D9F-4E49-B5B7-0AFF655D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Masalah kecil pada antarmuka dapat menjadi hambatan besar bagi pengguna.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56459-8878-4AB6-8C38-18C97186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CPMK-1 • C4–C5, P2, A3</a:t>
            </a:r>
          </a:p>
        </p:txBody>
      </p:sp>
    </p:spTree>
    <p:extLst>
      <p:ext uri="{BB962C8B-B14F-4D97-AF65-F5344CB8AC3E}">
        <p14:creationId xmlns:p14="http://schemas.microsoft.com/office/powerpoint/2010/main" val="307683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C135A-6D74-453F-B77E-B2CBD767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Capaian hari ini terlihat dari bukti kerja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C2DAD-37FB-4F24-8895-4ED24558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Masalah kecil pada antarmuka dapat menjadi hambatan besar bagi pengguna.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47BA8-A729-4321-826A-4867182F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9E951-8297-49BB-8EE9-DE2B6B5C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6682D-645C-4B90-8754-B1DE90A4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0">
            <a:solidFill>
              <a:srgbClr val="D0D5D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335CF-A7CB-4C10-9052-EFA7F1B2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C4–C5, P2, A3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B41A34-1FDC-465A-9959-AFAA0F9AF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PAHAM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CFEA43-E071-4D01-BE20-9235ABA4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Visibility of system status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BD98B-370D-4EBB-9C3E-4C9AACE2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TERAPKAN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088152-522D-4E49-85B0-BBFF4023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857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Evaluasi satu layanan digital dengan 10 heuristik Nielsen.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C3F4F9-9D61-432A-8D27-0049F7F8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336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BUKTIKAN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71D8D0-F69C-42CD-8038-D329B62C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857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5 temuan; minimal 4 valid + rekomendasi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6E3E2C-33B7-4362-ACD1-856AAC18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Kriteria ketuntasan minimum: 60/100 • keputusan harus dapat dijelaskan</a:t>
            </a:r>
          </a:p>
        </p:txBody>
      </p:sp>
    </p:spTree>
    <p:extLst>
      <p:ext uri="{BB962C8B-B14F-4D97-AF65-F5344CB8AC3E}">
        <p14:creationId xmlns:p14="http://schemas.microsoft.com/office/powerpoint/2010/main" val="415005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DD4CC3-06D7-4F9A-8004-1CA6DE73A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Tiga gagasan yang menjadi fondasi keputusan desain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5E773-8C35-40CA-BC21-D094AC58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3B07FF-51F3-4B09-9E6D-3E655621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A01D6-C2CF-4235-A105-58584E93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0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248E0-BC1E-42EB-9EDC-6E31158D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C4–C5, P2, A3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DBB4A-7901-4A13-B707-45F38388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21D70-D679-4852-BA3C-417E2642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3143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Visibility of system status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E4285-8189-4859-B926-75F1C5F0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5EEF"/>
          </a:solidFill>
          <a:ln xmlns:a="http://schemas.openxmlformats.org/drawingml/2006/main" w="9525">
            <a:solidFill>
              <a:srgbClr val="155E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CF6C9-0CD0-443F-946F-BBD7C476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907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99DEF7-1285-44F8-86C2-14BF8446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857500"/>
            <a:ext cx="3143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Match with the real world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5CD0A-83EB-43CE-90B6-231C2067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524375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AED4"/>
          </a:solidFill>
          <a:ln xmlns:a="http://schemas.openxmlformats.org/drawingml/2006/main" w="9525">
            <a:solidFill>
              <a:srgbClr val="06AE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D5F26-EBF7-4496-896B-8D644639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7E16B-5258-42A3-B647-D437CBD0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857500"/>
            <a:ext cx="3143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Error prevention dan recovery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8E916-D279-4DE4-995D-22F3ECAC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24375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9525">
            <a:solidFill>
              <a:srgbClr val="FF6B5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2D058-0103-4F29-88D7-C3CB4479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Gunakan konsep sebagai lensa untuk menilai—bukan sebagai istilah untuk dihafal.</a:t>
            </a:r>
          </a:p>
        </p:txBody>
      </p:sp>
    </p:spTree>
    <p:extLst>
      <p:ext uri="{BB962C8B-B14F-4D97-AF65-F5344CB8AC3E}">
        <p14:creationId xmlns:p14="http://schemas.microsoft.com/office/powerpoint/2010/main" val="3692643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655CEC-C7BA-40B2-8FA2-5F3B345A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Contoh implementasi: lihat sebab sebelum memperbaiki layar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3E47D-028D-4EC2-B650-9DB9A897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4AB5E-8732-45E5-BE02-0487703F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6C59B-DA62-411F-997E-E1DDB8C3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0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AF58F-5C2F-451C-873F-B2F2BF6A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C4–C5, P2, A3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3B7A52-470D-43F7-8F65-37CE2D90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9530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FF"/>
          </a:solidFill>
          <a:ln xmlns:a="http://schemas.openxmlformats.org/drawingml/2006/main" w="9525">
            <a:solidFill>
              <a:srgbClr val="B2CCF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20CDB-F20D-4A4F-AC80-EE6C8FC13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81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SITUASI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1F5F3A-DA0A-4FF6-9AFA-E40F59A8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57500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Tombol “Bayar” tanpa status proses memicu klik berulang dan ketidakpastian.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EA081-3996-4F5A-8829-225E5129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90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6B57"/>
                </a:solidFill>
              </a:defRPr>
            </a:pPr>
            <a:r>
              <a:rPr sz="1350" b="1">
                <a:solidFill>
                  <a:srgbClr val="FF6B57"/>
                </a:solidFill>
              </a:rPr>
              <a:t>Pertanyaan desain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51C17-F22B-4F19-9FF6-24161138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1.  Apa bukti masalahnya?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2830A6-20AF-4985-AAA4-C2C43132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04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2.  Siapa yang terdampak?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30741-BCB3-4D13-8AFC-33080235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1828"/>
                </a:solidFill>
              </a:defRPr>
            </a:pPr>
            <a:r>
              <a:rPr sz="1875" b="1">
                <a:solidFill>
                  <a:srgbClr val="101828"/>
                </a:solidFill>
              </a:rPr>
              <a:t>3.  Apa yang harus berubah?</a:t>
            </a:r>
          </a:p>
        </p:txBody>
      </p:sp>
    </p:spTree>
    <p:extLst>
      <p:ext uri="{BB962C8B-B14F-4D97-AF65-F5344CB8AC3E}">
        <p14:creationId xmlns:p14="http://schemas.microsoft.com/office/powerpoint/2010/main" val="11595216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0805e4cce4ca4"/>
          <a:srcRect xmlns:a="http://schemas.openxmlformats.org/drawingml/2006/main" l="25208" t="0" r="252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BDEAF-95FC-4CB4-82D4-BE8E937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CONTOH VISUAL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3CC4E6-B18B-46B6-91F5-B37C96DC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Heuristic Review Checkout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92ADB5-6D9F-4E49-B5B7-0AFF655D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Temukan pelanggaran heuristik pada proses checkout.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56459-8878-4AB6-8C38-18C97186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Amati • Temukan bukti • Usulkan perbaikan</a:t>
            </a:r>
          </a:p>
        </p:txBody>
      </p:sp>
    </p:spTree>
    <p:extLst>
      <p:ext uri="{BB962C8B-B14F-4D97-AF65-F5344CB8AC3E}">
        <p14:creationId xmlns:p14="http://schemas.microsoft.com/office/powerpoint/2010/main" val="3076834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59A9C5-2748-4C11-8BA0-540FAD8F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Proses kerja menjaga keputusan tetap dapat ditelusuri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53E29-A805-4937-A20C-22255C1D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9826D9-AC46-4A31-BD82-85520215F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27341-7F42-48A2-959F-7E1DF96E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0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4082C-7442-4DCD-A5D9-ADFA18AA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C4–C5, P2, A3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9394C3-B277-4F33-A3A0-05AF7E4E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B282A-6814-4986-950A-9CB48CF4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Pilih task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6BEE1-E6CF-4540-8223-2FFB5391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952750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2C070-3A78-49A2-9135-F37D2363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90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E4F646-C206-4E31-A6F5-5BE51D4B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003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Telusuri layar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B40CA-5906-4AE2-8AD9-5C7F4EC2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52750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03CF8-78BA-48BC-8D34-28378D52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190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612F09-6C5B-4C9F-AA1D-EF23C0AFD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0003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Catat pelanggaran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63DD4-36A9-47D7-812C-E5C5756F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952750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12D3BA-6830-426C-8C90-64A2B3AE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190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8ADFD-9D2F-4733-B072-0D721900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0003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Beri severity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35180B-8042-40C5-9C95-5AC7905A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952750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1A8584-3B7B-48E8-A4D5-7B4B455E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1907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DDF6A6-9989-4AAE-9EC1-DA901C5E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0003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Rekomendasikan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9B4BC-585E-40C6-9F3E-50F735C6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Checkpoint: sebelum maju, pastikan output tahap ini menjadi input yang jelas bagi tahap berikutnya.</a:t>
            </a:r>
          </a:p>
        </p:txBody>
      </p:sp>
    </p:spTree>
    <p:extLst>
      <p:ext uri="{BB962C8B-B14F-4D97-AF65-F5344CB8AC3E}">
        <p14:creationId xmlns:p14="http://schemas.microsoft.com/office/powerpoint/2010/main" val="21465488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1F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E8B46B-407C-424C-BEAA-0660C57C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PRAKTIK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9EBD1-A64B-43F5-9FF6-4F66ECE4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8096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Evaluasi satu layanan digital dengan 10 heuristik Nielsen.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F762E-83BB-488D-9265-11DDF97D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LUARAN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4D0FF-1E88-4554-A8B4-FB5357EB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7429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E4E7EC"/>
                </a:solidFill>
              </a:defRPr>
            </a:pPr>
            <a:r>
              <a:rPr sz="2175" b="0">
                <a:solidFill>
                  <a:srgbClr val="E4E7EC"/>
                </a:solidFill>
              </a:rPr>
              <a:t>5 temuan; minimal 4 valid + rekomendasi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FA4AE7-2734-411B-9FC9-A7AEBA43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24000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B4E"/>
          </a:solidFill>
          <a:ln xmlns:a="http://schemas.openxmlformats.org/drawingml/2006/main" w="9525">
            <a:solidFill>
              <a:srgbClr val="2E5D8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8D639D-8ADD-4401-B3DF-A68C00B9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85925"/>
            <a:ext cx="2190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Kerja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5E031B-1090-4A6E-8943-D42BD478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19375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66"/>
          </a:solidFill>
          <a:ln xmlns:a="http://schemas.openxmlformats.org/drawingml/2006/main" w="9525">
            <a:solidFill>
              <a:srgbClr val="2E5D8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BFDEE-305A-4E59-97EB-C2779E2F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81300"/>
            <a:ext cx="2190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Kritik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2062C-701E-4649-BFAB-0B575DF2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714750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B4E"/>
          </a:solidFill>
          <a:ln xmlns:a="http://schemas.openxmlformats.org/drawingml/2006/main" w="9525">
            <a:solidFill>
              <a:srgbClr val="2E5D8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C0244-E4C1-44E4-A788-1F71371C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876675"/>
            <a:ext cx="2190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Revisi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C4FB7A-5807-409E-98BC-6F0E6DD3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6AED4"/>
                </a:solidFill>
              </a:defRPr>
            </a:pPr>
            <a:r>
              <a:rPr sz="1500" b="1">
                <a:solidFill>
                  <a:srgbClr val="06AED4"/>
                </a:solidFill>
              </a:rPr>
              <a:t>Dokumentasikan alasan, bukan hanya hasil.</a:t>
            </a:r>
          </a:p>
        </p:txBody>
      </p:sp>
    </p:spTree>
    <p:extLst>
      <p:ext uri="{BB962C8B-B14F-4D97-AF65-F5344CB8AC3E}">
        <p14:creationId xmlns:p14="http://schemas.microsoft.com/office/powerpoint/2010/main" val="7144056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B2AE7-19B1-42C1-ADFE-0F04064E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Tutup sesi dengan tiga pertanyaan reflektif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598B8-1429-4B0F-AC13-D2675414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2F07E-7565-487B-86B7-C97CA891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5C10D6-0848-4F29-BC76-892E9063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0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93C6D-3DDC-46B5-97A8-18B115E9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C4–C5, P2, A3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566079-066F-41BA-BBD2-9AAD418C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55EEF"/>
                </a:solidFill>
              </a:defRPr>
            </a:pPr>
            <a:r>
              <a:rPr sz="2250" b="1">
                <a:solidFill>
                  <a:srgbClr val="155EE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9C2B59-252B-43E5-AB7D-E618E7CC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952625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Keputusan apa yang paling kuat?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F58DC-123F-414D-A54F-8A573134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6AED4"/>
                </a:solidFill>
              </a:defRPr>
            </a:pPr>
            <a:r>
              <a:rPr sz="2250" b="1">
                <a:solidFill>
                  <a:srgbClr val="06AED4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B32CBA-B349-4237-9870-01E53490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Asumsi apa yang masih lemah?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8DC1D0-5C6F-4B16-A975-40A06A34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FF6B57"/>
                </a:solidFill>
              </a:defRPr>
            </a:pPr>
            <a:r>
              <a:rPr sz="2250" b="1">
                <a:solidFill>
                  <a:srgbClr val="FF6B57"/>
                </a:solidFill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CEDD2-8FAD-46B5-80A7-EDDC62BA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333875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Apa yang harus diuji berikutnya?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6A849D-DE79-4BDA-8411-61597011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475467"/>
                </a:solidFill>
              </a:defRPr>
            </a:pPr>
            <a:r>
              <a:rPr sz="1350" b="0">
                <a:solidFill>
                  <a:srgbClr val="475467"/>
                </a:solidFill>
              </a:rPr>
              <a:t>Bukti yang dikumpulkan: 5 temuan; minimal 4 valid + rekomendasi</a:t>
            </a:r>
          </a:p>
        </p:txBody>
      </p:sp>
    </p:spTree>
    <p:extLst>
      <p:ext uri="{BB962C8B-B14F-4D97-AF65-F5344CB8AC3E}">
        <p14:creationId xmlns:p14="http://schemas.microsoft.com/office/powerpoint/2010/main" val="15724914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2026-09-07T05:59:13.3960000Z</dcterms:created>
  <dcterms:modified xsi:type="dcterms:W3CDTF">2026-09-07T05:59:13.3960000Z</dcterms:modified>
</coreProperties>
</file>