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 l="25208" r="25208"/>
          <a:stretch>
            <a:fillRect/>
          </a:stretch>
        </p:blipFill>
        <p:spPr>
          <a:xfrm>
            <a:off x="6191250" y="0"/>
            <a:ext cx="6000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7092A8B-1FE4-4E7B-89F7-6051312CCED9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3619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155EEF"/>
                </a:solidFill>
              </a:defRPr>
            </a:pPr>
            <a:r>
              <a:rPr sz="1200" b="1">
                <a:solidFill>
                  <a:srgbClr val="155EEF"/>
                </a:solidFill>
              </a:rPr>
              <a:t>PERTEMUAN 03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FF52EA-85DC-43E8-AE52-F2AD69B08BD2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5143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900" b="1">
                <a:solidFill>
                  <a:srgbClr val="101828"/>
                </a:solidFill>
              </a:defRPr>
            </a:pPr>
            <a:r>
              <a:rPr sz="3900" b="1">
                <a:solidFill>
                  <a:srgbClr val="101828"/>
                </a:solidFill>
              </a:rPr>
              <a:t>Riset Pengguna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B7853A-2F1E-4DFD-BE59-37E9A78FDA3D}"/>
              </a:ext>
            </a:extLst>
          </p:cNvPr>
          <p:cNvSpPr>
            <a:spLocks noGrp="1"/>
          </p:cNvSpPr>
          <p:nvPr/>
        </p:nvSpPr>
        <p:spPr>
          <a:xfrm>
            <a:off x="609600" y="3238500"/>
            <a:ext cx="47625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0">
                <a:solidFill>
                  <a:srgbClr val="475467"/>
                </a:solidFill>
              </a:defRPr>
            </a:pPr>
            <a:r>
              <a:rPr sz="2025" b="0">
                <a:solidFill>
                  <a:srgbClr val="475467"/>
                </a:solidFill>
              </a:rPr>
              <a:t>Riset mengubah asumsi desain menjadi pertanyaan yang dapat diuji.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93283B-04A4-49BD-ADCF-436473413386}"/>
              </a:ext>
            </a:extLst>
          </p:cNvPr>
          <p:cNvSpPr>
            <a:spLocks noGrp="1"/>
          </p:cNvSpPr>
          <p:nvPr/>
        </p:nvSpPr>
        <p:spPr>
          <a:xfrm>
            <a:off x="609600" y="5810250"/>
            <a:ext cx="4953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6B57"/>
                </a:solidFill>
              </a:defRPr>
            </a:pPr>
            <a:r>
              <a:rPr sz="1200" b="1">
                <a:solidFill>
                  <a:srgbClr val="FF6B57"/>
                </a:solidFill>
              </a:rPr>
              <a:t>CPMK-2 • C3–C4, P2, A3</a:t>
            </a:r>
          </a:p>
        </p:txBody>
      </p:sp>
    </p:spTree>
    <p:extLst>
      <p:ext uri="{BB962C8B-B14F-4D97-AF65-F5344CB8AC3E}">
        <p14:creationId xmlns:p14="http://schemas.microsoft.com/office/powerpoint/2010/main" val="839777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2D1C112-0814-4040-BD18-4CC64D0FFE04}"/>
              </a:ext>
            </a:extLst>
          </p:cNvPr>
          <p:cNvSpPr>
            <a:spLocks noGrp="1"/>
          </p:cNvSpPr>
          <p:nvPr/>
        </p:nvSpPr>
        <p:spPr>
          <a:xfrm>
            <a:off x="609600" y="7048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50" b="1">
                <a:solidFill>
                  <a:srgbClr val="101828"/>
                </a:solidFill>
              </a:defRPr>
            </a:pPr>
            <a:r>
              <a:rPr sz="3150" b="1">
                <a:solidFill>
                  <a:srgbClr val="101828"/>
                </a:solidFill>
              </a:rPr>
              <a:t>Capaian hari ini terlihat dari bukti kerja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1977F2-99F8-4789-B36A-5A87137B5FAD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287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475467"/>
                </a:solidFill>
              </a:defRPr>
            </a:pPr>
            <a:r>
              <a:rPr sz="1500" b="0">
                <a:solidFill>
                  <a:srgbClr val="475467"/>
                </a:solidFill>
              </a:rPr>
              <a:t>Riset mengubah asumsi desain menjadi pertanyaan yang dapat diuji.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2C05F0-EC7F-4666-B748-7D676FCEF8B2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155EEF"/>
                </a:solidFill>
              </a:defRPr>
            </a:pPr>
            <a:r>
              <a:rPr sz="1050" b="1">
                <a:solidFill>
                  <a:srgbClr val="155EEF"/>
                </a:solidFill>
              </a:rPr>
              <a:t>UI &amp; UX DESIGN  •  PERTEMUAN 03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6FC30C-C370-419F-A794-836991824082}"/>
              </a:ext>
            </a:extLst>
          </p:cNvPr>
          <p:cNvSpPr>
            <a:spLocks noGrp="1"/>
          </p:cNvSpPr>
          <p:nvPr/>
        </p:nvSpPr>
        <p:spPr>
          <a:xfrm>
            <a:off x="11049000" y="266700"/>
            <a:ext cx="53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50" b="1">
                <a:solidFill>
                  <a:srgbClr val="475467"/>
                </a:solidFill>
              </a:defRPr>
            </a:pPr>
            <a:r>
              <a:rPr sz="1050" b="1">
                <a:solidFill>
                  <a:srgbClr val="475467"/>
                </a:solidFill>
              </a:rPr>
              <a:t>018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F7C3C2-BB37-45AD-8BDC-4CC63D947508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19050"/>
          </a:xfrm>
          <a:prstGeom prst="rect">
            <a:avLst/>
          </a:prstGeom>
          <a:solidFill>
            <a:srgbClr val="D0D5DD"/>
          </a:solidFill>
          <a:ln w="0">
            <a:solidFill>
              <a:srgbClr val="D0D5DD"/>
            </a:solidFill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F668EB-0327-404C-9AD0-2F7D18C44F1D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6667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0">
                <a:solidFill>
                  <a:srgbClr val="475467"/>
                </a:solidFill>
              </a:defRPr>
            </a:pPr>
            <a:r>
              <a:rPr sz="900" b="0">
                <a:solidFill>
                  <a:srgbClr val="475467"/>
                </a:solidFill>
              </a:rPr>
              <a:t>CPMK-2 • C3–C4, P2, A3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DC06A0-B199-4201-8CDC-BA4BD88E7288}"/>
              </a:ext>
            </a:extLst>
          </p:cNvPr>
          <p:cNvSpPr>
            <a:spLocks noGrp="1"/>
          </p:cNvSpPr>
          <p:nvPr/>
        </p:nvSpPr>
        <p:spPr>
          <a:xfrm>
            <a:off x="609600" y="2333625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155EEF"/>
                </a:solidFill>
              </a:defRPr>
            </a:pPr>
            <a:r>
              <a:rPr sz="1200" b="1">
                <a:solidFill>
                  <a:srgbClr val="155EEF"/>
                </a:solidFill>
              </a:rPr>
              <a:t>PAHAM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03E261-9DD1-4856-B45D-D4ECEA530231}"/>
              </a:ext>
            </a:extLst>
          </p:cNvPr>
          <p:cNvSpPr>
            <a:spLocks noGrp="1"/>
          </p:cNvSpPr>
          <p:nvPr/>
        </p:nvSpPr>
        <p:spPr>
          <a:xfrm>
            <a:off x="609600" y="2857500"/>
            <a:ext cx="3143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Generative vs evaluative research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03B9F5-2951-4AAA-B470-D2E49168A275}"/>
              </a:ext>
            </a:extLst>
          </p:cNvPr>
          <p:cNvSpPr>
            <a:spLocks noGrp="1"/>
          </p:cNvSpPr>
          <p:nvPr/>
        </p:nvSpPr>
        <p:spPr>
          <a:xfrm>
            <a:off x="4286250" y="2333625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6AED4"/>
                </a:solidFill>
              </a:defRPr>
            </a:pPr>
            <a:r>
              <a:rPr sz="1200" b="1">
                <a:solidFill>
                  <a:srgbClr val="06AED4"/>
                </a:solidFill>
              </a:rPr>
              <a:t>TERAPKAN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2A7275-3BDE-482A-B62D-6511CCAE41F6}"/>
              </a:ext>
            </a:extLst>
          </p:cNvPr>
          <p:cNvSpPr>
            <a:spLocks noGrp="1"/>
          </p:cNvSpPr>
          <p:nvPr/>
        </p:nvSpPr>
        <p:spPr>
          <a:xfrm>
            <a:off x="4286250" y="2857500"/>
            <a:ext cx="3143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Susun research plan dan lakukan simulasi wawancara berpasangan.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54F5D0-1A7B-4469-9545-653C49976DFB}"/>
              </a:ext>
            </a:extLst>
          </p:cNvPr>
          <p:cNvSpPr>
            <a:spLocks noGrp="1"/>
          </p:cNvSpPr>
          <p:nvPr/>
        </p:nvSpPr>
        <p:spPr>
          <a:xfrm>
            <a:off x="7962900" y="2333625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6B57"/>
                </a:solidFill>
              </a:defRPr>
            </a:pPr>
            <a:r>
              <a:rPr sz="1200" b="1">
                <a:solidFill>
                  <a:srgbClr val="FF6B57"/>
                </a:solidFill>
              </a:rPr>
              <a:t>BUKTIKAN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EC310F-BD20-4304-BFEE-0DED89E46CF7}"/>
              </a:ext>
            </a:extLst>
          </p:cNvPr>
          <p:cNvSpPr>
            <a:spLocks noGrp="1"/>
          </p:cNvSpPr>
          <p:nvPr/>
        </p:nvSpPr>
        <p:spPr>
          <a:xfrm>
            <a:off x="7962900" y="2857500"/>
            <a:ext cx="3143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Research plan + interview guide + consent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9CEA89-8961-470E-BAEF-C85C5F18007D}"/>
              </a:ext>
            </a:extLst>
          </p:cNvPr>
          <p:cNvSpPr>
            <a:spLocks noGrp="1"/>
          </p:cNvSpPr>
          <p:nvPr/>
        </p:nvSpPr>
        <p:spPr>
          <a:xfrm>
            <a:off x="609600" y="5429250"/>
            <a:ext cx="10477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475467"/>
                </a:solidFill>
              </a:defRPr>
            </a:pPr>
            <a:r>
              <a:rPr sz="1500" b="0">
                <a:solidFill>
                  <a:srgbClr val="475467"/>
                </a:solidFill>
              </a:rPr>
              <a:t>Kriteria ketuntasan minimum: 60/100 • keputusan harus dapat dijelaskan</a:t>
            </a:r>
          </a:p>
        </p:txBody>
      </p:sp>
    </p:spTree>
    <p:extLst>
      <p:ext uri="{BB962C8B-B14F-4D97-AF65-F5344CB8AC3E}">
        <p14:creationId xmlns:p14="http://schemas.microsoft.com/office/powerpoint/2010/main" val="1270785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3BBEF18-9DA1-45CC-8131-FFE83AFFA9EB}"/>
              </a:ext>
            </a:extLst>
          </p:cNvPr>
          <p:cNvSpPr>
            <a:spLocks noGrp="1"/>
          </p:cNvSpPr>
          <p:nvPr/>
        </p:nvSpPr>
        <p:spPr>
          <a:xfrm>
            <a:off x="609600" y="7048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50" b="1">
                <a:solidFill>
                  <a:srgbClr val="101828"/>
                </a:solidFill>
              </a:defRPr>
            </a:pPr>
            <a:r>
              <a:rPr sz="3150" b="1">
                <a:solidFill>
                  <a:srgbClr val="101828"/>
                </a:solidFill>
              </a:rPr>
              <a:t>Tiga gagasan yang menjadi fondasi keputusan desain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E291E4-3BBC-4104-9CFB-AD4776EC3B5A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155EEF"/>
                </a:solidFill>
              </a:defRPr>
            </a:pPr>
            <a:r>
              <a:rPr sz="1050" b="1">
                <a:solidFill>
                  <a:srgbClr val="155EEF"/>
                </a:solidFill>
              </a:rPr>
              <a:t>UI &amp; UX DESIGN  •  PERTEMUAN 03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1DCC5E-F047-4029-BEEA-3FE157D7C2CA}"/>
              </a:ext>
            </a:extLst>
          </p:cNvPr>
          <p:cNvSpPr>
            <a:spLocks noGrp="1"/>
          </p:cNvSpPr>
          <p:nvPr/>
        </p:nvSpPr>
        <p:spPr>
          <a:xfrm>
            <a:off x="11049000" y="266700"/>
            <a:ext cx="53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50" b="1">
                <a:solidFill>
                  <a:srgbClr val="475467"/>
                </a:solidFill>
              </a:defRPr>
            </a:pPr>
            <a:r>
              <a:rPr sz="1050" b="1">
                <a:solidFill>
                  <a:srgbClr val="475467"/>
                </a:solidFill>
              </a:rPr>
              <a:t>019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19DFE7-F0FB-4666-B4F1-D201CDA57975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19050"/>
          </a:xfrm>
          <a:prstGeom prst="rect">
            <a:avLst/>
          </a:prstGeom>
          <a:solidFill>
            <a:srgbClr val="D0D5DD"/>
          </a:solidFill>
          <a:ln w="0">
            <a:solidFill>
              <a:srgbClr val="D0D5DD"/>
            </a:solidFill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BD22B5-5C54-4535-A021-724D11C71961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6667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0">
                <a:solidFill>
                  <a:srgbClr val="475467"/>
                </a:solidFill>
              </a:defRPr>
            </a:pPr>
            <a:r>
              <a:rPr sz="900" b="0">
                <a:solidFill>
                  <a:srgbClr val="475467"/>
                </a:solidFill>
              </a:rPr>
              <a:t>CPMK-2 • C3–C4, P2, A3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6C7C63-324F-4EB7-985A-1EFB48F21BB4}"/>
              </a:ext>
            </a:extLst>
          </p:cNvPr>
          <p:cNvSpPr>
            <a:spLocks noGrp="1"/>
          </p:cNvSpPr>
          <p:nvPr/>
        </p:nvSpPr>
        <p:spPr>
          <a:xfrm>
            <a:off x="609600" y="2190750"/>
            <a:ext cx="57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155EEF"/>
                </a:solidFill>
              </a:defRPr>
            </a:pPr>
            <a:r>
              <a:rPr sz="1875" b="1">
                <a:solidFill>
                  <a:srgbClr val="155EEF"/>
                </a:solidFill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4AEB80-ACE6-4DBB-86DD-3BAEA6C0BA68}"/>
              </a:ext>
            </a:extLst>
          </p:cNvPr>
          <p:cNvSpPr>
            <a:spLocks noGrp="1"/>
          </p:cNvSpPr>
          <p:nvPr/>
        </p:nvSpPr>
        <p:spPr>
          <a:xfrm>
            <a:off x="609600" y="2857500"/>
            <a:ext cx="31432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75" b="1">
                <a:solidFill>
                  <a:srgbClr val="101828"/>
                </a:solidFill>
              </a:defRPr>
            </a:pPr>
            <a:r>
              <a:rPr sz="2175" b="1">
                <a:solidFill>
                  <a:srgbClr val="101828"/>
                </a:solidFill>
              </a:rPr>
              <a:t>Generative vs evaluative research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DD25D0-1268-425A-93E7-97379BC8A12A}"/>
              </a:ext>
            </a:extLst>
          </p:cNvPr>
          <p:cNvSpPr>
            <a:spLocks noGrp="1"/>
          </p:cNvSpPr>
          <p:nvPr/>
        </p:nvSpPr>
        <p:spPr>
          <a:xfrm>
            <a:off x="609600" y="4524375"/>
            <a:ext cx="3143250" cy="57150"/>
          </a:xfrm>
          <a:prstGeom prst="rect">
            <a:avLst/>
          </a:prstGeom>
          <a:solidFill>
            <a:srgbClr val="155EEF"/>
          </a:solidFill>
          <a:ln w="9525">
            <a:solidFill>
              <a:srgbClr val="155EEF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A3EBC1-0AA0-4DE1-99EA-583CD566860A}"/>
              </a:ext>
            </a:extLst>
          </p:cNvPr>
          <p:cNvSpPr>
            <a:spLocks noGrp="1"/>
          </p:cNvSpPr>
          <p:nvPr/>
        </p:nvSpPr>
        <p:spPr>
          <a:xfrm>
            <a:off x="4286250" y="2190750"/>
            <a:ext cx="57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155EEF"/>
                </a:solidFill>
              </a:defRPr>
            </a:pPr>
            <a:r>
              <a:rPr sz="1875" b="1">
                <a:solidFill>
                  <a:srgbClr val="155EEF"/>
                </a:solidFill>
              </a:rPr>
              <a:t>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3B2530-A06B-43C7-8A41-459A22530EA6}"/>
              </a:ext>
            </a:extLst>
          </p:cNvPr>
          <p:cNvSpPr>
            <a:spLocks noGrp="1"/>
          </p:cNvSpPr>
          <p:nvPr/>
        </p:nvSpPr>
        <p:spPr>
          <a:xfrm>
            <a:off x="4286250" y="2857500"/>
            <a:ext cx="31432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75" b="1">
                <a:solidFill>
                  <a:srgbClr val="101828"/>
                </a:solidFill>
              </a:defRPr>
            </a:pPr>
            <a:r>
              <a:rPr sz="2175" b="1">
                <a:solidFill>
                  <a:srgbClr val="101828"/>
                </a:solidFill>
              </a:rPr>
              <a:t>Wawancara, observasi, survei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9B92FB-341D-4CD5-9F3B-B0B19C60415D}"/>
              </a:ext>
            </a:extLst>
          </p:cNvPr>
          <p:cNvSpPr>
            <a:spLocks noGrp="1"/>
          </p:cNvSpPr>
          <p:nvPr/>
        </p:nvSpPr>
        <p:spPr>
          <a:xfrm>
            <a:off x="4286250" y="4524375"/>
            <a:ext cx="3143250" cy="57150"/>
          </a:xfrm>
          <a:prstGeom prst="rect">
            <a:avLst/>
          </a:prstGeom>
          <a:solidFill>
            <a:srgbClr val="06AED4"/>
          </a:solidFill>
          <a:ln w="9525">
            <a:solidFill>
              <a:srgbClr val="06AED4"/>
            </a:solidFill>
            <a:prstDash val="solid"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9EE9CA-2DFE-4FB7-803B-7620488B4BF6}"/>
              </a:ext>
            </a:extLst>
          </p:cNvPr>
          <p:cNvSpPr>
            <a:spLocks noGrp="1"/>
          </p:cNvSpPr>
          <p:nvPr/>
        </p:nvSpPr>
        <p:spPr>
          <a:xfrm>
            <a:off x="7962900" y="2190750"/>
            <a:ext cx="57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155EEF"/>
                </a:solidFill>
              </a:defRPr>
            </a:pPr>
            <a:r>
              <a:rPr sz="1875" b="1">
                <a:solidFill>
                  <a:srgbClr val="155EEF"/>
                </a:solidFill>
              </a:rPr>
              <a:t>03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538CA9-0FD0-4C70-A07B-66B086743C08}"/>
              </a:ext>
            </a:extLst>
          </p:cNvPr>
          <p:cNvSpPr>
            <a:spLocks noGrp="1"/>
          </p:cNvSpPr>
          <p:nvPr/>
        </p:nvSpPr>
        <p:spPr>
          <a:xfrm>
            <a:off x="7962900" y="2857500"/>
            <a:ext cx="31432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75" b="1">
                <a:solidFill>
                  <a:srgbClr val="101828"/>
                </a:solidFill>
              </a:defRPr>
            </a:pPr>
            <a:r>
              <a:rPr sz="2175" b="1">
                <a:solidFill>
                  <a:srgbClr val="101828"/>
                </a:solidFill>
              </a:rPr>
              <a:t>Etika, consent, dan privasi data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77F185-3503-412B-A4DD-1CA6087C7E9D}"/>
              </a:ext>
            </a:extLst>
          </p:cNvPr>
          <p:cNvSpPr>
            <a:spLocks noGrp="1"/>
          </p:cNvSpPr>
          <p:nvPr/>
        </p:nvSpPr>
        <p:spPr>
          <a:xfrm>
            <a:off x="7962900" y="4524375"/>
            <a:ext cx="3143250" cy="57150"/>
          </a:xfrm>
          <a:prstGeom prst="rect">
            <a:avLst/>
          </a:prstGeom>
          <a:solidFill>
            <a:srgbClr val="FF6B57"/>
          </a:solidFill>
          <a:ln w="9525">
            <a:solidFill>
              <a:srgbClr val="FF6B57"/>
            </a:solidFill>
            <a:prstDash val="solid"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8428FC-0D6B-4FE5-BA1A-F8DA63A7B94C}"/>
              </a:ext>
            </a:extLst>
          </p:cNvPr>
          <p:cNvSpPr>
            <a:spLocks noGrp="1"/>
          </p:cNvSpPr>
          <p:nvPr/>
        </p:nvSpPr>
        <p:spPr>
          <a:xfrm>
            <a:off x="609600" y="5429250"/>
            <a:ext cx="10477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475467"/>
                </a:solidFill>
              </a:defRPr>
            </a:pPr>
            <a:r>
              <a:rPr sz="1650" b="0">
                <a:solidFill>
                  <a:srgbClr val="475467"/>
                </a:solidFill>
              </a:rPr>
              <a:t>Gunakan konsep sebagai lensa untuk menilai—bukan sebagai istilah untuk dihafal.</a:t>
            </a:r>
          </a:p>
        </p:txBody>
      </p:sp>
    </p:spTree>
    <p:extLst>
      <p:ext uri="{BB962C8B-B14F-4D97-AF65-F5344CB8AC3E}">
        <p14:creationId xmlns:p14="http://schemas.microsoft.com/office/powerpoint/2010/main" val="864820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69E9E04-65FF-43F8-95DB-1B46CFA87AB2}"/>
              </a:ext>
            </a:extLst>
          </p:cNvPr>
          <p:cNvSpPr>
            <a:spLocks noGrp="1"/>
          </p:cNvSpPr>
          <p:nvPr/>
        </p:nvSpPr>
        <p:spPr>
          <a:xfrm>
            <a:off x="609600" y="7048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50" b="1">
                <a:solidFill>
                  <a:srgbClr val="101828"/>
                </a:solidFill>
              </a:defRPr>
            </a:pPr>
            <a:r>
              <a:rPr sz="3150" b="1">
                <a:solidFill>
                  <a:srgbClr val="101828"/>
                </a:solidFill>
              </a:rPr>
              <a:t>Contoh implementasi: lihat sebab sebelum memperbaiki layar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41588A-5A93-4A06-B156-3D70080187CC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155EEF"/>
                </a:solidFill>
              </a:defRPr>
            </a:pPr>
            <a:r>
              <a:rPr sz="1050" b="1">
                <a:solidFill>
                  <a:srgbClr val="155EEF"/>
                </a:solidFill>
              </a:rPr>
              <a:t>UI &amp; UX DESIGN  •  PERTEMUAN 03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69D675-C307-426E-A0AA-3F84A9EA1D2E}"/>
              </a:ext>
            </a:extLst>
          </p:cNvPr>
          <p:cNvSpPr>
            <a:spLocks noGrp="1"/>
          </p:cNvSpPr>
          <p:nvPr/>
        </p:nvSpPr>
        <p:spPr>
          <a:xfrm>
            <a:off x="11049000" y="266700"/>
            <a:ext cx="53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50" b="1">
                <a:solidFill>
                  <a:srgbClr val="475467"/>
                </a:solidFill>
              </a:defRPr>
            </a:pPr>
            <a:r>
              <a:rPr sz="1050" b="1">
                <a:solidFill>
                  <a:srgbClr val="475467"/>
                </a:solidFill>
              </a:rPr>
              <a:t>020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CF358E-55F8-4779-AF6F-129DB366B13B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19050"/>
          </a:xfrm>
          <a:prstGeom prst="rect">
            <a:avLst/>
          </a:prstGeom>
          <a:solidFill>
            <a:srgbClr val="D0D5DD"/>
          </a:solidFill>
          <a:ln w="0">
            <a:solidFill>
              <a:srgbClr val="D0D5DD"/>
            </a:solidFill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E78D68-E031-4096-AB2B-4BE07120A21D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6667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0">
                <a:solidFill>
                  <a:srgbClr val="475467"/>
                </a:solidFill>
              </a:defRPr>
            </a:pPr>
            <a:r>
              <a:rPr sz="900" b="0">
                <a:solidFill>
                  <a:srgbClr val="475467"/>
                </a:solidFill>
              </a:rPr>
              <a:t>CPMK-2 • C3–C4, P2, A3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F4B09B-9670-4EC4-9972-7FB78F375E65}"/>
              </a:ext>
            </a:extLst>
          </p:cNvPr>
          <p:cNvSpPr>
            <a:spLocks noGrp="1"/>
          </p:cNvSpPr>
          <p:nvPr/>
        </p:nvSpPr>
        <p:spPr>
          <a:xfrm>
            <a:off x="609600" y="2095500"/>
            <a:ext cx="4953000" cy="3143250"/>
          </a:xfrm>
          <a:prstGeom prst="rect">
            <a:avLst/>
          </a:prstGeom>
          <a:solidFill>
            <a:srgbClr val="EAF2FF"/>
          </a:solidFill>
          <a:ln w="9525">
            <a:solidFill>
              <a:srgbClr val="B2CCFF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821C23-5EA2-43A4-8673-4126DC319563}"/>
              </a:ext>
            </a:extLst>
          </p:cNvPr>
          <p:cNvSpPr>
            <a:spLocks noGrp="1"/>
          </p:cNvSpPr>
          <p:nvPr/>
        </p:nvSpPr>
        <p:spPr>
          <a:xfrm>
            <a:off x="895350" y="2381250"/>
            <a:ext cx="171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155EEF"/>
                </a:solidFill>
              </a:defRPr>
            </a:pPr>
            <a:r>
              <a:rPr sz="1200" b="1">
                <a:solidFill>
                  <a:srgbClr val="155EEF"/>
                </a:solidFill>
              </a:rPr>
              <a:t>SITUASI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DBF9BC-AA89-4E19-8333-26BCFDA659A5}"/>
              </a:ext>
            </a:extLst>
          </p:cNvPr>
          <p:cNvSpPr>
            <a:spLocks noGrp="1"/>
          </p:cNvSpPr>
          <p:nvPr/>
        </p:nvSpPr>
        <p:spPr>
          <a:xfrm>
            <a:off x="895350" y="2857500"/>
            <a:ext cx="428625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75" b="1">
                <a:solidFill>
                  <a:srgbClr val="101828"/>
                </a:solidFill>
              </a:defRPr>
            </a:pPr>
            <a:r>
              <a:rPr sz="2175" b="1">
                <a:solidFill>
                  <a:srgbClr val="101828"/>
                </a:solidFill>
              </a:rPr>
              <a:t>“Mahasiswa malas membaca” adalah asumsi; pola perilaku dan konteks perlu dibuktikan.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5D7199-A340-4F71-AA78-638526712F0D}"/>
              </a:ext>
            </a:extLst>
          </p:cNvPr>
          <p:cNvSpPr>
            <a:spLocks noGrp="1"/>
          </p:cNvSpPr>
          <p:nvPr/>
        </p:nvSpPr>
        <p:spPr>
          <a:xfrm>
            <a:off x="6191250" y="2190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FF6B57"/>
                </a:solidFill>
              </a:defRPr>
            </a:pPr>
            <a:r>
              <a:rPr sz="1350" b="1">
                <a:solidFill>
                  <a:srgbClr val="FF6B57"/>
                </a:solidFill>
              </a:rPr>
              <a:t>Pertanyaan desain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C27BAF-B35F-4648-9BEA-93AC2E6A4673}"/>
              </a:ext>
            </a:extLst>
          </p:cNvPr>
          <p:cNvSpPr>
            <a:spLocks noGrp="1"/>
          </p:cNvSpPr>
          <p:nvPr/>
        </p:nvSpPr>
        <p:spPr>
          <a:xfrm>
            <a:off x="6191250" y="2857500"/>
            <a:ext cx="4572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0">
                <a:solidFill>
                  <a:srgbClr val="101828"/>
                </a:solidFill>
              </a:defRPr>
            </a:pPr>
            <a:r>
              <a:rPr sz="1875" b="0">
                <a:solidFill>
                  <a:srgbClr val="101828"/>
                </a:solidFill>
              </a:rPr>
              <a:t>1.  Apa bukti masalahnya?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4E1F12-2823-4939-B868-CF4A26EB92ED}"/>
              </a:ext>
            </a:extLst>
          </p:cNvPr>
          <p:cNvSpPr>
            <a:spLocks noGrp="1"/>
          </p:cNvSpPr>
          <p:nvPr/>
        </p:nvSpPr>
        <p:spPr>
          <a:xfrm>
            <a:off x="6191250" y="3600450"/>
            <a:ext cx="4572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0">
                <a:solidFill>
                  <a:srgbClr val="101828"/>
                </a:solidFill>
              </a:defRPr>
            </a:pPr>
            <a:r>
              <a:rPr sz="1875" b="0">
                <a:solidFill>
                  <a:srgbClr val="101828"/>
                </a:solidFill>
              </a:rPr>
              <a:t>2.  Siapa yang terdampak?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15CB62-F36A-4D3E-B049-94A2F49E75B4}"/>
              </a:ext>
            </a:extLst>
          </p:cNvPr>
          <p:cNvSpPr>
            <a:spLocks noGrp="1"/>
          </p:cNvSpPr>
          <p:nvPr/>
        </p:nvSpPr>
        <p:spPr>
          <a:xfrm>
            <a:off x="6191250" y="4343400"/>
            <a:ext cx="4572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101828"/>
                </a:solidFill>
              </a:defRPr>
            </a:pPr>
            <a:r>
              <a:rPr sz="1875" b="1">
                <a:solidFill>
                  <a:srgbClr val="101828"/>
                </a:solidFill>
              </a:rPr>
              <a:t>3.  Apa yang harus berubah?</a:t>
            </a:r>
          </a:p>
        </p:txBody>
      </p:sp>
    </p:spTree>
    <p:extLst>
      <p:ext uri="{BB962C8B-B14F-4D97-AF65-F5344CB8AC3E}">
        <p14:creationId xmlns:p14="http://schemas.microsoft.com/office/powerpoint/2010/main" val="724022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 l="25208" r="25208"/>
          <a:stretch>
            <a:fillRect/>
          </a:stretch>
        </p:blipFill>
        <p:spPr>
          <a:xfrm>
            <a:off x="6191250" y="0"/>
            <a:ext cx="6000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7092A8B-1FE4-4E7B-89F7-6051312CCED9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3619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155EEF"/>
                </a:solidFill>
              </a:defRPr>
            </a:pPr>
            <a:r>
              <a:rPr sz="1200" b="1">
                <a:solidFill>
                  <a:srgbClr val="155EEF"/>
                </a:solidFill>
              </a:rPr>
              <a:t>CONTOH VISUAL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FF52EA-85DC-43E8-AE52-F2AD69B08BD2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5143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900" b="1">
                <a:solidFill>
                  <a:srgbClr val="101828"/>
                </a:solidFill>
              </a:defRPr>
            </a:pPr>
            <a:r>
              <a:rPr sz="3900" b="1">
                <a:solidFill>
                  <a:srgbClr val="101828"/>
                </a:solidFill>
              </a:rPr>
              <a:t>Wawancara Pengguna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B7853A-2F1E-4DFD-BE59-37E9A78FDA3D}"/>
              </a:ext>
            </a:extLst>
          </p:cNvPr>
          <p:cNvSpPr>
            <a:spLocks noGrp="1"/>
          </p:cNvSpPr>
          <p:nvPr/>
        </p:nvSpPr>
        <p:spPr>
          <a:xfrm>
            <a:off x="609600" y="3238500"/>
            <a:ext cx="47625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0">
                <a:solidFill>
                  <a:srgbClr val="475467"/>
                </a:solidFill>
              </a:defRPr>
            </a:pPr>
            <a:r>
              <a:rPr sz="2025" b="0">
                <a:solidFill>
                  <a:srgbClr val="475467"/>
                </a:solidFill>
              </a:rPr>
              <a:t>Amati cara peneliti menggali perilaku tanpa pertanyaan yang mengarahkan.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93283B-04A4-49BD-ADCF-436473413386}"/>
              </a:ext>
            </a:extLst>
          </p:cNvPr>
          <p:cNvSpPr>
            <a:spLocks noGrp="1"/>
          </p:cNvSpPr>
          <p:nvPr/>
        </p:nvSpPr>
        <p:spPr>
          <a:xfrm>
            <a:off x="609600" y="5810250"/>
            <a:ext cx="4953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6B57"/>
                </a:solidFill>
              </a:defRPr>
            </a:pPr>
            <a:r>
              <a:rPr sz="1200" b="1">
                <a:solidFill>
                  <a:srgbClr val="FF6B57"/>
                </a:solidFill>
              </a:rPr>
              <a:t>Amati • Temukan bukti • Usulkan perbaikan</a:t>
            </a:r>
          </a:p>
        </p:txBody>
      </p:sp>
    </p:spTree>
    <p:extLst>
      <p:ext uri="{BB962C8B-B14F-4D97-AF65-F5344CB8AC3E}">
        <p14:creationId xmlns:p14="http://schemas.microsoft.com/office/powerpoint/2010/main" val="839777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E990EAD-CED4-4485-B375-825529B225B1}"/>
              </a:ext>
            </a:extLst>
          </p:cNvPr>
          <p:cNvSpPr>
            <a:spLocks noGrp="1"/>
          </p:cNvSpPr>
          <p:nvPr/>
        </p:nvSpPr>
        <p:spPr>
          <a:xfrm>
            <a:off x="609600" y="7048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50" b="1">
                <a:solidFill>
                  <a:srgbClr val="101828"/>
                </a:solidFill>
              </a:defRPr>
            </a:pPr>
            <a:r>
              <a:rPr sz="3150" b="1">
                <a:solidFill>
                  <a:srgbClr val="101828"/>
                </a:solidFill>
              </a:rPr>
              <a:t>Proses kerja menjaga keputusan tetap dapat ditelusuri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AA42FE-74C9-4B3C-9424-A411152CE5F2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155EEF"/>
                </a:solidFill>
              </a:defRPr>
            </a:pPr>
            <a:r>
              <a:rPr sz="1050" b="1">
                <a:solidFill>
                  <a:srgbClr val="155EEF"/>
                </a:solidFill>
              </a:rPr>
              <a:t>UI &amp; UX DESIGN  •  PERTEMUAN 03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D8498A-B98C-4DC6-A329-8AF56CE88EB2}"/>
              </a:ext>
            </a:extLst>
          </p:cNvPr>
          <p:cNvSpPr>
            <a:spLocks noGrp="1"/>
          </p:cNvSpPr>
          <p:nvPr/>
        </p:nvSpPr>
        <p:spPr>
          <a:xfrm>
            <a:off x="11049000" y="266700"/>
            <a:ext cx="53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50" b="1">
                <a:solidFill>
                  <a:srgbClr val="475467"/>
                </a:solidFill>
              </a:defRPr>
            </a:pPr>
            <a:r>
              <a:rPr sz="1050" b="1">
                <a:solidFill>
                  <a:srgbClr val="475467"/>
                </a:solidFill>
              </a:rPr>
              <a:t>021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8B597A-F0FA-4DBD-805E-B170D8750F1A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19050"/>
          </a:xfrm>
          <a:prstGeom prst="rect">
            <a:avLst/>
          </a:prstGeom>
          <a:solidFill>
            <a:srgbClr val="D0D5DD"/>
          </a:solidFill>
          <a:ln w="0">
            <a:solidFill>
              <a:srgbClr val="D0D5DD"/>
            </a:solidFill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3DE30D-6385-4426-A5DE-E011A4B9EDC1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6667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0">
                <a:solidFill>
                  <a:srgbClr val="475467"/>
                </a:solidFill>
              </a:defRPr>
            </a:pPr>
            <a:r>
              <a:rPr sz="900" b="0">
                <a:solidFill>
                  <a:srgbClr val="475467"/>
                </a:solidFill>
              </a:rPr>
              <a:t>CPMK-2 • C3–C4, P2, A3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0C8FE1-3F19-413F-9A7F-0A60589F4169}"/>
              </a:ext>
            </a:extLst>
          </p:cNvPr>
          <p:cNvSpPr>
            <a:spLocks noGrp="1"/>
          </p:cNvSpPr>
          <p:nvPr/>
        </p:nvSpPr>
        <p:spPr>
          <a:xfrm>
            <a:off x="609600" y="2190750"/>
            <a:ext cx="5524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155EEF"/>
                </a:solidFill>
              </a:defRPr>
            </a:pPr>
            <a:r>
              <a:rPr sz="1650" b="1">
                <a:solidFill>
                  <a:srgbClr val="155EEF"/>
                </a:solidFill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6058DD-D893-44DC-9CC9-411D8D3A2C1B}"/>
              </a:ext>
            </a:extLst>
          </p:cNvPr>
          <p:cNvSpPr>
            <a:spLocks noGrp="1"/>
          </p:cNvSpPr>
          <p:nvPr/>
        </p:nvSpPr>
        <p:spPr>
          <a:xfrm>
            <a:off x="609600" y="3000375"/>
            <a:ext cx="1809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Tujuan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37275A-6DB4-471E-9F3A-36577EC96238}"/>
              </a:ext>
            </a:extLst>
          </p:cNvPr>
          <p:cNvSpPr>
            <a:spLocks noGrp="1"/>
          </p:cNvSpPr>
          <p:nvPr/>
        </p:nvSpPr>
        <p:spPr>
          <a:xfrm>
            <a:off x="2324100" y="2952750"/>
            <a:ext cx="428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550" b="1">
                <a:solidFill>
                  <a:srgbClr val="D0D5DD"/>
                </a:solidFill>
              </a:defRPr>
            </a:pPr>
            <a:r>
              <a:rPr sz="2550" b="1">
                <a:solidFill>
                  <a:srgbClr val="D0D5DD"/>
                </a:solidFill>
              </a:rPr>
              <a:t>→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7834B8-DFD8-4DA1-B130-DBB14EE78148}"/>
              </a:ext>
            </a:extLst>
          </p:cNvPr>
          <p:cNvSpPr>
            <a:spLocks noGrp="1"/>
          </p:cNvSpPr>
          <p:nvPr/>
        </p:nvSpPr>
        <p:spPr>
          <a:xfrm>
            <a:off x="2762250" y="2190750"/>
            <a:ext cx="5524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155EEF"/>
                </a:solidFill>
              </a:defRPr>
            </a:pPr>
            <a:r>
              <a:rPr sz="1650" b="1">
                <a:solidFill>
                  <a:srgbClr val="155EEF"/>
                </a:solidFill>
              </a:rPr>
              <a:t>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42B35F-FD53-44D2-8FBA-EF7B4B94758C}"/>
              </a:ext>
            </a:extLst>
          </p:cNvPr>
          <p:cNvSpPr>
            <a:spLocks noGrp="1"/>
          </p:cNvSpPr>
          <p:nvPr/>
        </p:nvSpPr>
        <p:spPr>
          <a:xfrm>
            <a:off x="2762250" y="3000375"/>
            <a:ext cx="1809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Pertanyaan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B34E12-0880-4AD9-88C8-262B44BEBD0F}"/>
              </a:ext>
            </a:extLst>
          </p:cNvPr>
          <p:cNvSpPr>
            <a:spLocks noGrp="1"/>
          </p:cNvSpPr>
          <p:nvPr/>
        </p:nvSpPr>
        <p:spPr>
          <a:xfrm>
            <a:off x="4476750" y="2952750"/>
            <a:ext cx="428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550" b="1">
                <a:solidFill>
                  <a:srgbClr val="D0D5DD"/>
                </a:solidFill>
              </a:defRPr>
            </a:pPr>
            <a:r>
              <a:rPr sz="2550" b="1">
                <a:solidFill>
                  <a:srgbClr val="D0D5DD"/>
                </a:solidFill>
              </a:rPr>
              <a:t>→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C8A888-5C7D-4CAB-AE37-67724BA875B8}"/>
              </a:ext>
            </a:extLst>
          </p:cNvPr>
          <p:cNvSpPr>
            <a:spLocks noGrp="1"/>
          </p:cNvSpPr>
          <p:nvPr/>
        </p:nvSpPr>
        <p:spPr>
          <a:xfrm>
            <a:off x="4914900" y="2190750"/>
            <a:ext cx="5524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155EEF"/>
                </a:solidFill>
              </a:defRPr>
            </a:pPr>
            <a:r>
              <a:rPr sz="1650" b="1">
                <a:solidFill>
                  <a:srgbClr val="155EEF"/>
                </a:solidFill>
              </a:rPr>
              <a:t>03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3A2ED48-0316-471A-B922-C40FAE1CE8BD}"/>
              </a:ext>
            </a:extLst>
          </p:cNvPr>
          <p:cNvSpPr>
            <a:spLocks noGrp="1"/>
          </p:cNvSpPr>
          <p:nvPr/>
        </p:nvSpPr>
        <p:spPr>
          <a:xfrm>
            <a:off x="4914900" y="3000375"/>
            <a:ext cx="1809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Partisipan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A92A14-4219-48AD-A451-564BD10DFFD1}"/>
              </a:ext>
            </a:extLst>
          </p:cNvPr>
          <p:cNvSpPr>
            <a:spLocks noGrp="1"/>
          </p:cNvSpPr>
          <p:nvPr/>
        </p:nvSpPr>
        <p:spPr>
          <a:xfrm>
            <a:off x="6629400" y="2952750"/>
            <a:ext cx="428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550" b="1">
                <a:solidFill>
                  <a:srgbClr val="D0D5DD"/>
                </a:solidFill>
              </a:defRPr>
            </a:pPr>
            <a:r>
              <a:rPr sz="2550" b="1">
                <a:solidFill>
                  <a:srgbClr val="D0D5DD"/>
                </a:solidFill>
              </a:rPr>
              <a:t>→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21614F-345E-42C4-AA1E-DD5D2D806387}"/>
              </a:ext>
            </a:extLst>
          </p:cNvPr>
          <p:cNvSpPr>
            <a:spLocks noGrp="1"/>
          </p:cNvSpPr>
          <p:nvPr/>
        </p:nvSpPr>
        <p:spPr>
          <a:xfrm>
            <a:off x="7067550" y="2190750"/>
            <a:ext cx="5524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155EEF"/>
                </a:solidFill>
              </a:defRPr>
            </a:pPr>
            <a:r>
              <a:rPr sz="1650" b="1">
                <a:solidFill>
                  <a:srgbClr val="155EEF"/>
                </a:solidFill>
              </a:rPr>
              <a:t>04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316235-91EF-480F-ACE2-0C6BBDEDC4FD}"/>
              </a:ext>
            </a:extLst>
          </p:cNvPr>
          <p:cNvSpPr>
            <a:spLocks noGrp="1"/>
          </p:cNvSpPr>
          <p:nvPr/>
        </p:nvSpPr>
        <p:spPr>
          <a:xfrm>
            <a:off x="7067550" y="3000375"/>
            <a:ext cx="1809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Instrumen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D2BBE86-9050-44CD-A556-D6520E8B3EF5}"/>
              </a:ext>
            </a:extLst>
          </p:cNvPr>
          <p:cNvSpPr>
            <a:spLocks noGrp="1"/>
          </p:cNvSpPr>
          <p:nvPr/>
        </p:nvSpPr>
        <p:spPr>
          <a:xfrm>
            <a:off x="8782050" y="2952750"/>
            <a:ext cx="428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550" b="1">
                <a:solidFill>
                  <a:srgbClr val="D0D5DD"/>
                </a:solidFill>
              </a:defRPr>
            </a:pPr>
            <a:r>
              <a:rPr sz="2550" b="1">
                <a:solidFill>
                  <a:srgbClr val="D0D5DD"/>
                </a:solidFill>
              </a:rPr>
              <a:t>→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41AB33-4693-4142-8E77-3E54326BFF79}"/>
              </a:ext>
            </a:extLst>
          </p:cNvPr>
          <p:cNvSpPr>
            <a:spLocks noGrp="1"/>
          </p:cNvSpPr>
          <p:nvPr/>
        </p:nvSpPr>
        <p:spPr>
          <a:xfrm>
            <a:off x="9220200" y="2190750"/>
            <a:ext cx="5524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155EEF"/>
                </a:solidFill>
              </a:defRPr>
            </a:pPr>
            <a:r>
              <a:rPr sz="1650" b="1">
                <a:solidFill>
                  <a:srgbClr val="155EEF"/>
                </a:solidFill>
              </a:rPr>
              <a:t>05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9B2B7E-9057-4B23-862C-9D6F5691735B}"/>
              </a:ext>
            </a:extLst>
          </p:cNvPr>
          <p:cNvSpPr>
            <a:spLocks noGrp="1"/>
          </p:cNvSpPr>
          <p:nvPr/>
        </p:nvSpPr>
        <p:spPr>
          <a:xfrm>
            <a:off x="9220200" y="3000375"/>
            <a:ext cx="1809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101828"/>
                </a:solidFill>
              </a:defRPr>
            </a:pPr>
            <a:r>
              <a:rPr sz="2025" b="1">
                <a:solidFill>
                  <a:srgbClr val="101828"/>
                </a:solidFill>
              </a:rPr>
              <a:t>Prosedur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12176F-C019-41CE-8958-FD8CEFA3C0F2}"/>
              </a:ext>
            </a:extLst>
          </p:cNvPr>
          <p:cNvSpPr>
            <a:spLocks noGrp="1"/>
          </p:cNvSpPr>
          <p:nvPr/>
        </p:nvSpPr>
        <p:spPr>
          <a:xfrm>
            <a:off x="609600" y="4953000"/>
            <a:ext cx="10477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475467"/>
                </a:solidFill>
              </a:defRPr>
            </a:pPr>
            <a:r>
              <a:rPr sz="1650" b="0">
                <a:solidFill>
                  <a:srgbClr val="475467"/>
                </a:solidFill>
              </a:rPr>
              <a:t>Checkpoint: sebelum maju, pastikan output tahap ini menjadi input yang jelas bagi tahap berikutnya.</a:t>
            </a:r>
          </a:p>
        </p:txBody>
      </p:sp>
    </p:spTree>
    <p:extLst>
      <p:ext uri="{BB962C8B-B14F-4D97-AF65-F5344CB8AC3E}">
        <p14:creationId xmlns:p14="http://schemas.microsoft.com/office/powerpoint/2010/main" val="2138415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60E2938-06C2-4914-B06F-A921952FBB9A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6AED4"/>
                </a:solidFill>
              </a:defRPr>
            </a:pPr>
            <a:r>
              <a:rPr sz="1200" b="1">
                <a:solidFill>
                  <a:srgbClr val="06AED4"/>
                </a:solidFill>
              </a:rPr>
              <a:t>PRAKTIK STUDIO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18E80B-C601-4219-B6F2-3695C07B6F5A}"/>
              </a:ext>
            </a:extLst>
          </p:cNvPr>
          <p:cNvSpPr>
            <a:spLocks noGrp="1"/>
          </p:cNvSpPr>
          <p:nvPr/>
        </p:nvSpPr>
        <p:spPr>
          <a:xfrm>
            <a:off x="609600" y="1238250"/>
            <a:ext cx="809625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375" b="1">
                <a:solidFill>
                  <a:srgbClr val="FFFFFF"/>
                </a:solidFill>
              </a:defRPr>
            </a:pPr>
            <a:r>
              <a:rPr sz="3375" b="1">
                <a:solidFill>
                  <a:srgbClr val="FFFFFF"/>
                </a:solidFill>
              </a:rPr>
              <a:t>Susun research plan dan lakukan simulasi wawancara berpasangan.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B12BB4-FFE8-4040-B3B4-F48746B56A54}"/>
              </a:ext>
            </a:extLst>
          </p:cNvPr>
          <p:cNvSpPr>
            <a:spLocks noGrp="1"/>
          </p:cNvSpPr>
          <p:nvPr/>
        </p:nvSpPr>
        <p:spPr>
          <a:xfrm>
            <a:off x="609600" y="3143250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6B57"/>
                </a:solidFill>
              </a:defRPr>
            </a:pPr>
            <a:r>
              <a:rPr sz="1200" b="1">
                <a:solidFill>
                  <a:srgbClr val="FF6B57"/>
                </a:solidFill>
              </a:rPr>
              <a:t>LUARAN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2974A4-8839-4CB4-A857-8A581A061246}"/>
              </a:ext>
            </a:extLst>
          </p:cNvPr>
          <p:cNvSpPr>
            <a:spLocks noGrp="1"/>
          </p:cNvSpPr>
          <p:nvPr/>
        </p:nvSpPr>
        <p:spPr>
          <a:xfrm>
            <a:off x="609600" y="3619500"/>
            <a:ext cx="7429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75" b="0">
                <a:solidFill>
                  <a:srgbClr val="E4E7EC"/>
                </a:solidFill>
              </a:defRPr>
            </a:pPr>
            <a:r>
              <a:rPr sz="2175" b="0">
                <a:solidFill>
                  <a:srgbClr val="E4E7EC"/>
                </a:solidFill>
              </a:rPr>
              <a:t>Research plan + interview guide + consent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F656ED-F195-4137-A426-EED5D289FF21}"/>
              </a:ext>
            </a:extLst>
          </p:cNvPr>
          <p:cNvSpPr>
            <a:spLocks noGrp="1"/>
          </p:cNvSpPr>
          <p:nvPr/>
        </p:nvSpPr>
        <p:spPr>
          <a:xfrm>
            <a:off x="8572500" y="1524000"/>
            <a:ext cx="2857500" cy="781050"/>
          </a:xfrm>
          <a:prstGeom prst="rect">
            <a:avLst/>
          </a:prstGeom>
          <a:solidFill>
            <a:srgbClr val="102B4E"/>
          </a:solidFill>
          <a:ln w="9525">
            <a:solidFill>
              <a:srgbClr val="2E5D8C"/>
            </a:solidFill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24C906-880C-482A-9ACB-BFA6C1BE15D8}"/>
              </a:ext>
            </a:extLst>
          </p:cNvPr>
          <p:cNvSpPr>
            <a:spLocks noGrp="1"/>
          </p:cNvSpPr>
          <p:nvPr/>
        </p:nvSpPr>
        <p:spPr>
          <a:xfrm>
            <a:off x="8858250" y="1685925"/>
            <a:ext cx="2190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Kerja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353903-26AE-416C-9DC6-AB04C6AF871C}"/>
              </a:ext>
            </a:extLst>
          </p:cNvPr>
          <p:cNvSpPr>
            <a:spLocks noGrp="1"/>
          </p:cNvSpPr>
          <p:nvPr/>
        </p:nvSpPr>
        <p:spPr>
          <a:xfrm>
            <a:off x="8572500" y="2619375"/>
            <a:ext cx="2857500" cy="781050"/>
          </a:xfrm>
          <a:prstGeom prst="rect">
            <a:avLst/>
          </a:prstGeom>
          <a:solidFill>
            <a:srgbClr val="173B66"/>
          </a:solidFill>
          <a:ln w="9525">
            <a:solidFill>
              <a:srgbClr val="2E5D8C"/>
            </a:solidFill>
            <a:prstDash val="solid"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0A82E3-DC2C-40F8-8FE4-0EC0C9F83FFC}"/>
              </a:ext>
            </a:extLst>
          </p:cNvPr>
          <p:cNvSpPr>
            <a:spLocks noGrp="1"/>
          </p:cNvSpPr>
          <p:nvPr/>
        </p:nvSpPr>
        <p:spPr>
          <a:xfrm>
            <a:off x="8858250" y="2781300"/>
            <a:ext cx="2190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Kritik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23C094-9B9F-4F89-BF46-A42B1D7B503B}"/>
              </a:ext>
            </a:extLst>
          </p:cNvPr>
          <p:cNvSpPr>
            <a:spLocks noGrp="1"/>
          </p:cNvSpPr>
          <p:nvPr/>
        </p:nvSpPr>
        <p:spPr>
          <a:xfrm>
            <a:off x="8572500" y="3714750"/>
            <a:ext cx="2857500" cy="781050"/>
          </a:xfrm>
          <a:prstGeom prst="rect">
            <a:avLst/>
          </a:prstGeom>
          <a:solidFill>
            <a:srgbClr val="102B4E"/>
          </a:solidFill>
          <a:ln w="9525">
            <a:solidFill>
              <a:srgbClr val="2E5D8C"/>
            </a:solidFill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DA862E-4718-4BD6-A899-71BAB4D0AD02}"/>
              </a:ext>
            </a:extLst>
          </p:cNvPr>
          <p:cNvSpPr>
            <a:spLocks noGrp="1"/>
          </p:cNvSpPr>
          <p:nvPr/>
        </p:nvSpPr>
        <p:spPr>
          <a:xfrm>
            <a:off x="8858250" y="3876675"/>
            <a:ext cx="2190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Revisi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95D5EB-D5E1-430E-88C5-08A3AD8A3159}"/>
              </a:ext>
            </a:extLst>
          </p:cNvPr>
          <p:cNvSpPr>
            <a:spLocks noGrp="1"/>
          </p:cNvSpPr>
          <p:nvPr/>
        </p:nvSpPr>
        <p:spPr>
          <a:xfrm>
            <a:off x="609600" y="5810250"/>
            <a:ext cx="723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06AED4"/>
                </a:solidFill>
              </a:defRPr>
            </a:pPr>
            <a:r>
              <a:rPr sz="1500" b="1">
                <a:solidFill>
                  <a:srgbClr val="06AED4"/>
                </a:solidFill>
              </a:rPr>
              <a:t>Dokumentasikan alasan, bukan hanya hasil.</a:t>
            </a:r>
          </a:p>
        </p:txBody>
      </p:sp>
    </p:spTree>
    <p:extLst>
      <p:ext uri="{BB962C8B-B14F-4D97-AF65-F5344CB8AC3E}">
        <p14:creationId xmlns:p14="http://schemas.microsoft.com/office/powerpoint/2010/main" val="1802260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9DA50B3-998D-4057-80B5-9D3AA631EA5F}"/>
              </a:ext>
            </a:extLst>
          </p:cNvPr>
          <p:cNvSpPr>
            <a:spLocks noGrp="1"/>
          </p:cNvSpPr>
          <p:nvPr/>
        </p:nvSpPr>
        <p:spPr>
          <a:xfrm>
            <a:off x="609600" y="7048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50" b="1">
                <a:solidFill>
                  <a:srgbClr val="101828"/>
                </a:solidFill>
              </a:defRPr>
            </a:pPr>
            <a:r>
              <a:rPr sz="3150" b="1">
                <a:solidFill>
                  <a:srgbClr val="101828"/>
                </a:solidFill>
              </a:rPr>
              <a:t>Tutup sesi dengan tiga pertanyaan reflektif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1461E84-02E5-48C1-B53C-50BBCFB3E430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155EEF"/>
                </a:solidFill>
              </a:defRPr>
            </a:pPr>
            <a:r>
              <a:rPr sz="1050" b="1">
                <a:solidFill>
                  <a:srgbClr val="155EEF"/>
                </a:solidFill>
              </a:rPr>
              <a:t>UI &amp; UX DESIGN  •  PERTEMUAN 03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15DD7C-E083-4D91-94D4-853AD9149880}"/>
              </a:ext>
            </a:extLst>
          </p:cNvPr>
          <p:cNvSpPr>
            <a:spLocks noGrp="1"/>
          </p:cNvSpPr>
          <p:nvPr/>
        </p:nvSpPr>
        <p:spPr>
          <a:xfrm>
            <a:off x="11049000" y="266700"/>
            <a:ext cx="53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50" b="1">
                <a:solidFill>
                  <a:srgbClr val="475467"/>
                </a:solidFill>
              </a:defRPr>
            </a:pPr>
            <a:r>
              <a:rPr sz="1050" b="1">
                <a:solidFill>
                  <a:srgbClr val="475467"/>
                </a:solidFill>
              </a:rPr>
              <a:t>023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66A0A8-3FD2-48C7-8BA1-F829F607BB2D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19050"/>
          </a:xfrm>
          <a:prstGeom prst="rect">
            <a:avLst/>
          </a:prstGeom>
          <a:solidFill>
            <a:srgbClr val="D0D5DD"/>
          </a:solidFill>
          <a:ln w="0">
            <a:solidFill>
              <a:srgbClr val="D0D5DD"/>
            </a:solidFill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DAC535-F90F-435F-BC26-3807B312DBE3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6667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0">
                <a:solidFill>
                  <a:srgbClr val="475467"/>
                </a:solidFill>
              </a:defRPr>
            </a:pPr>
            <a:r>
              <a:rPr sz="900" b="0">
                <a:solidFill>
                  <a:srgbClr val="475467"/>
                </a:solidFill>
              </a:rPr>
              <a:t>CPMK-2 • C3–C4, P2, A3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9E0266-FBBA-44CA-A24D-CBB15F4D27C4}"/>
              </a:ext>
            </a:extLst>
          </p:cNvPr>
          <p:cNvSpPr>
            <a:spLocks noGrp="1"/>
          </p:cNvSpPr>
          <p:nvPr/>
        </p:nvSpPr>
        <p:spPr>
          <a:xfrm>
            <a:off x="609600" y="2047875"/>
            <a:ext cx="523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155EEF"/>
                </a:solidFill>
              </a:defRPr>
            </a:pPr>
            <a:r>
              <a:rPr sz="2250" b="1">
                <a:solidFill>
                  <a:srgbClr val="155EEF"/>
                </a:solidFill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9EB383-AE71-4B66-B4AB-DC9C055F7A44}"/>
              </a:ext>
            </a:extLst>
          </p:cNvPr>
          <p:cNvSpPr>
            <a:spLocks noGrp="1"/>
          </p:cNvSpPr>
          <p:nvPr/>
        </p:nvSpPr>
        <p:spPr>
          <a:xfrm>
            <a:off x="1381125" y="1952625"/>
            <a:ext cx="8096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325" b="1">
                <a:solidFill>
                  <a:srgbClr val="101828"/>
                </a:solidFill>
              </a:defRPr>
            </a:pPr>
            <a:r>
              <a:rPr sz="2325" b="1">
                <a:solidFill>
                  <a:srgbClr val="101828"/>
                </a:solidFill>
              </a:rPr>
              <a:t>Keputusan apa yang paling kuat?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BD08AC-0102-4492-B9C4-0CDA0A7F3FD3}"/>
              </a:ext>
            </a:extLst>
          </p:cNvPr>
          <p:cNvSpPr>
            <a:spLocks noGrp="1"/>
          </p:cNvSpPr>
          <p:nvPr/>
        </p:nvSpPr>
        <p:spPr>
          <a:xfrm>
            <a:off x="609600" y="3238500"/>
            <a:ext cx="523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06AED4"/>
                </a:solidFill>
              </a:defRPr>
            </a:pPr>
            <a:r>
              <a:rPr sz="2250" b="1">
                <a:solidFill>
                  <a:srgbClr val="06AED4"/>
                </a:solidFill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3F8BD5-6281-4421-B676-C10ECF6213BA}"/>
              </a:ext>
            </a:extLst>
          </p:cNvPr>
          <p:cNvSpPr>
            <a:spLocks noGrp="1"/>
          </p:cNvSpPr>
          <p:nvPr/>
        </p:nvSpPr>
        <p:spPr>
          <a:xfrm>
            <a:off x="1381125" y="3143250"/>
            <a:ext cx="8096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325" b="1">
                <a:solidFill>
                  <a:srgbClr val="101828"/>
                </a:solidFill>
              </a:defRPr>
            </a:pPr>
            <a:r>
              <a:rPr sz="2325" b="1">
                <a:solidFill>
                  <a:srgbClr val="101828"/>
                </a:solidFill>
              </a:rPr>
              <a:t>Asumsi apa yang masih lemah?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791A6E-9231-4018-BD18-4C96B331CD24}"/>
              </a:ext>
            </a:extLst>
          </p:cNvPr>
          <p:cNvSpPr>
            <a:spLocks noGrp="1"/>
          </p:cNvSpPr>
          <p:nvPr/>
        </p:nvSpPr>
        <p:spPr>
          <a:xfrm>
            <a:off x="609600" y="4429125"/>
            <a:ext cx="523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FF6B57"/>
                </a:solidFill>
              </a:defRPr>
            </a:pPr>
            <a:r>
              <a:rPr sz="2250" b="1">
                <a:solidFill>
                  <a:srgbClr val="FF6B57"/>
                </a:solidFill>
              </a:rPr>
              <a:t>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EAE580-41EE-4BD6-9F29-42AEEF766077}"/>
              </a:ext>
            </a:extLst>
          </p:cNvPr>
          <p:cNvSpPr>
            <a:spLocks noGrp="1"/>
          </p:cNvSpPr>
          <p:nvPr/>
        </p:nvSpPr>
        <p:spPr>
          <a:xfrm>
            <a:off x="1381125" y="4333875"/>
            <a:ext cx="8096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325" b="1">
                <a:solidFill>
                  <a:srgbClr val="101828"/>
                </a:solidFill>
              </a:defRPr>
            </a:pPr>
            <a:r>
              <a:rPr sz="2325" b="1">
                <a:solidFill>
                  <a:srgbClr val="101828"/>
                </a:solidFill>
              </a:rPr>
              <a:t>Apa yang harus diuji berikutnya?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7172F9-47FD-4B4A-B5AC-7515B3A1A5B7}"/>
              </a:ext>
            </a:extLst>
          </p:cNvPr>
          <p:cNvSpPr>
            <a:spLocks noGrp="1"/>
          </p:cNvSpPr>
          <p:nvPr/>
        </p:nvSpPr>
        <p:spPr>
          <a:xfrm>
            <a:off x="609600" y="5715000"/>
            <a:ext cx="10287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475467"/>
                </a:solidFill>
              </a:defRPr>
            </a:pPr>
            <a:r>
              <a:rPr sz="1350" b="0">
                <a:solidFill>
                  <a:srgbClr val="475467"/>
                </a:solidFill>
              </a:rPr>
              <a:t>Bukti yang dikumpulkan: Research plan + interview guide + consent</a:t>
            </a:r>
          </a:p>
        </p:txBody>
      </p:sp>
    </p:spTree>
    <p:extLst>
      <p:ext uri="{BB962C8B-B14F-4D97-AF65-F5344CB8AC3E}">
        <p14:creationId xmlns:p14="http://schemas.microsoft.com/office/powerpoint/2010/main" val="21509483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368</Words>
  <Application>Microsoft Office PowerPoint</Application>
  <DocSecurity>0</DocSecurity>
  <PresentationFormat>Widescreen</PresentationFormat>
  <Paragraphs>79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Abdi Darmawan</cp:lastModifiedBy>
  <cp:revision>1</cp:revision>
  <dcterms:created xsi:type="dcterms:W3CDTF">2026-09-07T05:59:13Z</dcterms:created>
  <dcterms:modified xsi:type="dcterms:W3CDTF">2026-09-23T23:34:18Z</dcterms:modified>
</cp:coreProperties>
</file>