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Inter" panose="020B0604020202020204" charset="0"/>
      <p:regular r:id="rId7"/>
    </p:embeddedFont>
    <p:embeddedFont>
      <p:font typeface="Inter Bold" panose="020B0604020202020204" charset="0"/>
      <p:regular r:id="rId8"/>
    </p:embeddedFont>
    <p:embeddedFont>
      <p:font typeface="Inter Medium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010775" y="857250"/>
            <a:ext cx="2181225" cy="3219450"/>
          </a:xfrm>
          <a:custGeom>
            <a:avLst/>
            <a:gdLst/>
            <a:ahLst/>
            <a:cxnLst/>
            <a:rect l="l" t="t" r="r" b="b"/>
            <a:pathLst>
              <a:path w="2181225" h="3219450">
                <a:moveTo>
                  <a:pt x="0" y="0"/>
                </a:moveTo>
                <a:lnTo>
                  <a:pt x="2181225" y="0"/>
                </a:lnTo>
                <a:lnTo>
                  <a:pt x="218122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353550" y="3857625"/>
            <a:ext cx="3276600" cy="3429000"/>
          </a:xfrm>
          <a:custGeom>
            <a:avLst/>
            <a:gdLst/>
            <a:ahLst/>
            <a:cxnLst/>
            <a:rect l="l" t="t" r="r" b="b"/>
            <a:pathLst>
              <a:path w="3276600" h="3429000">
                <a:moveTo>
                  <a:pt x="0" y="0"/>
                </a:moveTo>
                <a:lnTo>
                  <a:pt x="3276600" y="0"/>
                </a:lnTo>
                <a:lnTo>
                  <a:pt x="32766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267700" y="1714500"/>
            <a:ext cx="10020300" cy="8572500"/>
          </a:xfrm>
          <a:custGeom>
            <a:avLst/>
            <a:gdLst/>
            <a:ahLst/>
            <a:cxnLst/>
            <a:rect l="l" t="t" r="r" b="b"/>
            <a:pathLst>
              <a:path w="10020300" h="8572500">
                <a:moveTo>
                  <a:pt x="0" y="0"/>
                </a:moveTo>
                <a:lnTo>
                  <a:pt x="10020300" y="0"/>
                </a:lnTo>
                <a:lnTo>
                  <a:pt x="100203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54024" y="2536111"/>
            <a:ext cx="7845552" cy="105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53"/>
              </a:lnSpc>
            </a:pPr>
            <a:r>
              <a:rPr lang="en-US" sz="8076" b="1" dirty="0">
                <a:solidFill>
                  <a:srgbClr val="F4B30F"/>
                </a:solidFill>
                <a:latin typeface="Inter Bold"/>
                <a:ea typeface="Inter Bold"/>
                <a:cs typeface="Inter Bold"/>
                <a:sym typeface="Inter Bold"/>
              </a:rPr>
              <a:t>Technopreneur</a:t>
            </a:r>
          </a:p>
        </p:txBody>
      </p:sp>
      <p:sp>
        <p:nvSpPr>
          <p:cNvPr id="8" name="Freeform 8"/>
          <p:cNvSpPr/>
          <p:nvPr/>
        </p:nvSpPr>
        <p:spPr>
          <a:xfrm>
            <a:off x="866775" y="6000750"/>
            <a:ext cx="1533525" cy="21907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19579" y="5725185"/>
            <a:ext cx="6839712" cy="78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7"/>
              </a:lnSpc>
            </a:pPr>
            <a:r>
              <a:rPr lang="en-US" sz="245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Memahami</a:t>
            </a:r>
            <a:r>
              <a:rPr lang="en-US" sz="245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5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technopreneurship</a:t>
            </a:r>
            <a:endParaRPr lang="en-US" sz="2458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097"/>
              </a:lnSpc>
            </a:pPr>
            <a:r>
              <a:rPr lang="en-US" sz="245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untuk</a:t>
            </a:r>
            <a:r>
              <a:rPr lang="en-US" sz="245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5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mencipta</a:t>
            </a:r>
            <a:r>
              <a:rPr lang="en-US" sz="245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5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peluang</a:t>
            </a:r>
            <a:r>
              <a:rPr lang="en-US" sz="245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45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inovasi</a:t>
            </a:r>
            <a:r>
              <a:rPr lang="en-US" sz="245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dan </a:t>
            </a:r>
            <a:r>
              <a:rPr lang="en-US" sz="2458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dampak</a:t>
            </a:r>
            <a:r>
              <a:rPr lang="en-US" sz="2458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4128" y="8234539"/>
            <a:ext cx="3852672" cy="396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25"/>
              </a:lnSpc>
            </a:pPr>
            <a:r>
              <a:rPr lang="en-US" sz="2639" b="1" dirty="0">
                <a:solidFill>
                  <a:srgbClr val="F4B30F"/>
                </a:solidFill>
                <a:latin typeface="Inter Bold"/>
                <a:ea typeface="Inter Bold"/>
                <a:cs typeface="Inter Bold"/>
                <a:sym typeface="Inter Bold"/>
              </a:rPr>
              <a:t>Novi </a:t>
            </a:r>
            <a:r>
              <a:rPr lang="en-US" sz="2639" b="1" dirty="0" err="1">
                <a:solidFill>
                  <a:srgbClr val="F4B30F"/>
                </a:solidFill>
                <a:latin typeface="Inter Bold"/>
                <a:ea typeface="Inter Bold"/>
                <a:cs typeface="Inter Bold"/>
                <a:sym typeface="Inter Bold"/>
              </a:rPr>
              <a:t>Herawadi</a:t>
            </a:r>
            <a:r>
              <a:rPr lang="en-US" sz="2639" b="1" dirty="0">
                <a:solidFill>
                  <a:srgbClr val="F4B30F"/>
                </a:solidFill>
                <a:latin typeface="Inter Bold"/>
                <a:ea typeface="Inter Bold"/>
                <a:cs typeface="Inter Bold"/>
                <a:sym typeface="Inter Bold"/>
              </a:rPr>
              <a:t> Sudibyo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4128" y="8631507"/>
            <a:ext cx="3456432" cy="463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8"/>
              </a:lnSpc>
            </a:pPr>
            <a:r>
              <a:rPr lang="en-US" sz="2887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10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486775" y="0"/>
            <a:ext cx="9801225" cy="10287000"/>
          </a:xfrm>
          <a:custGeom>
            <a:avLst/>
            <a:gdLst/>
            <a:ahLst/>
            <a:cxnLst/>
            <a:rect l="l" t="t" r="r" b="b"/>
            <a:pathLst>
              <a:path w="9801225" h="10287000">
                <a:moveTo>
                  <a:pt x="0" y="0"/>
                </a:moveTo>
                <a:lnTo>
                  <a:pt x="9801225" y="0"/>
                </a:lnTo>
                <a:lnTo>
                  <a:pt x="98012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3935075" cy="10287000"/>
          </a:xfrm>
          <a:custGeom>
            <a:avLst/>
            <a:gdLst/>
            <a:ahLst/>
            <a:cxnLst/>
            <a:rect l="l" t="t" r="r" b="b"/>
            <a:pathLst>
              <a:path w="13935075" h="10287000">
                <a:moveTo>
                  <a:pt x="0" y="0"/>
                </a:moveTo>
                <a:lnTo>
                  <a:pt x="13935075" y="0"/>
                </a:lnTo>
                <a:lnTo>
                  <a:pt x="139350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620000" y="4714875"/>
            <a:ext cx="4362450" cy="5572125"/>
          </a:xfrm>
          <a:custGeom>
            <a:avLst/>
            <a:gdLst/>
            <a:ahLst/>
            <a:cxnLst/>
            <a:rect l="l" t="t" r="r" b="b"/>
            <a:pathLst>
              <a:path w="4362450" h="5572125">
                <a:moveTo>
                  <a:pt x="0" y="0"/>
                </a:moveTo>
                <a:lnTo>
                  <a:pt x="4362450" y="0"/>
                </a:lnTo>
                <a:lnTo>
                  <a:pt x="4362450" y="5572125"/>
                </a:lnTo>
                <a:lnTo>
                  <a:pt x="0" y="5572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62000" y="2692384"/>
            <a:ext cx="9238488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95"/>
              </a:lnSpc>
            </a:pPr>
            <a:r>
              <a:rPr lang="en-US" sz="7995" b="1" spc="-239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Tujuan </a:t>
            </a:r>
            <a:r>
              <a:rPr lang="en-US" sz="7995" b="1" spc="-239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Perkuliahan</a:t>
            </a:r>
            <a:endParaRPr lang="en-US" sz="7995" b="1" spc="-239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66775" y="3548666"/>
            <a:ext cx="8171688" cy="968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95"/>
              </a:lnSpc>
            </a:pPr>
            <a:r>
              <a:rPr lang="en-US" sz="6000" b="1" spc="-239" dirty="0">
                <a:solidFill>
                  <a:srgbClr val="F1B81C"/>
                </a:solidFill>
                <a:latin typeface="Inter Bold"/>
                <a:ea typeface="Inter Bold"/>
                <a:cs typeface="Inter Bold"/>
                <a:sym typeface="Inter Bold"/>
              </a:rPr>
              <a:t>Technopreneur</a:t>
            </a:r>
          </a:p>
        </p:txBody>
      </p:sp>
      <p:sp>
        <p:nvSpPr>
          <p:cNvPr id="8" name="Freeform 8"/>
          <p:cNvSpPr/>
          <p:nvPr/>
        </p:nvSpPr>
        <p:spPr>
          <a:xfrm>
            <a:off x="866775" y="5143500"/>
            <a:ext cx="1533525" cy="428625"/>
          </a:xfrm>
          <a:custGeom>
            <a:avLst/>
            <a:gdLst/>
            <a:ahLst/>
            <a:cxnLst/>
            <a:rect l="l" t="t" r="r" b="b"/>
            <a:pathLst>
              <a:path w="1533525" h="428625">
                <a:moveTo>
                  <a:pt x="0" y="0"/>
                </a:moveTo>
                <a:lnTo>
                  <a:pt x="1533525" y="0"/>
                </a:lnTo>
                <a:lnTo>
                  <a:pt x="15335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96112" y="5813298"/>
            <a:ext cx="6419088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593" spc="7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Memahami konsep technopreneurship dan peluang bisnis teknologi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6112" y="6852285"/>
            <a:ext cx="6364224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593" spc="7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Mengembangkan kemampuan inovasi dan kewirausahaan digital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6112" y="7891272"/>
            <a:ext cx="6053328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593" spc="7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Mempersiapkan mahasiswa menjadi technopreneur sukses di era digital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112" y="8939022"/>
            <a:ext cx="6053328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4"/>
              </a:lnSpc>
            </a:pPr>
            <a:r>
              <a:rPr lang="en-US" sz="2561" spc="7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Manfaat praktis: skill bisnis, jaringan, dan pengalaman proyek nyata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43687AF2-B6D4-42EA-86A7-616E30F9ABAE}"/>
              </a:ext>
            </a:extLst>
          </p:cNvPr>
          <p:cNvSpPr txBox="1"/>
          <p:nvPr/>
        </p:nvSpPr>
        <p:spPr>
          <a:xfrm>
            <a:off x="6553200" y="230131"/>
            <a:ext cx="7775448" cy="9610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10"/>
              </a:lnSpc>
            </a:pPr>
            <a:r>
              <a:rPr lang="en-US" sz="54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Kontrak</a:t>
            </a:r>
            <a:r>
              <a:rPr lang="en-US" sz="54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Perkuliahan</a:t>
            </a:r>
            <a:endParaRPr lang="en-US" sz="5400" b="1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705850" y="0"/>
            <a:ext cx="9582150" cy="10287000"/>
          </a:xfrm>
          <a:custGeom>
            <a:avLst/>
            <a:gdLst/>
            <a:ahLst/>
            <a:cxnLst/>
            <a:rect l="l" t="t" r="r" b="b"/>
            <a:pathLst>
              <a:path w="9582150" h="10287000">
                <a:moveTo>
                  <a:pt x="0" y="0"/>
                </a:moveTo>
                <a:lnTo>
                  <a:pt x="9582150" y="0"/>
                </a:lnTo>
                <a:lnTo>
                  <a:pt x="9582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829550" y="4495800"/>
            <a:ext cx="4152900" cy="5791200"/>
          </a:xfrm>
          <a:custGeom>
            <a:avLst/>
            <a:gdLst/>
            <a:ahLst/>
            <a:cxnLst/>
            <a:rect l="l" t="t" r="r" b="b"/>
            <a:pathLst>
              <a:path w="4152900" h="5791200">
                <a:moveTo>
                  <a:pt x="0" y="0"/>
                </a:moveTo>
                <a:lnTo>
                  <a:pt x="4152900" y="0"/>
                </a:lnTo>
                <a:lnTo>
                  <a:pt x="41529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41248" y="914866"/>
            <a:ext cx="4553712" cy="12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53"/>
              </a:lnSpc>
            </a:pPr>
            <a:r>
              <a:rPr lang="en-US" sz="9053" b="1" spc="-18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Struktur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1248" y="2112862"/>
            <a:ext cx="6601968" cy="124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7"/>
              </a:lnSpc>
            </a:pPr>
            <a:r>
              <a:rPr lang="en-US" sz="9237" b="1" spc="-184">
                <a:solidFill>
                  <a:srgbClr val="F4B324"/>
                </a:solidFill>
                <a:latin typeface="Inter Bold"/>
                <a:ea typeface="Inter Bold"/>
                <a:cs typeface="Inter Bold"/>
                <a:sym typeface="Inter Bold"/>
              </a:rPr>
              <a:t>Perkuliahan</a:t>
            </a:r>
          </a:p>
        </p:txBody>
      </p:sp>
      <p:sp>
        <p:nvSpPr>
          <p:cNvPr id="7" name="Freeform 7"/>
          <p:cNvSpPr/>
          <p:nvPr/>
        </p:nvSpPr>
        <p:spPr>
          <a:xfrm>
            <a:off x="866775" y="3429000"/>
            <a:ext cx="1533525" cy="21907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66775" y="4067175"/>
            <a:ext cx="2181225" cy="1933575"/>
          </a:xfrm>
          <a:custGeom>
            <a:avLst/>
            <a:gdLst/>
            <a:ahLst/>
            <a:cxnLst/>
            <a:rect l="l" t="t" r="r" b="b"/>
            <a:pathLst>
              <a:path w="2181225" h="1933575">
                <a:moveTo>
                  <a:pt x="0" y="0"/>
                </a:moveTo>
                <a:lnTo>
                  <a:pt x="2181225" y="0"/>
                </a:lnTo>
                <a:lnTo>
                  <a:pt x="21812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43584" y="4868806"/>
            <a:ext cx="1170432" cy="390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999" b="1" spc="-59">
                <a:solidFill>
                  <a:srgbClr val="001532"/>
                </a:solidFill>
                <a:latin typeface="Inter Bold"/>
                <a:ea typeface="Inter Bold"/>
                <a:cs typeface="Inter Bold"/>
                <a:sym typeface="Inter Bold"/>
              </a:rPr>
              <a:t>Materi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18688" y="4570708"/>
            <a:ext cx="5102352" cy="851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8"/>
              </a:lnSpc>
            </a:pPr>
            <a:r>
              <a:rPr lang="en-US" sz="246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 bisnis, pengembangan produk, pemasaran digital, model bisnis</a:t>
            </a:r>
          </a:p>
        </p:txBody>
      </p:sp>
      <p:sp>
        <p:nvSpPr>
          <p:cNvPr id="11" name="Freeform 11"/>
          <p:cNvSpPr/>
          <p:nvPr/>
        </p:nvSpPr>
        <p:spPr>
          <a:xfrm>
            <a:off x="2828925" y="4067175"/>
            <a:ext cx="6105525" cy="219075"/>
          </a:xfrm>
          <a:custGeom>
            <a:avLst/>
            <a:gdLst/>
            <a:ahLst/>
            <a:cxnLst/>
            <a:rect l="l" t="t" r="r" b="b"/>
            <a:pathLst>
              <a:path w="6105525" h="219075">
                <a:moveTo>
                  <a:pt x="0" y="0"/>
                </a:moveTo>
                <a:lnTo>
                  <a:pt x="6105525" y="0"/>
                </a:lnTo>
                <a:lnTo>
                  <a:pt x="6105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66775" y="6000750"/>
            <a:ext cx="2181225" cy="1714500"/>
          </a:xfrm>
          <a:custGeom>
            <a:avLst/>
            <a:gdLst/>
            <a:ahLst/>
            <a:cxnLst/>
            <a:rect l="l" t="t" r="r" b="b"/>
            <a:pathLst>
              <a:path w="2181225" h="1714500">
                <a:moveTo>
                  <a:pt x="0" y="0"/>
                </a:moveTo>
                <a:lnTo>
                  <a:pt x="2181225" y="0"/>
                </a:lnTo>
                <a:lnTo>
                  <a:pt x="218122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43584" y="6727554"/>
            <a:ext cx="1335024" cy="38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6"/>
              </a:lnSpc>
            </a:pPr>
            <a:r>
              <a:rPr lang="en-US" sz="2876" b="1" spc="-57">
                <a:solidFill>
                  <a:srgbClr val="001532"/>
                </a:solidFill>
                <a:latin typeface="Inter Bold"/>
                <a:ea typeface="Inter Bold"/>
                <a:cs typeface="Inter Bold"/>
                <a:sym typeface="Inter Bold"/>
              </a:rPr>
              <a:t>Metode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18688" y="6308723"/>
            <a:ext cx="4059936" cy="976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0"/>
              </a:lnSpc>
            </a:pPr>
            <a:r>
              <a:rPr lang="en-US" sz="281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Kuliah, diskusi, studi kasus, proyek tim</a:t>
            </a:r>
          </a:p>
        </p:txBody>
      </p:sp>
      <p:sp>
        <p:nvSpPr>
          <p:cNvPr id="15" name="Freeform 15"/>
          <p:cNvSpPr/>
          <p:nvPr/>
        </p:nvSpPr>
        <p:spPr>
          <a:xfrm>
            <a:off x="2828925" y="5781675"/>
            <a:ext cx="6105525" cy="219075"/>
          </a:xfrm>
          <a:custGeom>
            <a:avLst/>
            <a:gdLst/>
            <a:ahLst/>
            <a:cxnLst/>
            <a:rect l="l" t="t" r="r" b="b"/>
            <a:pathLst>
              <a:path w="6105525" h="219075">
                <a:moveTo>
                  <a:pt x="0" y="0"/>
                </a:moveTo>
                <a:lnTo>
                  <a:pt x="6105525" y="0"/>
                </a:lnTo>
                <a:lnTo>
                  <a:pt x="6105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66775" y="7715250"/>
            <a:ext cx="2181225" cy="1714500"/>
          </a:xfrm>
          <a:custGeom>
            <a:avLst/>
            <a:gdLst/>
            <a:ahLst/>
            <a:cxnLst/>
            <a:rect l="l" t="t" r="r" b="b"/>
            <a:pathLst>
              <a:path w="2181225" h="1714500">
                <a:moveTo>
                  <a:pt x="0" y="0"/>
                </a:moveTo>
                <a:lnTo>
                  <a:pt x="2181225" y="0"/>
                </a:lnTo>
                <a:lnTo>
                  <a:pt x="218122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188720" y="8569187"/>
            <a:ext cx="1426464" cy="386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5"/>
              </a:lnSpc>
            </a:pPr>
            <a:r>
              <a:rPr lang="en-US" sz="2855" b="1" spc="-57">
                <a:solidFill>
                  <a:srgbClr val="001532"/>
                </a:solidFill>
                <a:latin typeface="Inter Bold"/>
                <a:ea typeface="Inter Bold"/>
                <a:cs typeface="Inter Bold"/>
                <a:sym typeface="Inter Bold"/>
              </a:rPr>
              <a:t>Evaluasi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18688" y="8171158"/>
            <a:ext cx="3968496" cy="851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8"/>
              </a:lnSpc>
            </a:pPr>
            <a:r>
              <a:rPr lang="en-US" sz="246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Tugas individu, presentasi, proyek akhir, kehadiran</a:t>
            </a:r>
          </a:p>
        </p:txBody>
      </p:sp>
      <p:sp>
        <p:nvSpPr>
          <p:cNvPr id="19" name="Freeform 19"/>
          <p:cNvSpPr/>
          <p:nvPr/>
        </p:nvSpPr>
        <p:spPr>
          <a:xfrm>
            <a:off x="2828925" y="7496175"/>
            <a:ext cx="6105525" cy="219075"/>
          </a:xfrm>
          <a:custGeom>
            <a:avLst/>
            <a:gdLst/>
            <a:ahLst/>
            <a:cxnLst/>
            <a:rect l="l" t="t" r="r" b="b"/>
            <a:pathLst>
              <a:path w="6105525" h="219075">
                <a:moveTo>
                  <a:pt x="0" y="0"/>
                </a:moveTo>
                <a:lnTo>
                  <a:pt x="6105525" y="0"/>
                </a:lnTo>
                <a:lnTo>
                  <a:pt x="6105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828925" y="9210675"/>
            <a:ext cx="5229225" cy="219075"/>
          </a:xfrm>
          <a:custGeom>
            <a:avLst/>
            <a:gdLst/>
            <a:ahLst/>
            <a:cxnLst/>
            <a:rect l="l" t="t" r="r" b="b"/>
            <a:pathLst>
              <a:path w="5229225" h="219075">
                <a:moveTo>
                  <a:pt x="0" y="0"/>
                </a:moveTo>
                <a:lnTo>
                  <a:pt x="5229225" y="0"/>
                </a:lnTo>
                <a:lnTo>
                  <a:pt x="5229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2849225" cy="10287000"/>
          </a:xfrm>
          <a:custGeom>
            <a:avLst/>
            <a:gdLst/>
            <a:ahLst/>
            <a:cxnLst/>
            <a:rect l="l" t="t" r="r" b="b"/>
            <a:pathLst>
              <a:path w="12849225" h="10287000">
                <a:moveTo>
                  <a:pt x="0" y="0"/>
                </a:moveTo>
                <a:lnTo>
                  <a:pt x="12849225" y="0"/>
                </a:lnTo>
                <a:lnTo>
                  <a:pt x="128492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743700" y="3857625"/>
            <a:ext cx="4581525" cy="6429375"/>
          </a:xfrm>
          <a:custGeom>
            <a:avLst/>
            <a:gdLst/>
            <a:ahLst/>
            <a:cxnLst/>
            <a:rect l="l" t="t" r="r" b="b"/>
            <a:pathLst>
              <a:path w="4581525" h="6429375">
                <a:moveTo>
                  <a:pt x="0" y="0"/>
                </a:moveTo>
                <a:lnTo>
                  <a:pt x="4581525" y="0"/>
                </a:lnTo>
                <a:lnTo>
                  <a:pt x="4581525" y="6429375"/>
                </a:lnTo>
                <a:lnTo>
                  <a:pt x="0" y="6429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59535" y="779158"/>
            <a:ext cx="10465689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18"/>
              </a:lnSpc>
            </a:pPr>
            <a:r>
              <a:rPr lang="en-US" sz="8518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Kontrak</a:t>
            </a:r>
            <a:r>
              <a:rPr lang="en-US" sz="8518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000" b="1" dirty="0" err="1">
                <a:solidFill>
                  <a:srgbClr val="FBC02C"/>
                </a:solidFill>
                <a:latin typeface="Inter Bold"/>
                <a:ea typeface="Inter Bold"/>
                <a:cs typeface="Inter Bold"/>
                <a:sym typeface="Inter Bold"/>
              </a:rPr>
              <a:t>Perkuliahan</a:t>
            </a:r>
            <a:endParaRPr lang="en-US" sz="8000" b="1" dirty="0">
              <a:solidFill>
                <a:srgbClr val="FBC02C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96112" y="1333500"/>
            <a:ext cx="4666488" cy="56585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8" name="TextBox 8"/>
          <p:cNvSpPr txBox="1"/>
          <p:nvPr/>
        </p:nvSpPr>
        <p:spPr>
          <a:xfrm>
            <a:off x="487806" y="7257481"/>
            <a:ext cx="8590788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24"/>
              </a:lnSpc>
            </a:pP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Kehadiran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minimal 70% dan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partisipasi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aktif</a:t>
            </a:r>
            <a:endParaRPr lang="en-US" sz="28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1884" y="7790881"/>
            <a:ext cx="8781288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24"/>
              </a:lnSpc>
            </a:pP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Tata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tertib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akademik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dan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etika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perkuliahan</a:t>
            </a:r>
            <a:endParaRPr lang="en-US" sz="28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1716" y="8322354"/>
            <a:ext cx="10429112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24"/>
              </a:lnSpc>
            </a:pP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Deadline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tugas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dan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konsekuensi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keterlambatan</a:t>
            </a:r>
            <a:endParaRPr lang="en-US" sz="28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1925" y="8853827"/>
            <a:ext cx="8568042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02"/>
              </a:lnSpc>
            </a:pP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Kebijakan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plagiarisme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dan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sanksi</a:t>
            </a:r>
            <a:r>
              <a:rPr lang="en-US" sz="28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pelanggaran</a:t>
            </a:r>
            <a:endParaRPr lang="en-US" sz="28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8048625" y="0"/>
            <a:ext cx="10239375" cy="10287000"/>
          </a:xfrm>
          <a:custGeom>
            <a:avLst/>
            <a:gdLst/>
            <a:ahLst/>
            <a:cxnLst/>
            <a:rect l="l" t="t" r="r" b="b"/>
            <a:pathLst>
              <a:path w="10239375" h="10287000">
                <a:moveTo>
                  <a:pt x="0" y="0"/>
                </a:moveTo>
                <a:lnTo>
                  <a:pt x="10239375" y="0"/>
                </a:lnTo>
                <a:lnTo>
                  <a:pt x="10239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 rot="583200">
            <a:off x="12426736" y="3988549"/>
            <a:ext cx="4663440" cy="101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4320" b="1" spc="216">
                <a:solidFill>
                  <a:srgbClr val="00152D"/>
                </a:solidFill>
                <a:latin typeface="Inter Bold"/>
                <a:ea typeface="Inter Bold"/>
                <a:cs typeface="Inter Bold"/>
                <a:sym typeface="Inter Bold"/>
              </a:rPr>
              <a:t>KONTRAK PERKULIAHAN</a:t>
            </a:r>
          </a:p>
        </p:txBody>
      </p:sp>
      <p:sp>
        <p:nvSpPr>
          <p:cNvPr id="14" name="TextBox 14"/>
          <p:cNvSpPr txBox="1"/>
          <p:nvPr/>
        </p:nvSpPr>
        <p:spPr>
          <a:xfrm rot="583200">
            <a:off x="11630951" y="5177008"/>
            <a:ext cx="1664208" cy="250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8"/>
              </a:lnSpc>
            </a:pPr>
            <a:r>
              <a:rPr lang="en-US" sz="1762">
                <a:solidFill>
                  <a:srgbClr val="00152D"/>
                </a:solidFill>
                <a:latin typeface="Inter"/>
                <a:ea typeface="Inter"/>
                <a:cs typeface="Inter"/>
                <a:sym typeface="Inter"/>
              </a:rPr>
              <a:t>Hak Mahasiswa</a:t>
            </a:r>
          </a:p>
        </p:txBody>
      </p:sp>
      <p:sp>
        <p:nvSpPr>
          <p:cNvPr id="15" name="TextBox 15"/>
          <p:cNvSpPr txBox="1"/>
          <p:nvPr/>
        </p:nvSpPr>
        <p:spPr>
          <a:xfrm rot="583200">
            <a:off x="10954295" y="6411448"/>
            <a:ext cx="2468880" cy="250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8"/>
              </a:lnSpc>
            </a:pPr>
            <a:r>
              <a:rPr lang="en-US" sz="1762">
                <a:solidFill>
                  <a:srgbClr val="00152D"/>
                </a:solidFill>
                <a:latin typeface="Inter"/>
                <a:ea typeface="Inter"/>
                <a:cs typeface="Inter"/>
                <a:sym typeface="Inter"/>
              </a:rPr>
              <a:t>Kewajiban Mahasiswa</a:t>
            </a:r>
          </a:p>
        </p:txBody>
      </p:sp>
      <p:sp>
        <p:nvSpPr>
          <p:cNvPr id="16" name="TextBox 16"/>
          <p:cNvSpPr txBox="1"/>
          <p:nvPr/>
        </p:nvSpPr>
        <p:spPr>
          <a:xfrm rot="583200">
            <a:off x="10259351" y="7687036"/>
            <a:ext cx="2084832" cy="250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8"/>
              </a:lnSpc>
            </a:pPr>
            <a:r>
              <a:rPr lang="en-US" sz="1762">
                <a:solidFill>
                  <a:srgbClr val="00152D"/>
                </a:solidFill>
                <a:latin typeface="Inter"/>
                <a:ea typeface="Inter"/>
                <a:cs typeface="Inter"/>
                <a:sym typeface="Inter"/>
              </a:rPr>
              <a:t>Aturan dan Sanksi</a:t>
            </a: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05FC8A46-A8CD-674F-F1D9-8E9AE9D7C511}"/>
              </a:ext>
            </a:extLst>
          </p:cNvPr>
          <p:cNvSpPr/>
          <p:nvPr/>
        </p:nvSpPr>
        <p:spPr>
          <a:xfrm>
            <a:off x="5306929" y="1303345"/>
            <a:ext cx="6382512" cy="56585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4C4DE83F-423F-03F8-8B9F-9A1384C0EC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205857"/>
              </p:ext>
            </p:extLst>
          </p:nvPr>
        </p:nvGraphicFramePr>
        <p:xfrm>
          <a:off x="5736272" y="2143306"/>
          <a:ext cx="4073862" cy="231648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2179406"/>
                    </a:ext>
                  </a:extLst>
                </a:gridCol>
                <a:gridCol w="2016462">
                  <a:extLst>
                    <a:ext uri="{9D8B030D-6E8A-4147-A177-3AD203B41FA5}">
                      <a16:colId xmlns:a16="http://schemas.microsoft.com/office/drawing/2014/main" val="73869806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Komponen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Penilaian</a:t>
                      </a:r>
                      <a:r>
                        <a:rPr lang="en-US" sz="2000" dirty="0"/>
                        <a:t>:</a:t>
                      </a:r>
                      <a:endParaRPr lang="en-ID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3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Etika</a:t>
                      </a:r>
                    </a:p>
                    <a:p>
                      <a:r>
                        <a:rPr lang="en-US" sz="2400" dirty="0" err="1"/>
                        <a:t>Kehadiran</a:t>
                      </a:r>
                      <a:r>
                        <a:rPr lang="en-US" sz="2400" dirty="0"/>
                        <a:t> </a:t>
                      </a:r>
                    </a:p>
                    <a:p>
                      <a:r>
                        <a:rPr lang="en-ID" sz="2400" dirty="0" err="1"/>
                        <a:t>Tugas</a:t>
                      </a:r>
                      <a:r>
                        <a:rPr lang="en-ID" sz="2400" dirty="0"/>
                        <a:t> </a:t>
                      </a:r>
                    </a:p>
                    <a:p>
                      <a:r>
                        <a:rPr lang="en-ID" sz="2400" dirty="0"/>
                        <a:t>UTS</a:t>
                      </a:r>
                    </a:p>
                    <a:p>
                      <a:r>
                        <a:rPr lang="en-ID" sz="2400" dirty="0"/>
                        <a:t>UAS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=  20%</a:t>
                      </a:r>
                    </a:p>
                    <a:p>
                      <a:r>
                        <a:rPr lang="en-ID" sz="2400" dirty="0"/>
                        <a:t>=  20%</a:t>
                      </a:r>
                    </a:p>
                    <a:p>
                      <a:r>
                        <a:rPr lang="en-ID" sz="2400" dirty="0"/>
                        <a:t>=  20%</a:t>
                      </a:r>
                    </a:p>
                    <a:p>
                      <a:r>
                        <a:rPr lang="en-ID" sz="2400" dirty="0"/>
                        <a:t>=  20%</a:t>
                      </a:r>
                    </a:p>
                    <a:p>
                      <a:r>
                        <a:rPr lang="en-ID" sz="2400" dirty="0"/>
                        <a:t>=  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814628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3D296E3C-0F62-7C02-0864-483ABE0AC8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671860"/>
              </p:ext>
            </p:extLst>
          </p:nvPr>
        </p:nvGraphicFramePr>
        <p:xfrm>
          <a:off x="1042357" y="2168904"/>
          <a:ext cx="4116498" cy="4348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269">
                  <a:extLst>
                    <a:ext uri="{9D8B030D-6E8A-4147-A177-3AD203B41FA5}">
                      <a16:colId xmlns:a16="http://schemas.microsoft.com/office/drawing/2014/main" val="3749111023"/>
                    </a:ext>
                  </a:extLst>
                </a:gridCol>
                <a:gridCol w="1414522">
                  <a:extLst>
                    <a:ext uri="{9D8B030D-6E8A-4147-A177-3AD203B41FA5}">
                      <a16:colId xmlns:a16="http://schemas.microsoft.com/office/drawing/2014/main" val="3158513174"/>
                    </a:ext>
                  </a:extLst>
                </a:gridCol>
                <a:gridCol w="1237707">
                  <a:extLst>
                    <a:ext uri="{9D8B030D-6E8A-4147-A177-3AD203B41FA5}">
                      <a16:colId xmlns:a16="http://schemas.microsoft.com/office/drawing/2014/main" val="2513387573"/>
                    </a:ext>
                  </a:extLst>
                </a:gridCol>
              </a:tblGrid>
              <a:tr h="82063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Range </a:t>
                      </a:r>
                      <a:endParaRPr lang="en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Nilai (HM)</a:t>
                      </a:r>
                      <a:endParaRPr lang="en-ID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Bobot</a:t>
                      </a:r>
                      <a:endParaRPr lang="en-ID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383168"/>
                  </a:ext>
                </a:extLst>
              </a:tr>
              <a:tr h="5036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85 – 100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 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620462"/>
                  </a:ext>
                </a:extLst>
              </a:tr>
              <a:tr h="5036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80 – 84,9 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A-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3,75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163966"/>
                  </a:ext>
                </a:extLst>
              </a:tr>
              <a:tr h="5036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75 -79,9 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B+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3,5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82080"/>
                  </a:ext>
                </a:extLst>
              </a:tr>
              <a:tr h="5036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65 – 74,9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521048"/>
                  </a:ext>
                </a:extLst>
              </a:tr>
              <a:tr h="5036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55 – 64,9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337204"/>
                  </a:ext>
                </a:extLst>
              </a:tr>
              <a:tr h="5036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40 – 54,9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D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094531"/>
                  </a:ext>
                </a:extLst>
              </a:tr>
              <a:tr h="50365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&lt;40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E</a:t>
                      </a:r>
                      <a:endParaRPr lang="en-ID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0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61699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486775" y="0"/>
            <a:ext cx="9801225" cy="10287000"/>
          </a:xfrm>
          <a:custGeom>
            <a:avLst/>
            <a:gdLst/>
            <a:ahLst/>
            <a:cxnLst/>
            <a:rect l="l" t="t" r="r" b="b"/>
            <a:pathLst>
              <a:path w="9801225" h="10287000">
                <a:moveTo>
                  <a:pt x="0" y="0"/>
                </a:moveTo>
                <a:lnTo>
                  <a:pt x="9801225" y="0"/>
                </a:lnTo>
                <a:lnTo>
                  <a:pt x="98012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620000" y="4495800"/>
            <a:ext cx="4362450" cy="5791200"/>
          </a:xfrm>
          <a:custGeom>
            <a:avLst/>
            <a:gdLst/>
            <a:ahLst/>
            <a:cxnLst/>
            <a:rect l="l" t="t" r="r" b="b"/>
            <a:pathLst>
              <a:path w="4362450" h="5791200">
                <a:moveTo>
                  <a:pt x="0" y="0"/>
                </a:moveTo>
                <a:lnTo>
                  <a:pt x="4362450" y="0"/>
                </a:lnTo>
                <a:lnTo>
                  <a:pt x="436245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6775" y="4495800"/>
            <a:ext cx="1533525" cy="21907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66774" y="7972705"/>
            <a:ext cx="7820025" cy="1474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73"/>
              </a:lnSpc>
            </a:pPr>
            <a:r>
              <a:rPr lang="en-US" sz="3227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Mulai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3227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dari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yang </a:t>
            </a:r>
            <a:r>
              <a:rPr lang="en-US" sz="3227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sederhana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3227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disekitar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3227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kita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, Langkah </a:t>
            </a:r>
            <a:r>
              <a:rPr lang="en-US" sz="3227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tepat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3227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untuk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3227" b="1" dirty="0">
                <a:solidFill>
                  <a:srgbClr val="F4B324"/>
                </a:solidFill>
                <a:latin typeface="Inter Bold"/>
                <a:ea typeface="Inter Bold"/>
                <a:cs typeface="Inter Bold"/>
                <a:sym typeface="Inter Bold"/>
              </a:rPr>
              <a:t>technopreneur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masa </a:t>
            </a:r>
            <a:r>
              <a:rPr lang="en-US" sz="3227" b="1" dirty="0" err="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depan</a:t>
            </a:r>
            <a:r>
              <a:rPr lang="en-US" sz="322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. MULAI AJA DULU…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6112" y="1621256"/>
            <a:ext cx="7040880" cy="2341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32"/>
              </a:lnSpc>
            </a:pPr>
            <a:r>
              <a:rPr lang="en-US" sz="8932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Ada </a:t>
            </a:r>
            <a:r>
              <a:rPr lang="en-US" sz="8932" b="1" dirty="0" err="1">
                <a:solidFill>
                  <a:srgbClr val="F4B324"/>
                </a:solidFill>
                <a:latin typeface="Inter Bold"/>
                <a:ea typeface="Inter Bold"/>
                <a:cs typeface="Inter Bold"/>
                <a:sym typeface="Inter Bold"/>
              </a:rPr>
              <a:t>Pertanyaan</a:t>
            </a:r>
            <a:r>
              <a:rPr lang="en-US" sz="8932" b="1" dirty="0">
                <a:solidFill>
                  <a:srgbClr val="F4B324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6112" y="6044660"/>
            <a:ext cx="6419088" cy="959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2"/>
              </a:lnSpc>
            </a:pPr>
            <a:r>
              <a:rPr lang="en-US" sz="2737" b="1" dirty="0">
                <a:solidFill>
                  <a:srgbClr val="F4B324"/>
                </a:solidFill>
                <a:latin typeface="Inter Bold"/>
                <a:ea typeface="Inter Bold"/>
                <a:cs typeface="Inter Bold"/>
                <a:sym typeface="Inter Bold"/>
              </a:rPr>
              <a:t>Email:</a:t>
            </a:r>
            <a:r>
              <a:rPr lang="en-US" sz="273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dibyoibi@darmajaya.ac.id</a:t>
            </a:r>
          </a:p>
          <a:p>
            <a:pPr algn="l">
              <a:lnSpc>
                <a:spcPts val="3832"/>
              </a:lnSpc>
            </a:pPr>
            <a:r>
              <a:rPr lang="en-US" sz="2737" b="1" dirty="0" err="1">
                <a:solidFill>
                  <a:srgbClr val="F4B324"/>
                </a:solidFill>
                <a:latin typeface="Inter Bold"/>
                <a:ea typeface="Inter Bold"/>
                <a:cs typeface="Inter Bold"/>
                <a:sym typeface="Inter Bold"/>
              </a:rPr>
              <a:t>Konsultasi</a:t>
            </a:r>
            <a:r>
              <a:rPr lang="en-US" sz="2737" b="1" dirty="0">
                <a:solidFill>
                  <a:srgbClr val="F4B324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  <a:r>
              <a:rPr lang="en-US" sz="2737" b="1" dirty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Senin–Jumat, 13.00–15.00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225</Words>
  <Application>Microsoft Office PowerPoint</Application>
  <PresentationFormat>Custom</PresentationFormat>
  <Paragraphs>68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Inter</vt:lpstr>
      <vt:lpstr>Arial</vt:lpstr>
      <vt:lpstr>Inter Bold</vt:lpstr>
      <vt:lpstr>Inter Medium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LENOVO</dc:creator>
  <cp:lastModifiedBy>Dibyo s</cp:lastModifiedBy>
  <cp:revision>2</cp:revision>
  <dcterms:created xsi:type="dcterms:W3CDTF">2006-08-16T00:00:00Z</dcterms:created>
  <dcterms:modified xsi:type="dcterms:W3CDTF">2026-09-11T04:05:11Z</dcterms:modified>
  <dc:identifier>DAHUwxXq6lw</dc:identifier>
</cp:coreProperties>
</file>