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Pembukaan pertemuan ketiga. Tekankan bahwa logika sekuensial membuat sistem embedded punya memori keadaan, tidak hanya reaksi sesaat seperti logika kombinasional.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Sampaikan target pembelajaran berdasarkan RPS. Penilaian menekankan kebenaran diagram keadaan, logika transisi, implementasi kode, dan hasil uji.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contoh lampu lalu lintas: output warna lampu tidak hanya ditentukan oleh tombol, tetapi oleh urutan keadaan waktu.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D flip-flop sebagai dasar register. Jangan terlalu matematis; fokuskan ke intuisi penyimpanan nilai.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Tunjukkan rising edge. Hubungkan ke loop program: millis() atau timer interrupt lebih baik daripada delay panjang untuk kontrol responsif.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Gambarkan bahwa register hardware dapat dipahami sebagai variabel state. Program membaca input, menghitung state berikut, lalu menulis output.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Tekankan bahwa counter tidak harus selalu hardware murni. Dalam mikrokontroler, counter sering berupa variabel yang berubah saat event terjadi.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Gunakan contoh mesin otomatis atau traffic light. Mintalah mahasiswa menyebutkan state, input, output, dan transisinya.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Tekankan bahwa diagram keadaan harus dipakai sebagai dasar kode, bukan dibuat setelah kode selesai.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struktur switch-case. Bila mahasiswa memakai Arduino, state bisa berupa enum atau konstanta integer.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Berikan pilihan tugas: counter 0-9 dengan push button, traffic light mini, atau mode LED berjalan. Semua harus punya diagram FSM.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Tutup dengan kuis singkat via LMS dan pengingat bahwa desain FSM menjadi bagian penting penilaian praktikum.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high_tech_sci_fi_isometric_3d_render_of_a_circui.png">    </p:cNvPr>
          <p:cNvPicPr>
            <a:picLocks noChangeAspect="1"/>
          </p:cNvPicPr>
          <p:nvPr/>
        </p:nvPicPr>
        <p:blipFill>
          <a:blip r:embed="rId1"/>
          <a:srcRect l="22000" r="24346" t="0" b="0"/>
          <a:stretch/>
        </p:blipFill>
        <p:spPr>
          <a:xfrm>
            <a:off x="5623560" y="0"/>
            <a:ext cx="653796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" y="566928"/>
            <a:ext cx="822960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40080" y="960120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9F6FF"/>
                </a:solidFill>
              </a:rPr>
              <a:t>PERTEMUAN 3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612648" y="1426464"/>
            <a:ext cx="466344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Logika</a:t>
            </a:r>
            <a:endParaRPr lang="en-US" sz="4600" dirty="0"/>
          </a:p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Sekuensial</a:t>
            </a:r>
            <a:endParaRPr lang="en-US" sz="4600" dirty="0"/>
          </a:p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&amp; FSM</a:t>
            </a:r>
            <a:endParaRPr lang="en-US" sz="4600" dirty="0"/>
          </a:p>
        </p:txBody>
      </p:sp>
      <p:sp>
        <p:nvSpPr>
          <p:cNvPr id="6" name="Text 3"/>
          <p:cNvSpPr/>
          <p:nvPr/>
        </p:nvSpPr>
        <p:spPr>
          <a:xfrm>
            <a:off x="667512" y="3977640"/>
            <a:ext cx="4709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D7E8FF"/>
                </a:solidFill>
              </a:rPr>
              <a:t>Register, counter, finite state machine, rangkaian pewaktu, dan implementasi kontrol digital sederhana.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67512" y="566928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B6C7DA"/>
                </a:solidFill>
              </a:rPr>
              <a:t>Dr. Dodi Yudo Setyawan, S.Si., M.T.I.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B6C7DA"/>
                </a:solidFill>
              </a:rPr>
              <a:t>Program Studi Sistem Komputer • IIB Darmajaya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8458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Arah Pertemuan 3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823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Mengacu RPS: logika sekuensial, register, counter, FSM, pewaktu, dan praktikum counter/FSM.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325880"/>
            <a:ext cx="3383280" cy="4480560"/>
          </a:xfrm>
          <a:prstGeom prst="roundRect">
            <a:avLst>
              <a:gd name="adj" fmla="val 1622"/>
            </a:avLst>
          </a:prstGeom>
          <a:solidFill>
            <a:srgbClr val="FFFFFF"/>
          </a:solidFill>
          <a:ln w="12700">
            <a:solidFill>
              <a:srgbClr val="DDE7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62763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Capaian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78408" y="2084832"/>
            <a:ext cx="2788920" cy="21945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00" dirty="0">
                <a:solidFill>
                  <a:srgbClr val="0B1220"/>
                </a:solidFill>
              </a:rPr>
              <a:t>Menganalisis rangkaian logika sekuensial</a:t>
            </a:r>
            <a:endParaRPr lang="en-US" sz="1700" dirty="0"/>
          </a:p>
          <a:p>
            <a:r>
              <a:rPr lang="en-US" sz="1700" dirty="0">
                <a:solidFill>
                  <a:srgbClr val="0B1220"/>
                </a:solidFill>
              </a:rPr>
              <a:t>Merancang FSM/counter untuk kontrol sederhana</a:t>
            </a:r>
            <a:endParaRPr lang="en-US" sz="1700" dirty="0"/>
          </a:p>
          <a:p>
            <a:r>
              <a:rPr lang="en-US" sz="1700" dirty="0">
                <a:solidFill>
                  <a:srgbClr val="0B1220"/>
                </a:solidFill>
              </a:rPr>
              <a:t>Menerapkan input-output digital berbasis I/O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960120" y="5102352"/>
            <a:ext cx="2286000" cy="301752"/>
          </a:xfrm>
          <a:prstGeom prst="roundRect">
            <a:avLst>
              <a:gd name="adj" fmla="val 12121"/>
            </a:avLst>
          </a:prstGeom>
          <a:solidFill>
            <a:srgbClr val="13A36B"/>
          </a:solidFill>
          <a:ln w="12700">
            <a:solidFill>
              <a:srgbClr val="13A36B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69848" y="5161788"/>
            <a:ext cx="206654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CPMK94 • CPMK95 • CPMK102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434840" y="1325880"/>
            <a:ext cx="3383280" cy="4480560"/>
          </a:xfrm>
          <a:prstGeom prst="roundRect">
            <a:avLst>
              <a:gd name="adj" fmla="val 1622"/>
            </a:avLst>
          </a:prstGeom>
          <a:solidFill>
            <a:srgbClr val="F0FBFC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09160" y="162763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Aktivitas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727448" y="2084832"/>
            <a:ext cx="2788920" cy="23317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00" dirty="0">
                <a:solidFill>
                  <a:srgbClr val="0B1220"/>
                </a:solidFill>
              </a:rPr>
              <a:t>Kuliah dan pembahasan kasus</a:t>
            </a:r>
            <a:endParaRPr lang="en-US" sz="1700" dirty="0"/>
          </a:p>
          <a:p>
            <a:r>
              <a:rPr lang="en-US" sz="1700" dirty="0">
                <a:solidFill>
                  <a:srgbClr val="0B1220"/>
                </a:solidFill>
              </a:rPr>
              <a:t>Latihan desain FSM</a:t>
            </a:r>
            <a:endParaRPr lang="en-US" sz="1700" dirty="0"/>
          </a:p>
          <a:p>
            <a:r>
              <a:rPr lang="en-US" sz="1700" dirty="0">
                <a:solidFill>
                  <a:srgbClr val="0B1220"/>
                </a:solidFill>
              </a:rPr>
              <a:t>Praktikum counter/FSM dengan LED/display</a:t>
            </a:r>
            <a:endParaRPr lang="en-US" sz="1700" dirty="0"/>
          </a:p>
          <a:p>
            <a:r>
              <a:rPr lang="en-US" sz="1700" dirty="0">
                <a:solidFill>
                  <a:srgbClr val="0B1220"/>
                </a:solidFill>
              </a:rPr>
              <a:t>Umpan balik dosen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983480" y="5102352"/>
            <a:ext cx="1874520" cy="301752"/>
          </a:xfrm>
          <a:prstGeom prst="roundRect">
            <a:avLst>
              <a:gd name="adj" fmla="val 12121"/>
            </a:avLst>
          </a:prstGeom>
          <a:solidFill>
            <a:srgbClr val="1565C0"/>
          </a:solidFill>
          <a:ln w="12700">
            <a:solidFill>
              <a:srgbClr val="1565C0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093208" y="5161788"/>
            <a:ext cx="165506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Praktikum + desain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8183880" y="1325880"/>
            <a:ext cx="3337560" cy="4480560"/>
          </a:xfrm>
          <a:prstGeom prst="roundRect">
            <a:avLst>
              <a:gd name="adj" fmla="val 1644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458200" y="162763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Output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8476488" y="2084832"/>
            <a:ext cx="2743200" cy="21488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00" dirty="0">
                <a:solidFill>
                  <a:srgbClr val="0B1220"/>
                </a:solidFill>
              </a:rPr>
              <a:t>Simulasi rangkaian digital berjalan</a:t>
            </a:r>
            <a:endParaRPr lang="en-US" sz="1700" dirty="0"/>
          </a:p>
          <a:p>
            <a:r>
              <a:rPr lang="en-US" sz="1700" dirty="0">
                <a:solidFill>
                  <a:srgbClr val="0B1220"/>
                </a:solidFill>
              </a:rPr>
              <a:t>Pengunggahan desain FSM dan kode</a:t>
            </a:r>
            <a:endParaRPr lang="en-US" sz="1700" dirty="0"/>
          </a:p>
          <a:p>
            <a:r>
              <a:rPr lang="en-US" sz="1700" dirty="0">
                <a:solidFill>
                  <a:srgbClr val="0B1220"/>
                </a:solidFill>
              </a:rPr>
              <a:t>Kuis singkat via LMS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9189720" y="5102352"/>
            <a:ext cx="1508760" cy="301752"/>
          </a:xfrm>
          <a:prstGeom prst="roundRect">
            <a:avLst>
              <a:gd name="adj" fmla="val 12121"/>
            </a:avLst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9448" y="5161788"/>
            <a:ext cx="12893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Bobot RPS: 5%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3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8458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Dari Logika Kombinasional ke Sekuensial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823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Perbedaannya terletak pada memori: output sekuensial bergantung pada input saat ini dan keadaan sebelumnya.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2743200" y="2880360"/>
            <a:ext cx="123444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8156448" y="2880360"/>
            <a:ext cx="118872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6949440" y="3886200"/>
            <a:ext cx="0" cy="640080"/>
          </a:xfrm>
          <a:prstGeom prst="line">
            <a:avLst/>
          </a:prstGeom>
          <a:noFill/>
          <a:ln w="25400">
            <a:solidFill>
              <a:srgbClr val="F59E0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949440" y="4526280"/>
            <a:ext cx="-1554480" cy="0"/>
          </a:xfrm>
          <a:prstGeom prst="line">
            <a:avLst/>
          </a:prstGeom>
          <a:noFill/>
          <a:ln w="25400">
            <a:solidFill>
              <a:srgbClr val="F59E0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394960" y="4526280"/>
            <a:ext cx="0" cy="-1005840"/>
          </a:xfrm>
          <a:prstGeom prst="line">
            <a:avLst/>
          </a:prstGeom>
          <a:noFill/>
          <a:ln w="25400">
            <a:solidFill>
              <a:srgbClr val="F59E0B"/>
            </a:solidFill>
            <a:prstDash val="solid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777240" y="1417320"/>
            <a:ext cx="2212848" cy="2834640"/>
          </a:xfrm>
          <a:prstGeom prst="roundRect">
            <a:avLst>
              <a:gd name="adj" fmla="val 2479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78992" y="1764792"/>
            <a:ext cx="1554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B1220"/>
                </a:solidFill>
              </a:rPr>
              <a:t>Input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1097280" y="2304288"/>
            <a:ext cx="1463040" cy="10972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600" dirty="0">
                <a:solidFill>
                  <a:srgbClr val="0B1220"/>
                </a:solidFill>
              </a:rPr>
              <a:t>Sensor</a:t>
            </a:r>
            <a:endParaRPr lang="en-US" sz="1600" dirty="0"/>
          </a:p>
          <a:p>
            <a:r>
              <a:rPr lang="en-US" sz="1600" dirty="0">
                <a:solidFill>
                  <a:srgbClr val="0B1220"/>
                </a:solidFill>
              </a:rPr>
              <a:t>Tombol</a:t>
            </a:r>
            <a:endParaRPr lang="en-US" sz="1600" dirty="0"/>
          </a:p>
          <a:p>
            <a:r>
              <a:rPr lang="en-US" sz="1600" dirty="0">
                <a:solidFill>
                  <a:srgbClr val="0B1220"/>
                </a:solidFill>
              </a:rPr>
              <a:t>Clock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886200" y="2148840"/>
            <a:ext cx="2148840" cy="1463040"/>
          </a:xfrm>
          <a:prstGeom prst="roundRect">
            <a:avLst>
              <a:gd name="adj" fmla="val 3125"/>
            </a:avLst>
          </a:prstGeom>
          <a:solidFill>
            <a:srgbClr val="1565C0"/>
          </a:solidFill>
          <a:ln w="12700">
            <a:solidFill>
              <a:srgbClr val="1565C0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959352" y="2240280"/>
            <a:ext cx="2002536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Logika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Kombinasional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6629400" y="2148840"/>
            <a:ext cx="2148840" cy="1463040"/>
          </a:xfrm>
          <a:prstGeom prst="roundRect">
            <a:avLst>
              <a:gd name="adj" fmla="val 3125"/>
            </a:avLst>
          </a:prstGeom>
          <a:solidFill>
            <a:srgbClr val="0B1220"/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702552" y="2240280"/>
            <a:ext cx="2002536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Logika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Sekuensial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9235440" y="1417320"/>
            <a:ext cx="2212848" cy="2834640"/>
          </a:xfrm>
          <a:prstGeom prst="roundRect">
            <a:avLst>
              <a:gd name="adj" fmla="val 2479"/>
            </a:avLst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546336" y="1764792"/>
            <a:ext cx="1554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B1220"/>
                </a:solidFill>
              </a:rPr>
              <a:t>Output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9582912" y="2304288"/>
            <a:ext cx="1417320" cy="10972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600" dirty="0">
                <a:solidFill>
                  <a:srgbClr val="0B1220"/>
                </a:solidFill>
              </a:rPr>
              <a:t>LED</a:t>
            </a:r>
            <a:endParaRPr lang="en-US" sz="1600" dirty="0"/>
          </a:p>
          <a:p>
            <a:r>
              <a:rPr lang="en-US" sz="1600" dirty="0">
                <a:solidFill>
                  <a:srgbClr val="0B1220"/>
                </a:solidFill>
              </a:rPr>
              <a:t>Display</a:t>
            </a:r>
            <a:endParaRPr lang="en-US" sz="1600" dirty="0"/>
          </a:p>
          <a:p>
            <a:r>
              <a:rPr lang="en-US" sz="1600" dirty="0">
                <a:solidFill>
                  <a:srgbClr val="0B1220"/>
                </a:solidFill>
              </a:rPr>
              <a:t>Aktuator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715000" y="4251960"/>
            <a:ext cx="2377440" cy="685800"/>
          </a:xfrm>
          <a:prstGeom prst="roundRect">
            <a:avLst>
              <a:gd name="adj" fmla="val 5333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788152" y="4334256"/>
            <a:ext cx="223113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220"/>
                </a:solidFill>
              </a:rPr>
              <a:t>State / Memori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914400" y="5532120"/>
            <a:ext cx="10332720" cy="594360"/>
          </a:xfrm>
          <a:prstGeom prst="roundRect">
            <a:avLst>
              <a:gd name="adj" fmla="val 7692"/>
            </a:avLst>
          </a:prstGeom>
          <a:solidFill>
            <a:srgbClr val="ECFEFF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78992" y="5641848"/>
            <a:ext cx="1000353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B1220"/>
                </a:solidFill>
              </a:rPr>
              <a:t>Formula ide: Output berikutnya = fungsi(input sekarang, state sekarang). State berikutnya disimpan oleh latch/flip-flop/register.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3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8458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Latch, Flip-Flop, dan Register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823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Elemen memori menyimpan bit. Kumpulan bit membentuk state yang dapat digunakan untuk kontrol.</a:t>
            </a:r>
            <a:endParaRPr lang="en-US" sz="1150" dirty="0"/>
          </a:p>
        </p:txBody>
      </p:sp>
      <p:pic>
        <p:nvPicPr>
          <p:cNvPr id="5" name="Image 0" descr="/mnt/data/a_high_tech_sci_fi_isometric_3d_render_of_a_circui.png">    </p:cNvPr>
          <p:cNvPicPr>
            <a:picLocks noChangeAspect="1"/>
          </p:cNvPicPr>
          <p:nvPr/>
        </p:nvPicPr>
        <p:blipFill>
          <a:blip r:embed="rId1"/>
          <a:srcRect l="50000" r="7157" t="4000" b="12000"/>
          <a:stretch/>
        </p:blipFill>
        <p:spPr>
          <a:xfrm>
            <a:off x="7452360" y="1133856"/>
            <a:ext cx="3977640" cy="43891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77240" y="1508760"/>
            <a:ext cx="6263640" cy="4069080"/>
          </a:xfrm>
          <a:prstGeom prst="roundRect">
            <a:avLst>
              <a:gd name="adj" fmla="val 1348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51560" y="181051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Tangga konsep penyimpanan bit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1920240" y="2788920"/>
            <a:ext cx="3520440" cy="0"/>
          </a:xfrm>
          <a:prstGeom prst="line">
            <a:avLst/>
          </a:prstGeom>
          <a:noFill/>
          <a:ln w="31750">
            <a:solidFill>
              <a:srgbClr val="00A7B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440680" y="2788920"/>
            <a:ext cx="640080" cy="0"/>
          </a:xfrm>
          <a:prstGeom prst="line">
            <a:avLst/>
          </a:prstGeom>
          <a:noFill/>
          <a:ln w="3175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960120" y="2331720"/>
            <a:ext cx="1417320" cy="914400"/>
          </a:xfrm>
          <a:prstGeom prst="roundRect">
            <a:avLst>
              <a:gd name="adj" fmla="val 4000"/>
            </a:avLst>
          </a:prstGeom>
          <a:solidFill>
            <a:srgbClr val="E8F8FF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33272" y="2414016"/>
            <a:ext cx="127101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220"/>
                </a:solidFill>
              </a:rPr>
              <a:t>Latch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0B1220"/>
                </a:solidFill>
              </a:rPr>
              <a:t>level-sensitive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2880360" y="2331720"/>
            <a:ext cx="1554480" cy="914400"/>
          </a:xfrm>
          <a:prstGeom prst="roundRect">
            <a:avLst>
              <a:gd name="adj" fmla="val 4000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953512" y="2414016"/>
            <a:ext cx="140817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60" b="1" dirty="0">
                <a:solidFill>
                  <a:srgbClr val="0B1220"/>
                </a:solidFill>
              </a:rPr>
              <a:t>Flip-Flop</a:t>
            </a:r>
            <a:endParaRPr lang="en-US" sz="1260" dirty="0"/>
          </a:p>
          <a:p>
            <a:pPr algn="ctr" indent="0" marL="0">
              <a:buNone/>
            </a:pPr>
            <a:r>
              <a:rPr lang="en-US" sz="1260" b="1" dirty="0">
                <a:solidFill>
                  <a:srgbClr val="0B1220"/>
                </a:solidFill>
              </a:rPr>
              <a:t>edge-triggered</a:t>
            </a:r>
            <a:endParaRPr lang="en-US" sz="1260" dirty="0"/>
          </a:p>
        </p:txBody>
      </p:sp>
      <p:sp>
        <p:nvSpPr>
          <p:cNvPr id="14" name="Shape 11"/>
          <p:cNvSpPr/>
          <p:nvPr/>
        </p:nvSpPr>
        <p:spPr>
          <a:xfrm>
            <a:off x="4983480" y="2331720"/>
            <a:ext cx="1554480" cy="914400"/>
          </a:xfrm>
          <a:prstGeom prst="roundRect">
            <a:avLst>
              <a:gd name="adj" fmla="val 4000"/>
            </a:avLst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056632" y="2414016"/>
            <a:ext cx="140817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220"/>
                </a:solidFill>
              </a:rPr>
              <a:t>Register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0B1220"/>
                </a:solidFill>
              </a:rPr>
              <a:t>n-bit storage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1143000" y="3749040"/>
            <a:ext cx="5394960" cy="12344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600" dirty="0">
                <a:solidFill>
                  <a:srgbClr val="0B1220"/>
                </a:solidFill>
              </a:rPr>
              <a:t>Latch berubah saat enable aktif.</a:t>
            </a:r>
            <a:endParaRPr lang="en-US" sz="1600" dirty="0"/>
          </a:p>
          <a:p>
            <a:r>
              <a:rPr lang="en-US" sz="1600" dirty="0">
                <a:solidFill>
                  <a:srgbClr val="0B1220"/>
                </a:solidFill>
              </a:rPr>
              <a:t>Flip-flop menangkap nilai saat tepi clock.</a:t>
            </a:r>
            <a:endParaRPr lang="en-US" sz="1600" dirty="0"/>
          </a:p>
          <a:p>
            <a:r>
              <a:rPr lang="en-US" sz="1600" dirty="0">
                <a:solidFill>
                  <a:srgbClr val="0B1220"/>
                </a:solidFill>
              </a:rPr>
              <a:t>Register menyimpan beberapa bit untuk state, counter, dan konfigurasi.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1005840" y="5742432"/>
            <a:ext cx="10149840" cy="475488"/>
          </a:xfrm>
          <a:prstGeom prst="roundRect">
            <a:avLst>
              <a:gd name="adj" fmla="val 9615"/>
            </a:avLst>
          </a:prstGeom>
          <a:solidFill>
            <a:srgbClr val="ECFEFF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170432" y="5852160"/>
            <a:ext cx="98206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0B1220"/>
                </a:solidFill>
              </a:rPr>
              <a:t>Dalam pemrograman mikrokontroler, konsep register tampak sebagai variabel state atau register periferal yang dibaca/ditulis oleh program.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3</a:t>
            </a:r>
            <a:endParaRPr lang="en-US" sz="850" dirty="0"/>
          </a:p>
        </p:txBody>
      </p:sp>
      <p:sp>
        <p:nvSpPr>
          <p:cNvPr id="20" name="Text 17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8458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Clock, Tepi Sinyal, dan Pewaktu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823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Sistem sekuensial berubah keadaan pada momen tertentu, bukan terus-menerus.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777240" y="1335024"/>
            <a:ext cx="10652760" cy="4160520"/>
          </a:xfrm>
          <a:prstGeom prst="roundRect">
            <a:avLst>
              <a:gd name="adj" fmla="val 1319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51560" y="1627632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Timing diagram sederhana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51560" y="2450592"/>
            <a:ext cx="8412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75569"/>
                </a:solidFill>
              </a:rPr>
              <a:t>CLOCK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965960" y="2697480"/>
            <a:ext cx="891540" cy="0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57500" y="2697480"/>
            <a:ext cx="0" cy="-365760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57500" y="2331720"/>
            <a:ext cx="891540" cy="0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749040" y="2331720"/>
            <a:ext cx="0" cy="365760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749040" y="2697480"/>
            <a:ext cx="891540" cy="0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40580" y="2697480"/>
            <a:ext cx="0" cy="-365760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640580" y="2331720"/>
            <a:ext cx="891540" cy="0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532120" y="2331720"/>
            <a:ext cx="0" cy="365760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532120" y="2697480"/>
            <a:ext cx="891540" cy="0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23660" y="2697480"/>
            <a:ext cx="0" cy="-365760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423660" y="2331720"/>
            <a:ext cx="891540" cy="0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315200" y="2331720"/>
            <a:ext cx="0" cy="365760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15200" y="2697480"/>
            <a:ext cx="891540" cy="0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06740" y="2697480"/>
            <a:ext cx="0" cy="-365760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206740" y="2331720"/>
            <a:ext cx="891540" cy="0"/>
          </a:xfrm>
          <a:prstGeom prst="line">
            <a:avLst/>
          </a:prstGeom>
          <a:noFill/>
          <a:ln w="27940">
            <a:solidFill>
              <a:srgbClr val="00A7B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51560" y="3474720"/>
            <a:ext cx="8412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75569"/>
                </a:solidFill>
              </a:rPr>
              <a:t>DATA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1965960" y="3703320"/>
            <a:ext cx="891540" cy="0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857500" y="3703320"/>
            <a:ext cx="0" cy="-365760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857500" y="3337560"/>
            <a:ext cx="891540" cy="0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749040" y="3337560"/>
            <a:ext cx="0" cy="365760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749040" y="3703320"/>
            <a:ext cx="891540" cy="0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640580" y="3703320"/>
            <a:ext cx="0" cy="-365760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640580" y="3337560"/>
            <a:ext cx="891540" cy="0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532120" y="3337560"/>
            <a:ext cx="0" cy="365760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532120" y="3703320"/>
            <a:ext cx="891540" cy="0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423660" y="3703320"/>
            <a:ext cx="0" cy="-365760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423660" y="3337560"/>
            <a:ext cx="891540" cy="0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7315200" y="3337560"/>
            <a:ext cx="0" cy="365760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315200" y="3703320"/>
            <a:ext cx="891540" cy="0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206740" y="3703320"/>
            <a:ext cx="0" cy="-365760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8206740" y="3337560"/>
            <a:ext cx="891540" cy="0"/>
          </a:xfrm>
          <a:prstGeom prst="line">
            <a:avLst/>
          </a:prstGeom>
          <a:noFill/>
          <a:ln w="27940">
            <a:solidFill>
              <a:srgbClr val="F59E0B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2834640" y="2057400"/>
            <a:ext cx="0" cy="2103120"/>
          </a:xfrm>
          <a:prstGeom prst="line">
            <a:avLst/>
          </a:prstGeom>
          <a:noFill/>
          <a:ln w="16510">
            <a:solidFill>
              <a:srgbClr val="EF4444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770632" y="1901952"/>
            <a:ext cx="128016" cy="128016"/>
          </a:xfrm>
          <a:prstGeom prst="triangle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617720" y="2057400"/>
            <a:ext cx="0" cy="2103120"/>
          </a:xfrm>
          <a:prstGeom prst="line">
            <a:avLst/>
          </a:prstGeom>
          <a:noFill/>
          <a:ln w="16510">
            <a:solidFill>
              <a:srgbClr val="EF4444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553712" y="1901952"/>
            <a:ext cx="128016" cy="128016"/>
          </a:xfrm>
          <a:prstGeom prst="triangle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400800" y="2057400"/>
            <a:ext cx="0" cy="2103120"/>
          </a:xfrm>
          <a:prstGeom prst="line">
            <a:avLst/>
          </a:prstGeom>
          <a:noFill/>
          <a:ln w="16510">
            <a:solidFill>
              <a:srgbClr val="EF4444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336792" y="1901952"/>
            <a:ext cx="128016" cy="128016"/>
          </a:xfrm>
          <a:prstGeom prst="triangle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8183880" y="2057400"/>
            <a:ext cx="0" cy="2103120"/>
          </a:xfrm>
          <a:prstGeom prst="line">
            <a:avLst/>
          </a:prstGeom>
          <a:noFill/>
          <a:ln w="16510">
            <a:solidFill>
              <a:srgbClr val="EF4444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8119872" y="1901952"/>
            <a:ext cx="128016" cy="128016"/>
          </a:xfrm>
          <a:prstGeom prst="triangle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9372600" y="2084832"/>
            <a:ext cx="1508760" cy="777240"/>
          </a:xfrm>
          <a:prstGeom prst="roundRect">
            <a:avLst>
              <a:gd name="adj" fmla="val 4706"/>
            </a:avLst>
          </a:prstGeom>
          <a:solidFill>
            <a:srgbClr val="FEF2F2"/>
          </a:solidFill>
          <a:ln w="12700">
            <a:solidFill>
              <a:srgbClr val="FECACA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9445752" y="2167128"/>
            <a:ext cx="136245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1220"/>
                </a:solidFill>
              </a:rPr>
              <a:t>Rising edge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0B1220"/>
                </a:solidFill>
              </a:rPr>
              <a:t>update state</a:t>
            </a:r>
            <a:endParaRPr lang="en-US" sz="1250" dirty="0"/>
          </a:p>
        </p:txBody>
      </p:sp>
      <p:sp>
        <p:nvSpPr>
          <p:cNvPr id="49" name="Shape 47"/>
          <p:cNvSpPr/>
          <p:nvPr/>
        </p:nvSpPr>
        <p:spPr>
          <a:xfrm>
            <a:off x="9372600" y="3310128"/>
            <a:ext cx="1508760" cy="777240"/>
          </a:xfrm>
          <a:prstGeom prst="roundRect">
            <a:avLst>
              <a:gd name="adj" fmla="val 4706"/>
            </a:avLst>
          </a:prstGeom>
          <a:solidFill>
            <a:srgbClr val="E8F8FF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9445752" y="3392424"/>
            <a:ext cx="136245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1220"/>
                </a:solidFill>
              </a:rPr>
              <a:t>Timer → delay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0B1220"/>
                </a:solidFill>
              </a:rPr>
              <a:t>periodik</a:t>
            </a:r>
            <a:endParaRPr lang="en-US" sz="1250" dirty="0"/>
          </a:p>
        </p:txBody>
      </p:sp>
      <p:sp>
        <p:nvSpPr>
          <p:cNvPr id="51" name="Shape 49"/>
          <p:cNvSpPr/>
          <p:nvPr/>
        </p:nvSpPr>
        <p:spPr>
          <a:xfrm>
            <a:off x="960120" y="5669280"/>
            <a:ext cx="10241280" cy="521208"/>
          </a:xfrm>
          <a:prstGeom prst="roundRect">
            <a:avLst>
              <a:gd name="adj" fmla="val 8772"/>
            </a:avLst>
          </a:prstGeom>
          <a:solidFill>
            <a:srgbClr val="FFF7ED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1124712" y="5779008"/>
            <a:ext cx="99120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0B1220"/>
                </a:solidFill>
              </a:rPr>
              <a:t>Counter dan FSM memerlukan “irama”: bisa dari clock hardware, timer interrupt, atau interval waktu pada program.</a:t>
            </a:r>
            <a:endParaRPr lang="en-US" sz="1500" dirty="0"/>
          </a:p>
        </p:txBody>
      </p:sp>
      <p:sp>
        <p:nvSpPr>
          <p:cNvPr id="53" name="Text 51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3</a:t>
            </a:r>
            <a:endParaRPr lang="en-US" sz="850" dirty="0"/>
          </a:p>
        </p:txBody>
      </p:sp>
      <p:sp>
        <p:nvSpPr>
          <p:cNvPr id="54" name="Text 52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8458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Register sebagai Penyimpan State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823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State adalah “ingatan” sistem. Nilainya menentukan apa yang harus dilakukan berikutnya.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2423160" y="2697480"/>
            <a:ext cx="128016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5806440" y="2697480"/>
            <a:ext cx="128016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9189720" y="2697480"/>
            <a:ext cx="109728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8138160" y="3657600"/>
            <a:ext cx="0" cy="777240"/>
          </a:xfrm>
          <a:prstGeom prst="line">
            <a:avLst/>
          </a:prstGeom>
          <a:noFill/>
          <a:ln w="25400">
            <a:solidFill>
              <a:srgbClr val="6D28D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138160" y="4434840"/>
            <a:ext cx="-3383280" cy="0"/>
          </a:xfrm>
          <a:prstGeom prst="line">
            <a:avLst/>
          </a:prstGeom>
          <a:noFill/>
          <a:ln w="25400">
            <a:solidFill>
              <a:srgbClr val="6D28D9"/>
            </a:solidFill>
            <a:prstDash val="solid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4754880" y="4434840"/>
            <a:ext cx="0" cy="-1051560"/>
          </a:xfrm>
          <a:prstGeom prst="line">
            <a:avLst/>
          </a:prstGeom>
          <a:noFill/>
          <a:ln w="25400">
            <a:solidFill>
              <a:srgbClr val="6D28D9"/>
            </a:solidFill>
            <a:prstDash val="solid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777240" y="2176272"/>
            <a:ext cx="1783080" cy="1051560"/>
          </a:xfrm>
          <a:prstGeom prst="roundRect">
            <a:avLst>
              <a:gd name="adj" fmla="val 3478"/>
            </a:avLst>
          </a:prstGeom>
          <a:solidFill>
            <a:srgbClr val="E8F8FF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0392" y="2258568"/>
            <a:ext cx="1636776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220"/>
                </a:solidFill>
              </a:rPr>
              <a:t>Input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0B1220"/>
                </a:solidFill>
              </a:rPr>
              <a:t>Tombol/Sensor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3520440" y="2057400"/>
            <a:ext cx="2468880" cy="1280160"/>
          </a:xfrm>
          <a:prstGeom prst="roundRect">
            <a:avLst>
              <a:gd name="adj" fmla="val 3571"/>
            </a:avLst>
          </a:prstGeom>
          <a:solidFill>
            <a:srgbClr val="1565C0"/>
          </a:solidFill>
          <a:ln w="12700">
            <a:solidFill>
              <a:srgbClr val="1565C0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93592" y="2148840"/>
            <a:ext cx="232257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Next-state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logic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6903720" y="2057400"/>
            <a:ext cx="2468880" cy="1280160"/>
          </a:xfrm>
          <a:prstGeom prst="roundRect">
            <a:avLst>
              <a:gd name="adj" fmla="val 3571"/>
            </a:avLst>
          </a:prstGeom>
          <a:solidFill>
            <a:srgbClr val="0B1220"/>
          </a:solidFill>
          <a:ln w="12700">
            <a:solidFill>
              <a:srgbClr val="0B1220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976872" y="2148840"/>
            <a:ext cx="232257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Register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STATE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10058400" y="2176272"/>
            <a:ext cx="1600200" cy="1051560"/>
          </a:xfrm>
          <a:prstGeom prst="roundRect">
            <a:avLst>
              <a:gd name="adj" fmla="val 3478"/>
            </a:avLst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131552" y="2258568"/>
            <a:ext cx="1453896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220"/>
                </a:solidFill>
              </a:rPr>
              <a:t>Output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0B1220"/>
                </a:solidFill>
              </a:rPr>
              <a:t>LED/Display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3200400" y="4572000"/>
            <a:ext cx="6172200" cy="621792"/>
          </a:xfrm>
          <a:prstGeom prst="roundRect">
            <a:avLst>
              <a:gd name="adj" fmla="val 5882"/>
            </a:avLst>
          </a:prstGeom>
          <a:solidFill>
            <a:srgbClr val="F5F3FF"/>
          </a:solidFill>
          <a:ln w="12700">
            <a:solidFill>
              <a:srgbClr val="DDD6F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73552" y="4654296"/>
            <a:ext cx="6025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1220"/>
                </a:solidFill>
              </a:rPr>
              <a:t>Feedback: state sekarang menjadi dasar transisi berikutnya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868680" y="5413248"/>
            <a:ext cx="10378440" cy="621792"/>
          </a:xfrm>
          <a:prstGeom prst="roundRect">
            <a:avLst>
              <a:gd name="adj" fmla="val 8824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143000" y="5650992"/>
            <a:ext cx="9829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20" b="1" dirty="0">
                <a:solidFill>
                  <a:srgbClr val="475569"/>
                </a:solidFill>
              </a:rPr>
              <a:t>Contoh variabel: int state = 0;  state berubah setelah tombol ditekan atau timer mencapai waktu tertentu.</a:t>
            </a:r>
            <a:endParaRPr lang="en-US" sz="1520" dirty="0"/>
          </a:p>
        </p:txBody>
      </p:sp>
      <p:sp>
        <p:nvSpPr>
          <p:cNvPr id="23" name="Text 21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3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8458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Counter: State yang Berurutan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823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Counter adalah rangkaian/sekuensi yang menaikkan atau menurunkan nilai berdasarkan event atau clock.</a:t>
            </a:r>
            <a:endParaRPr lang="en-US" sz="1150" dirty="0"/>
          </a:p>
        </p:txBody>
      </p:sp>
      <p:pic>
        <p:nvPicPr>
          <p:cNvPr id="5" name="Image 0" descr="/mnt/data/a_crisp_shallow_depth_of_field_electronics_bench.png">    </p:cNvPr>
          <p:cNvPicPr>
            <a:picLocks noChangeAspect="1"/>
          </p:cNvPicPr>
          <p:nvPr/>
        </p:nvPicPr>
        <p:blipFill>
          <a:blip r:embed="rId1"/>
          <a:srcRect l="25000" r="20575" t="0" b="12000"/>
          <a:stretch/>
        </p:blipFill>
        <p:spPr>
          <a:xfrm>
            <a:off x="6629400" y="1234440"/>
            <a:ext cx="4572000" cy="41605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24128" y="16916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Contoh urutan 2-bit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1051560" y="2377440"/>
            <a:ext cx="1005840" cy="868680"/>
          </a:xfrm>
          <a:prstGeom prst="roundRect">
            <a:avLst>
              <a:gd name="adj" fmla="val 4211"/>
            </a:avLst>
          </a:prstGeom>
          <a:solidFill>
            <a:srgbClr val="E8F8FF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124712" y="2459736"/>
            <a:ext cx="859536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00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(0)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2075688" y="2816352"/>
            <a:ext cx="393192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2468880" y="2377440"/>
            <a:ext cx="1005840" cy="868680"/>
          </a:xfrm>
          <a:prstGeom prst="roundRect">
            <a:avLst>
              <a:gd name="adj" fmla="val 4211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542032" y="2459736"/>
            <a:ext cx="859536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01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(1)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3493008" y="2816352"/>
            <a:ext cx="393192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3886200" y="2377440"/>
            <a:ext cx="1005840" cy="868680"/>
          </a:xfrm>
          <a:prstGeom prst="roundRect">
            <a:avLst>
              <a:gd name="adj" fmla="val 4211"/>
            </a:avLst>
          </a:prstGeom>
          <a:solidFill>
            <a:srgbClr val="F5F3FF"/>
          </a:solidFill>
          <a:ln w="12700">
            <a:solidFill>
              <a:srgbClr val="DDD6FE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959352" y="2459736"/>
            <a:ext cx="859536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10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(2)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4910328" y="2816352"/>
            <a:ext cx="393192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16" name="Shape 13"/>
          <p:cNvSpPr/>
          <p:nvPr/>
        </p:nvSpPr>
        <p:spPr>
          <a:xfrm>
            <a:off x="5303520" y="2377440"/>
            <a:ext cx="1005840" cy="868680"/>
          </a:xfrm>
          <a:prstGeom prst="roundRect">
            <a:avLst>
              <a:gd name="adj" fmla="val 4211"/>
            </a:avLst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76672" y="2459736"/>
            <a:ext cx="859536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11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0B1220"/>
                </a:solidFill>
              </a:rPr>
              <a:t>(3)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1051560" y="4069080"/>
            <a:ext cx="4343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565C0"/>
                </a:solidFill>
              </a:rPr>
              <a:t>Event: tombol ditekan / clock tick / timer overflow</a:t>
            </a:r>
            <a:endParaRPr lang="en-US" sz="1550" dirty="0"/>
          </a:p>
        </p:txBody>
      </p:sp>
      <p:sp>
        <p:nvSpPr>
          <p:cNvPr id="19" name="Text 16"/>
          <p:cNvSpPr/>
          <p:nvPr/>
        </p:nvSpPr>
        <p:spPr>
          <a:xfrm>
            <a:off x="1051560" y="4480560"/>
            <a:ext cx="4370832" cy="7315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450" dirty="0">
                <a:solidFill>
                  <a:srgbClr val="0B1220"/>
                </a:solidFill>
              </a:rPr>
              <a:t>Aplikasi: penghitung produk, antrian, detik, langkah motor, dan mode menu.</a:t>
            </a:r>
            <a:endParaRPr lang="en-US" sz="1450" dirty="0"/>
          </a:p>
          <a:p>
            <a:r>
              <a:rPr lang="en-US" sz="1450" dirty="0">
                <a:solidFill>
                  <a:srgbClr val="0B1220"/>
                </a:solidFill>
              </a:rPr>
              <a:t>Perlu debouncing tombol agar hitungan tidak meloncat.</a:t>
            </a:r>
            <a:endParaRPr lang="en-US" sz="1450" dirty="0"/>
          </a:p>
        </p:txBody>
      </p:sp>
      <p:sp>
        <p:nvSpPr>
          <p:cNvPr id="20" name="Text 17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3</a:t>
            </a:r>
            <a:endParaRPr lang="en-US" sz="850" dirty="0"/>
          </a:p>
        </p:txBody>
      </p:sp>
      <p:sp>
        <p:nvSpPr>
          <p:cNvPr id="21" name="Text 18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8458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Finite State Machine (FSM)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823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FSM memecah perilaku sistem menjadi state, transisi, input pemicu, dan aksi output.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2926080" y="2304288"/>
            <a:ext cx="164592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5715000" y="3246120"/>
            <a:ext cx="0" cy="91440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4572000" y="4754880"/>
            <a:ext cx="-1645920" cy="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2103120" y="4160520"/>
            <a:ext cx="0" cy="-914400"/>
          </a:xfrm>
          <a:prstGeom prst="line">
            <a:avLst/>
          </a:prstGeom>
          <a:noFill/>
          <a:ln w="25400">
            <a:solidFill>
              <a:srgbClr val="00A7B5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1536192" y="1828800"/>
            <a:ext cx="1143000" cy="914400"/>
          </a:xfrm>
          <a:prstGeom prst="ellipse">
            <a:avLst/>
          </a:prstGeom>
          <a:solidFill>
            <a:srgbClr val="1565C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609344" y="2075688"/>
            <a:ext cx="9966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S0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Idle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4572000" y="1828800"/>
            <a:ext cx="1143000" cy="914400"/>
          </a:xfrm>
          <a:prstGeom prst="ellipse">
            <a:avLst/>
          </a:prstGeom>
          <a:solidFill>
            <a:srgbClr val="13A36B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45152" y="2075688"/>
            <a:ext cx="9966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S1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Run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4572000" y="4206240"/>
            <a:ext cx="1143000" cy="914400"/>
          </a:xfrm>
          <a:prstGeom prst="ellipse">
            <a:avLst/>
          </a:prstGeom>
          <a:solidFill>
            <a:srgbClr val="F59E0B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45152" y="4453128"/>
            <a:ext cx="9966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S2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Wait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1536192" y="4206240"/>
            <a:ext cx="1143000" cy="914400"/>
          </a:xfrm>
          <a:prstGeom prst="ellipse">
            <a:avLst/>
          </a:prstGeom>
          <a:solidFill>
            <a:srgbClr val="6D28D9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609344" y="4453128"/>
            <a:ext cx="9966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S3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Done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3063240" y="1737360"/>
            <a:ext cx="1188720" cy="438912"/>
          </a:xfrm>
          <a:prstGeom prst="roundRect">
            <a:avLst>
              <a:gd name="adj" fmla="val 8333"/>
            </a:avLst>
          </a:prstGeom>
          <a:solidFill>
            <a:srgbClr val="E8F8FF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136392" y="1819656"/>
            <a:ext cx="1042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220"/>
                </a:solidFill>
              </a:rPr>
              <a:t>input = start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577840" y="3154680"/>
            <a:ext cx="1234440" cy="438912"/>
          </a:xfrm>
          <a:prstGeom prst="roundRect">
            <a:avLst>
              <a:gd name="adj" fmla="val 8333"/>
            </a:avLst>
          </a:prstGeom>
          <a:solidFill>
            <a:srgbClr val="E8F8FF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650992" y="3236976"/>
            <a:ext cx="10881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220"/>
                </a:solidFill>
              </a:rPr>
              <a:t>timer selesai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3063240" y="4983480"/>
            <a:ext cx="914400" cy="438912"/>
          </a:xfrm>
          <a:prstGeom prst="roundRect">
            <a:avLst>
              <a:gd name="adj" fmla="val 8333"/>
            </a:avLst>
          </a:prstGeom>
          <a:solidFill>
            <a:srgbClr val="FEF2F2"/>
          </a:solidFill>
          <a:ln w="12700">
            <a:solidFill>
              <a:srgbClr val="FECAC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136392" y="5065776"/>
            <a:ext cx="768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220"/>
                </a:solidFill>
              </a:rPr>
              <a:t>reset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812280" y="1353312"/>
            <a:ext cx="4480560" cy="4526280"/>
          </a:xfrm>
          <a:prstGeom prst="roundRect">
            <a:avLst>
              <a:gd name="adj" fmla="val 1224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114032" y="1664208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Komponen FSM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7114032" y="2139696"/>
            <a:ext cx="3703320" cy="2560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550" dirty="0">
                <a:solidFill>
                  <a:srgbClr val="0B1220"/>
                </a:solidFill>
              </a:rPr>
              <a:t>State: kondisi yang sedang aktif</a:t>
            </a:r>
            <a:endParaRPr lang="en-US" sz="1550" dirty="0"/>
          </a:p>
          <a:p>
            <a:r>
              <a:rPr lang="en-US" sz="1550" dirty="0">
                <a:solidFill>
                  <a:srgbClr val="0B1220"/>
                </a:solidFill>
              </a:rPr>
              <a:t>Input/event: pemicu transisi</a:t>
            </a:r>
            <a:endParaRPr lang="en-US" sz="1550" dirty="0"/>
          </a:p>
          <a:p>
            <a:r>
              <a:rPr lang="en-US" sz="1550" dirty="0">
                <a:solidFill>
                  <a:srgbClr val="0B1220"/>
                </a:solidFill>
              </a:rPr>
              <a:t>Transition: perpindahan antar state</a:t>
            </a:r>
            <a:endParaRPr lang="en-US" sz="1550" dirty="0"/>
          </a:p>
          <a:p>
            <a:r>
              <a:rPr lang="en-US" sz="1550" dirty="0">
                <a:solidFill>
                  <a:srgbClr val="0B1220"/>
                </a:solidFill>
              </a:rPr>
              <a:t>Output/action: aksi pada tiap state atau transisi</a:t>
            </a:r>
            <a:endParaRPr lang="en-US" sz="1550" dirty="0"/>
          </a:p>
          <a:p>
            <a:r>
              <a:rPr lang="en-US" sz="1550" dirty="0">
                <a:solidFill>
                  <a:srgbClr val="0B1220"/>
                </a:solidFill>
              </a:rPr>
              <a:t>Initial state: kondisi awal setelah reset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3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8458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Langkah Desain FSM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823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Mulai dari cerita perilaku, lalu ubah menjadi diagram keadaan dan kode yang bisa diuji.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3401568" cy="1280160"/>
          </a:xfrm>
          <a:prstGeom prst="roundRect">
            <a:avLst>
              <a:gd name="adj" fmla="val 4286"/>
            </a:avLst>
          </a:prstGeom>
          <a:solidFill>
            <a:srgbClr val="E8F8FF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50392" y="1645920"/>
            <a:ext cx="566928" cy="566928"/>
          </a:xfrm>
          <a:prstGeom prst="ellipse">
            <a:avLst/>
          </a:prstGeom>
          <a:solidFill>
            <a:srgbClr val="1565C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33272" y="1810512"/>
            <a:ext cx="19202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554480" y="1655064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0" b="1" dirty="0">
                <a:solidFill>
                  <a:srgbClr val="0B1220"/>
                </a:solidFill>
              </a:rPr>
              <a:t>Definisikan masalah</a:t>
            </a:r>
            <a:endParaRPr lang="en-US" sz="1620" dirty="0"/>
          </a:p>
        </p:txBody>
      </p:sp>
      <p:sp>
        <p:nvSpPr>
          <p:cNvPr id="9" name="Text 7"/>
          <p:cNvSpPr/>
          <p:nvPr/>
        </p:nvSpPr>
        <p:spPr>
          <a:xfrm>
            <a:off x="1554480" y="2075688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475569"/>
                </a:solidFill>
              </a:rPr>
              <a:t>Apa tujuan kontrol?</a:t>
            </a:r>
            <a:endParaRPr lang="en-US" sz="1320" dirty="0"/>
          </a:p>
        </p:txBody>
      </p:sp>
      <p:sp>
        <p:nvSpPr>
          <p:cNvPr id="10" name="Shape 8"/>
          <p:cNvSpPr/>
          <p:nvPr/>
        </p:nvSpPr>
        <p:spPr>
          <a:xfrm>
            <a:off x="4416552" y="1417320"/>
            <a:ext cx="3401568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81144" y="1645920"/>
            <a:ext cx="566928" cy="566928"/>
          </a:xfrm>
          <a:prstGeom prst="ellipse">
            <a:avLst/>
          </a:prstGeom>
          <a:solidFill>
            <a:srgbClr val="0B122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64024" y="1810512"/>
            <a:ext cx="19202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2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285232" y="1655064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0" b="1" dirty="0">
                <a:solidFill>
                  <a:srgbClr val="0B1220"/>
                </a:solidFill>
              </a:rPr>
              <a:t>Tentukan input/output</a:t>
            </a:r>
            <a:endParaRPr lang="en-US" sz="1620" dirty="0"/>
          </a:p>
        </p:txBody>
      </p:sp>
      <p:sp>
        <p:nvSpPr>
          <p:cNvPr id="14" name="Text 12"/>
          <p:cNvSpPr/>
          <p:nvPr/>
        </p:nvSpPr>
        <p:spPr>
          <a:xfrm>
            <a:off x="5285232" y="2075688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475569"/>
                </a:solidFill>
              </a:rPr>
              <a:t>Tombol, sensor, LED, display</a:t>
            </a:r>
            <a:endParaRPr lang="en-US" sz="1320" dirty="0"/>
          </a:p>
        </p:txBody>
      </p:sp>
      <p:sp>
        <p:nvSpPr>
          <p:cNvPr id="15" name="Shape 13"/>
          <p:cNvSpPr/>
          <p:nvPr/>
        </p:nvSpPr>
        <p:spPr>
          <a:xfrm>
            <a:off x="8147304" y="1417320"/>
            <a:ext cx="3401568" cy="1280160"/>
          </a:xfrm>
          <a:prstGeom prst="roundRect">
            <a:avLst>
              <a:gd name="adj" fmla="val 4286"/>
            </a:avLst>
          </a:prstGeom>
          <a:solidFill>
            <a:srgbClr val="FFF7ED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311896" y="1645920"/>
            <a:ext cx="566928" cy="56692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94776" y="1810512"/>
            <a:ext cx="19202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3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9015984" y="1655064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0" b="1" dirty="0">
                <a:solidFill>
                  <a:srgbClr val="0B1220"/>
                </a:solidFill>
              </a:rPr>
              <a:t>Buat daftar state</a:t>
            </a:r>
            <a:endParaRPr lang="en-US" sz="1620" dirty="0"/>
          </a:p>
        </p:txBody>
      </p:sp>
      <p:sp>
        <p:nvSpPr>
          <p:cNvPr id="19" name="Text 17"/>
          <p:cNvSpPr/>
          <p:nvPr/>
        </p:nvSpPr>
        <p:spPr>
          <a:xfrm>
            <a:off x="9015984" y="2075688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475569"/>
                </a:solidFill>
              </a:rPr>
              <a:t>Idle, Counting, Alarm, Reset</a:t>
            </a:r>
            <a:endParaRPr lang="en-US" sz="1320" dirty="0"/>
          </a:p>
        </p:txBody>
      </p:sp>
      <p:sp>
        <p:nvSpPr>
          <p:cNvPr id="20" name="Shape 18"/>
          <p:cNvSpPr/>
          <p:nvPr/>
        </p:nvSpPr>
        <p:spPr>
          <a:xfrm>
            <a:off x="685800" y="3063240"/>
            <a:ext cx="3401568" cy="1280160"/>
          </a:xfrm>
          <a:prstGeom prst="roundRect">
            <a:avLst>
              <a:gd name="adj" fmla="val 4286"/>
            </a:avLst>
          </a:prstGeom>
          <a:solidFill>
            <a:srgbClr val="F5F3FF"/>
          </a:solidFill>
          <a:ln w="12700">
            <a:solidFill>
              <a:srgbClr val="DDD6F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50392" y="3291840"/>
            <a:ext cx="566928" cy="566928"/>
          </a:xfrm>
          <a:prstGeom prst="ellipse">
            <a:avLst/>
          </a:prstGeom>
          <a:solidFill>
            <a:srgbClr val="6D28D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33272" y="3456432"/>
            <a:ext cx="19202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4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554480" y="3300984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0" b="1" dirty="0">
                <a:solidFill>
                  <a:srgbClr val="0B1220"/>
                </a:solidFill>
              </a:rPr>
              <a:t>Gambar transisi</a:t>
            </a:r>
            <a:endParaRPr lang="en-US" sz="1620" dirty="0"/>
          </a:p>
        </p:txBody>
      </p:sp>
      <p:sp>
        <p:nvSpPr>
          <p:cNvPr id="24" name="Text 22"/>
          <p:cNvSpPr/>
          <p:nvPr/>
        </p:nvSpPr>
        <p:spPr>
          <a:xfrm>
            <a:off x="1554480" y="3721608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475569"/>
                </a:solidFill>
              </a:rPr>
              <a:t>Syarat pindah state</a:t>
            </a:r>
            <a:endParaRPr lang="en-US" sz="1320" dirty="0"/>
          </a:p>
        </p:txBody>
      </p:sp>
      <p:sp>
        <p:nvSpPr>
          <p:cNvPr id="25" name="Shape 23"/>
          <p:cNvSpPr/>
          <p:nvPr/>
        </p:nvSpPr>
        <p:spPr>
          <a:xfrm>
            <a:off x="4416552" y="3063240"/>
            <a:ext cx="3401568" cy="1280160"/>
          </a:xfrm>
          <a:prstGeom prst="roundRect">
            <a:avLst>
              <a:gd name="adj" fmla="val 4286"/>
            </a:avLst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581144" y="3291840"/>
            <a:ext cx="566928" cy="566928"/>
          </a:xfrm>
          <a:prstGeom prst="ellipse">
            <a:avLst/>
          </a:prstGeom>
          <a:solidFill>
            <a:srgbClr val="13A36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764024" y="3456432"/>
            <a:ext cx="19202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5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285232" y="3300984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0" b="1" dirty="0">
                <a:solidFill>
                  <a:srgbClr val="0B1220"/>
                </a:solidFill>
              </a:rPr>
              <a:t>Implementasi kode</a:t>
            </a:r>
            <a:endParaRPr lang="en-US" sz="1620" dirty="0"/>
          </a:p>
        </p:txBody>
      </p:sp>
      <p:sp>
        <p:nvSpPr>
          <p:cNvPr id="29" name="Text 27"/>
          <p:cNvSpPr/>
          <p:nvPr/>
        </p:nvSpPr>
        <p:spPr>
          <a:xfrm>
            <a:off x="5285232" y="3721608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475569"/>
                </a:solidFill>
              </a:rPr>
              <a:t>switch-case dan variabel state</a:t>
            </a:r>
            <a:endParaRPr lang="en-US" sz="1320" dirty="0"/>
          </a:p>
        </p:txBody>
      </p:sp>
      <p:sp>
        <p:nvSpPr>
          <p:cNvPr id="30" name="Shape 28"/>
          <p:cNvSpPr/>
          <p:nvPr/>
        </p:nvSpPr>
        <p:spPr>
          <a:xfrm>
            <a:off x="8147304" y="3063240"/>
            <a:ext cx="3401568" cy="1280160"/>
          </a:xfrm>
          <a:prstGeom prst="roundRect">
            <a:avLst>
              <a:gd name="adj" fmla="val 4286"/>
            </a:avLst>
          </a:prstGeom>
          <a:solidFill>
            <a:srgbClr val="FEF2F2"/>
          </a:solidFill>
          <a:ln w="12700">
            <a:solidFill>
              <a:srgbClr val="FECAC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311896" y="3291840"/>
            <a:ext cx="566928" cy="566928"/>
          </a:xfrm>
          <a:prstGeom prst="ellipse">
            <a:avLst/>
          </a:prstGeom>
          <a:solidFill>
            <a:srgbClr val="EF4444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494776" y="3456432"/>
            <a:ext cx="19202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6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9015984" y="3300984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20" b="1" dirty="0">
                <a:solidFill>
                  <a:srgbClr val="0B1220"/>
                </a:solidFill>
              </a:rPr>
              <a:t>Uji &amp; perbaiki</a:t>
            </a:r>
            <a:endParaRPr lang="en-US" sz="1620" dirty="0"/>
          </a:p>
        </p:txBody>
      </p:sp>
      <p:sp>
        <p:nvSpPr>
          <p:cNvPr id="34" name="Text 32"/>
          <p:cNvSpPr/>
          <p:nvPr/>
        </p:nvSpPr>
        <p:spPr>
          <a:xfrm>
            <a:off x="9015984" y="3721608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475569"/>
                </a:solidFill>
              </a:rPr>
              <a:t>Bandingkan hasil dengan desain</a:t>
            </a:r>
            <a:endParaRPr lang="en-US" sz="1320" dirty="0"/>
          </a:p>
        </p:txBody>
      </p:sp>
      <p:sp>
        <p:nvSpPr>
          <p:cNvPr id="35" name="Shape 33"/>
          <p:cNvSpPr/>
          <p:nvPr/>
        </p:nvSpPr>
        <p:spPr>
          <a:xfrm>
            <a:off x="914400" y="5797296"/>
            <a:ext cx="10287000" cy="502920"/>
          </a:xfrm>
          <a:prstGeom prst="roundRect">
            <a:avLst>
              <a:gd name="adj" fmla="val 9091"/>
            </a:avLst>
          </a:prstGeom>
          <a:solidFill>
            <a:srgbClr val="ECFEFF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078992" y="5907024"/>
            <a:ext cx="995781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0B1220"/>
                </a:solidFill>
              </a:rPr>
              <a:t>Kriteria penilaian RPS: kebenaran diagram keadaan, logika transisi, implementasi kode, dan hasil uji.</a:t>
            </a:r>
            <a:endParaRPr lang="en-US" sz="1450" dirty="0"/>
          </a:p>
        </p:txBody>
      </p:sp>
      <p:sp>
        <p:nvSpPr>
          <p:cNvPr id="37" name="Text 35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3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8458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Pola Kode FSM pada Mikrokontroler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823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Pola paling sederhana: variabel state, pembacaan input, switch-case, dan update output.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234440"/>
            <a:ext cx="5120640" cy="4846320"/>
          </a:xfrm>
          <a:prstGeom prst="roundRect">
            <a:avLst>
              <a:gd name="adj" fmla="val 1132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508760"/>
            <a:ext cx="4617720" cy="43708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enum State {IDLE, COUNT, DONE};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State state = IDLE;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int counter = 0;</a:t>
            </a:r>
            <a:endParaRPr lang="en-US" sz="1150" dirty="0"/>
          </a:p>
          <a:p>
            <a:pPr indent="0" marL="0">
              <a:buNone/>
            </a:pP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void loop() {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bool btn = digitalRead(BTN);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switch(state) {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  case IDLE: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    if (btn) state = COUNT;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    break;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  case COUNT: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    counter++;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    show(counter);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    if (counter &gt;= 9) state = DONE;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    break;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  case DONE: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    digitalWrite(LED, HIGH);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    if (!btn) { counter=0; state=IDLE; }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    break;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}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}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6263640" y="1371600"/>
            <a:ext cx="5230368" cy="4526280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65392" y="1691640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Prinsip Implementasi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6565392" y="2176272"/>
            <a:ext cx="4343400" cy="23774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550" dirty="0">
                <a:solidFill>
                  <a:srgbClr val="0B1220"/>
                </a:solidFill>
              </a:rPr>
              <a:t>Gunakan nama state yang mudah dibaca.</a:t>
            </a:r>
            <a:endParaRPr lang="en-US" sz="1550" dirty="0"/>
          </a:p>
          <a:p>
            <a:r>
              <a:rPr lang="en-US" sz="1550" dirty="0">
                <a:solidFill>
                  <a:srgbClr val="0B1220"/>
                </a:solidFill>
              </a:rPr>
              <a:t>Pisahkan pembacaan input, logika transisi, dan aksi output.</a:t>
            </a:r>
            <a:endParaRPr lang="en-US" sz="1550" dirty="0"/>
          </a:p>
          <a:p>
            <a:r>
              <a:rPr lang="en-US" sz="1550" dirty="0">
                <a:solidFill>
                  <a:srgbClr val="0B1220"/>
                </a:solidFill>
              </a:rPr>
              <a:t>Hindari delay panjang bila sistem harus responsif.</a:t>
            </a:r>
            <a:endParaRPr lang="en-US" sz="1550" dirty="0"/>
          </a:p>
          <a:p>
            <a:r>
              <a:rPr lang="en-US" sz="1550" dirty="0">
                <a:solidFill>
                  <a:srgbClr val="0B1220"/>
                </a:solidFill>
              </a:rPr>
              <a:t>Tambahkan serial print untuk debugging state.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6446520" y="5285232"/>
            <a:ext cx="4800600" cy="502920"/>
          </a:xfrm>
          <a:prstGeom prst="roundRect">
            <a:avLst>
              <a:gd name="adj" fmla="val 9091"/>
            </a:avLst>
          </a:prstGeom>
          <a:solidFill>
            <a:srgbClr val="FFF7ED"/>
          </a:solidFill>
          <a:ln w="12700">
            <a:solidFill>
              <a:srgbClr val="C8EAF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11112" y="5394960"/>
            <a:ext cx="4471416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0B1220"/>
                </a:solidFill>
              </a:rPr>
              <a:t>Versi lanjut: gunakan millis() atau timer interrupt agar counter dan FSM tidak memblokir proses lain.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3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8458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Praktikum: Counter/FSM dengan LED atau Display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823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Target: mahasiswa membuat kontrol digital sederhana berbasis state dan membuktikannya lewat simulasi.</a:t>
            </a:r>
            <a:endParaRPr lang="en-US" sz="1150" dirty="0"/>
          </a:p>
        </p:txBody>
      </p:sp>
      <p:pic>
        <p:nvPicPr>
          <p:cNvPr id="5" name="Image 0" descr="/mnt/data/a_crisp_shallow_depth_of_field_electronics_bench.png">    </p:cNvPr>
          <p:cNvPicPr>
            <a:picLocks noChangeAspect="1"/>
          </p:cNvPicPr>
          <p:nvPr/>
        </p:nvPicPr>
        <p:blipFill>
          <a:blip r:embed="rId1"/>
          <a:srcRect l="0" r="40473" t="0" b="0"/>
          <a:stretch/>
        </p:blipFill>
        <p:spPr>
          <a:xfrm>
            <a:off x="594360" y="1207008"/>
            <a:ext cx="5029200" cy="47548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080760" y="1234440"/>
            <a:ext cx="5440680" cy="4709160"/>
          </a:xfrm>
          <a:prstGeom prst="roundRect">
            <a:avLst>
              <a:gd name="adj" fmla="val 1165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382512" y="152704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Skenario Praktik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6382512" y="1993392"/>
            <a:ext cx="4617720" cy="23317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520" dirty="0">
                <a:solidFill>
                  <a:srgbClr val="0B1220"/>
                </a:solidFill>
              </a:rPr>
              <a:t>Buat diagram FSM/counter sebelum menulis kode.</a:t>
            </a:r>
            <a:endParaRPr lang="en-US" sz="1520" dirty="0"/>
          </a:p>
          <a:p>
            <a:r>
              <a:rPr lang="en-US" sz="1520" dirty="0">
                <a:solidFill>
                  <a:srgbClr val="0B1220"/>
                </a:solidFill>
              </a:rPr>
              <a:t>Rangkai tombol input dan LED/display output.</a:t>
            </a:r>
            <a:endParaRPr lang="en-US" sz="1520" dirty="0"/>
          </a:p>
          <a:p>
            <a:r>
              <a:rPr lang="en-US" sz="1520" dirty="0">
                <a:solidFill>
                  <a:srgbClr val="0B1220"/>
                </a:solidFill>
              </a:rPr>
              <a:t>Tombol menambah counter atau mengubah state.</a:t>
            </a:r>
            <a:endParaRPr lang="en-US" sz="1520" dirty="0"/>
          </a:p>
          <a:p>
            <a:r>
              <a:rPr lang="en-US" sz="1520" dirty="0">
                <a:solidFill>
                  <a:srgbClr val="0B1220"/>
                </a:solidFill>
              </a:rPr>
              <a:t>Tampilkan state lewat LED/display/serial monitor.</a:t>
            </a:r>
            <a:endParaRPr lang="en-US" sz="1520" dirty="0"/>
          </a:p>
          <a:p>
            <a:r>
              <a:rPr lang="en-US" sz="1520" dirty="0">
                <a:solidFill>
                  <a:srgbClr val="0B1220"/>
                </a:solidFill>
              </a:rPr>
              <a:t>Uji: reset, transisi, batas counter, dan kondisi error.</a:t>
            </a:r>
            <a:endParaRPr lang="en-US" sz="1520" dirty="0"/>
          </a:p>
        </p:txBody>
      </p:sp>
      <p:sp>
        <p:nvSpPr>
          <p:cNvPr id="9" name="Shape 6"/>
          <p:cNvSpPr/>
          <p:nvPr/>
        </p:nvSpPr>
        <p:spPr>
          <a:xfrm>
            <a:off x="6419088" y="4645152"/>
            <a:ext cx="4526280" cy="886968"/>
          </a:xfrm>
          <a:prstGeom prst="roundRect">
            <a:avLst>
              <a:gd name="adj" fmla="val 4124"/>
            </a:avLst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629400" y="4828032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b="1" dirty="0">
                <a:solidFill>
                  <a:srgbClr val="E2E8F0"/>
                </a:solidFill>
              </a:rPr>
              <a:t>Deliverable:</a:t>
            </a:r>
            <a:endParaRPr lang="en-US" sz="1320" dirty="0"/>
          </a:p>
          <a:p>
            <a:pPr indent="0" marL="0">
              <a:buNone/>
            </a:pPr>
            <a:r>
              <a:rPr lang="en-US" sz="1320" b="1" dirty="0">
                <a:solidFill>
                  <a:srgbClr val="E2E8F0"/>
                </a:solidFill>
              </a:rPr>
              <a:t>Diagram FSM + kode + screenshot hasil uji LMS/Git</a:t>
            </a:r>
            <a:endParaRPr lang="en-US" sz="1320" dirty="0"/>
          </a:p>
        </p:txBody>
      </p:sp>
      <p:sp>
        <p:nvSpPr>
          <p:cNvPr id="11" name="Text 8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3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7B5"/>
          </a:solidFill>
          <a:ln w="12700">
            <a:solidFill>
              <a:srgbClr val="00A7B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47472"/>
            <a:ext cx="8458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B12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Rangkuman, Kuis, dan Tugas LMS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21792" y="832104"/>
            <a:ext cx="8823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475569"/>
                </a:solidFill>
              </a:rPr>
              <a:t>Pastikan konsep state dapat diterjemahkan menjadi diagram, kode, dan hasil uji.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1298448"/>
            <a:ext cx="5166360" cy="4434840"/>
          </a:xfrm>
          <a:prstGeom prst="roundRect">
            <a:avLst>
              <a:gd name="adj" fmla="val 1237"/>
            </a:avLst>
          </a:prstGeom>
          <a:solidFill>
            <a:srgbClr val="F0FBFC"/>
          </a:solidFill>
          <a:ln w="12700">
            <a:solidFill>
              <a:srgbClr val="BDECF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160020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Rangkuman Inti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05840" y="2075688"/>
            <a:ext cx="4480560" cy="2743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460" dirty="0">
                <a:solidFill>
                  <a:srgbClr val="0B1220"/>
                </a:solidFill>
              </a:rPr>
              <a:t>Logika sekuensial memiliki memori keadaan.</a:t>
            </a:r>
            <a:endParaRPr lang="en-US" sz="1460" dirty="0"/>
          </a:p>
          <a:p>
            <a:r>
              <a:rPr lang="en-US" sz="1460" dirty="0">
                <a:solidFill>
                  <a:srgbClr val="0B1220"/>
                </a:solidFill>
              </a:rPr>
              <a:t>Register menyimpan bit/state; counter menyimpan urutan nilai.</a:t>
            </a:r>
            <a:endParaRPr lang="en-US" sz="1460" dirty="0"/>
          </a:p>
          <a:p>
            <a:r>
              <a:rPr lang="en-US" sz="1460" dirty="0">
                <a:solidFill>
                  <a:srgbClr val="0B1220"/>
                </a:solidFill>
              </a:rPr>
              <a:t>FSM memodelkan state, input, transisi, dan output.</a:t>
            </a:r>
            <a:endParaRPr lang="en-US" sz="1460" dirty="0"/>
          </a:p>
          <a:p>
            <a:r>
              <a:rPr lang="en-US" sz="1460" dirty="0">
                <a:solidFill>
                  <a:srgbClr val="0B1220"/>
                </a:solidFill>
              </a:rPr>
              <a:t>Implementasi praktis dapat dibuat dengan variabel state dan switch-case.</a:t>
            </a:r>
            <a:endParaRPr lang="en-US" sz="1460" dirty="0"/>
          </a:p>
        </p:txBody>
      </p:sp>
      <p:sp>
        <p:nvSpPr>
          <p:cNvPr id="8" name="Shape 6"/>
          <p:cNvSpPr/>
          <p:nvPr/>
        </p:nvSpPr>
        <p:spPr>
          <a:xfrm>
            <a:off x="6217920" y="1298448"/>
            <a:ext cx="5285232" cy="4434840"/>
          </a:xfrm>
          <a:prstGeom prst="roundRect">
            <a:avLst>
              <a:gd name="adj" fmla="val 1237"/>
            </a:avLst>
          </a:prstGeom>
          <a:solidFill>
            <a:srgbClr val="FFFFFF"/>
          </a:solidFill>
          <a:ln w="12700">
            <a:solidFill>
              <a:srgbClr val="D7E3F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19672" y="160020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220"/>
                </a:solidFill>
              </a:rPr>
              <a:t>Kuis &amp; Tugas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519672" y="2075688"/>
            <a:ext cx="4434840" cy="2514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580" dirty="0">
                <a:solidFill>
                  <a:srgbClr val="0B1220"/>
                </a:solidFill>
              </a:rPr>
              <a:t>Bedakan logika kombinasional dan sekuensial.</a:t>
            </a:r>
            <a:endParaRPr lang="en-US" sz="1580" dirty="0"/>
          </a:p>
          <a:p>
            <a:r>
              <a:rPr lang="en-US" sz="1580" dirty="0">
                <a:solidFill>
                  <a:srgbClr val="0B1220"/>
                </a:solidFill>
              </a:rPr>
              <a:t>Jelaskan fungsi register, counter, dan FSM.</a:t>
            </a:r>
            <a:endParaRPr lang="en-US" sz="1580" dirty="0"/>
          </a:p>
          <a:p>
            <a:r>
              <a:rPr lang="en-US" sz="1580" dirty="0">
                <a:solidFill>
                  <a:srgbClr val="0B1220"/>
                </a:solidFill>
              </a:rPr>
              <a:t>Unggah diagram keadaan + kode praktikum.</a:t>
            </a:r>
            <a:endParaRPr lang="en-US" sz="1580" dirty="0"/>
          </a:p>
          <a:p>
            <a:r>
              <a:rPr lang="en-US" sz="1580" dirty="0">
                <a:solidFill>
                  <a:srgbClr val="0B1220"/>
                </a:solidFill>
              </a:rPr>
              <a:t>Sertakan bukti simulasi dan catatan troubleshooting.</a:t>
            </a:r>
            <a:endParaRPr lang="en-US" sz="1580" dirty="0"/>
          </a:p>
        </p:txBody>
      </p:sp>
      <p:sp>
        <p:nvSpPr>
          <p:cNvPr id="11" name="Text 9"/>
          <p:cNvSpPr/>
          <p:nvPr/>
        </p:nvSpPr>
        <p:spPr>
          <a:xfrm>
            <a:off x="960120" y="5989320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475569"/>
                </a:solidFill>
              </a:rPr>
              <a:t>Pertemuan berikutnya: komunikasi serial/paralel dan antarmuka periferal.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502920" y="6510528"/>
            <a:ext cx="4754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Embedded Systems • Pertemuan 3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11384280" y="6446520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IIB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Embedded Systems - Pertemuan 3</dc:title>
  <dc:subject>Pertemuan 3 - Embedded Systems</dc:subject>
  <dc:creator>Dr. Dodi Yudo Setyawan, S.Si., M.T.I.</dc:creator>
  <cp:lastModifiedBy>Dr. Dodi Yudo Setyawan, S.Si., M.T.I.</cp:lastModifiedBy>
  <cp:revision>1</cp:revision>
  <dcterms:created xsi:type="dcterms:W3CDTF">2026-09-17T03:16:33Z</dcterms:created>
  <dcterms:modified xsi:type="dcterms:W3CDTF">2026-09-17T03:16:33Z</dcterms:modified>
</cp:coreProperties>
</file>