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70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31520" y="1645920"/>
            <a:ext cx="137160" cy="347472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9601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DD4BF"/>
                </a:solidFill>
              </a:defRPr>
            </a:pPr>
            <a:r>
              <a:t>MATA KULIAH: KOMUNIKASI DATA &amp; JARINGAN KOMPUTER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96012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Lapisan Data Link &amp; Standar Ethernet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29184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BD5E1"/>
                </a:solidFill>
              </a:defRPr>
            </a:pPr>
            <a:r>
              <a:t>Framing, Pengalamatan Fisik (MAC Address), Akses Media (CSMA/CD), dan Operasi Switch Layer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4754880"/>
            <a:ext cx="9601200" cy="914400"/>
          </a:xfrm>
          <a:prstGeom prst="roundRect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4846320"/>
            <a:ext cx="92354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FFFFFF"/>
                </a:solidFill>
              </a:defRPr>
            </a:pPr>
            <a:r>
              <a:t>• Pertemuan: 3 | Alokasi Waktu: 2 x 50 Menit (Teori)</a:t>
            </a:r>
          </a:p>
          <a:p>
            <a:pPr>
              <a:defRPr sz="1300">
                <a:solidFill>
                  <a:srgbClr val="CBD5E1"/>
                </a:solidFill>
              </a:defRPr>
            </a:pPr>
            <a:r>
              <a:t>• Target CPMK: CPMK08.1 - Menganalisis Konsep, Arsitektur &amp; Infrastruktur Jaringan (Bloom C4)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Capaian Pembelajaran &amp; Indikator Kinerja (Bloom C4)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36289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F766E"/>
                </a:solidFill>
              </a:defRPr>
            </a:pPr>
            <a:r>
              <a:t>CPMK MATA KULIAH (CPMK08.1)</a:t>
            </a:r>
          </a:p>
          <a:p>
            <a:pPr>
              <a:defRPr sz="1400">
                <a:solidFill>
                  <a:srgbClr val="1E293B"/>
                </a:solidFill>
              </a:defRPr>
            </a:pPr>
            <a:r>
              <a:t>Menganalisis konsep, arsitektur, dan komponen infrastruktur jaringan komputer sebagai dasar perancangan dan pengelolaan jaringan.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926080"/>
            <a:ext cx="52120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108960"/>
            <a:ext cx="48463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563EB"/>
                </a:solidFill>
              </a:defRPr>
            </a:pPr>
            <a:r>
              <a:t>1. Analisis Struktur Frame &amp; Error Control [C4]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Menganalisis elemen-elemen penyusun Frame Ethernet II.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Memahami fungsi spesifik Header (MAC Address) dan Trailer.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Mendiagnosis mekanisme deteksi kesalahan bit menggunakan Frame Check Sequence (FCS/CRC).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8095" y="2926080"/>
            <a:ext cx="5212080" cy="3200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0975" y="3108960"/>
            <a:ext cx="484632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F766E"/>
                </a:solidFill>
              </a:defRPr>
            </a:pPr>
            <a:r>
              <a:t>2. Diagnosis Operasi Switch Layer 2 [C4]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Mendiagnosis proses pembentukan MAC Address Table (CAM Table).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Menganalisis mekanisme Learning, Flooding, dan Forwarding pada Switch L2.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• Membedakan perlakuan transmisi data Unicast vs. Broadcast pada port jaringan.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Peran &amp; 4 Fungsi Utama Data Link Layer (Layer 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63040"/>
            <a:ext cx="5212080" cy="9144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2563EB"/>
                </a:solidFill>
              </a:defRPr>
            </a:pPr>
            <a:r>
              <a:t>1. Framing (Pemaketan Data)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Mengemas paket IP dari Layer 3 menjadi Frame yang siap dikirimkan melalui media fisik. Menambahkan Header dan Trailer khusus.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8095" y="146304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48095" y="1463040"/>
            <a:ext cx="5212080" cy="9144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0975" y="164592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F766E"/>
                </a:solidFill>
              </a:defRPr>
            </a:pPr>
            <a:r>
              <a:t>2. Physical Addressing (MAC)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Menempelkan Source MAC &amp; Destination MAC Address (48-bit) untuk mengidentifikasi perangkat asal dan tujuan dalam satu 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93192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31520" y="3931920"/>
            <a:ext cx="5212080" cy="9144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411480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B45309"/>
                </a:solidFill>
              </a:defRPr>
            </a:pPr>
            <a:r>
              <a:t>3. Media Access Control (MAC)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Mengatur lalu lintas dan hak akses media transmisi agar perangkat tidak saling bentrok (collision) saat mengirim data.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8095" y="3931920"/>
            <a:ext cx="5212080" cy="2194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48095" y="3931920"/>
            <a:ext cx="5212080" cy="91440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30975" y="4114800"/>
            <a:ext cx="48463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BE123C"/>
                </a:solidFill>
              </a:defRPr>
            </a:pPr>
            <a:r>
              <a:t>4. Error Detection (CRC/FCS)</a:t>
            </a:r>
          </a:p>
          <a:p>
            <a:pPr>
              <a:spcBef>
                <a:spcPts val="800"/>
              </a:spcBef>
              <a:defRPr sz="1300">
                <a:solidFill>
                  <a:srgbClr val="475569"/>
                </a:solidFill>
              </a:defRPr>
            </a:pPr>
            <a:r>
              <a:t>Mendeteksi apakah terjadi kerusakan bit sinyal selama proses transit media fisik menggunakan algoritma Cyclic Redundancy Check.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Sub-Layer Data Link: LLC (IEEE 802.2) vs MAC (IEEE 802.3)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1645920"/>
            <a:ext cx="466344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2563EB"/>
                </a:solidFill>
              </a:defRPr>
            </a:pPr>
            <a:r>
              <a:t>LLC (Logical Link Control)</a:t>
            </a:r>
          </a:p>
          <a:p>
            <a:pPr>
              <a:defRPr sz="1200" b="1">
                <a:solidFill>
                  <a:srgbClr val="475569"/>
                </a:solidFill>
              </a:defRPr>
            </a:pPr>
            <a:r>
              <a:t>Standar IEEE 802.2 • Sub-layer Atas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Antarmuka Software: Berkomunikasi langsung dengan Network Layer (Layer 3) di atasnya.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Protokol Independence: Mengidentifikasi protokol Layer 3 yang dibungkus (IPv4, IPv6, ARP) tanpa peduli media fisiknya.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Multiplexing: Memungkinkan beberapa protokol network berjalan bersamaan di atas satu NIC.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Dikelola oleh System Driver / Operating System.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8095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22415" y="1645920"/>
            <a:ext cx="466344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0F766E"/>
                </a:solidFill>
              </a:defRPr>
            </a:pPr>
            <a:r>
              <a:t>MAC (Media Access Control)</a:t>
            </a:r>
          </a:p>
          <a:p>
            <a:pPr>
              <a:defRPr sz="1200" b="1">
                <a:solidFill>
                  <a:srgbClr val="475569"/>
                </a:solidFill>
              </a:defRPr>
            </a:pPr>
            <a:r>
              <a:t>Standar IEEE 802.3 / 802.11 • Sub-layer Bawah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Antarmuka Hardware: Berkomunikasi langsung dengan Physical Layer (Layer 1) di bawahnya.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Framing Data: Menyusun Header (MAC Asal &amp; Tujuan) dan Trailer (FCS/CRC).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Pengalamatan Fisik: Mengelola MAC Address (48-bit) yang tertanam pada NIC.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Aturan Akses Media: Menjalankan kontrol media seperti CSMA/CD (Ethernet) atau CSMA/CA (Wi-Fi).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Anatomi Alamat Fisik (MAC Address 48-Bit)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E293B"/>
                </a:solidFill>
              </a:defRPr>
            </a:pPr>
            <a:r>
              <a:t>Alamat fisik 48-bit (6 Byte) yang ditanam permanen (burned-in) pada NIC oleh pabrikan hardware. Dituliskan dalam format 12 karakter heksadesimal.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560320"/>
            <a:ext cx="10728655" cy="16459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97280" y="2834640"/>
            <a:ext cx="4846320" cy="1097280"/>
          </a:xfrm>
          <a:prstGeom prst="roundRect">
            <a:avLst/>
          </a:prstGeom>
          <a:solidFill>
            <a:srgbClr val="E0E7FF"/>
          </a:solidFill>
          <a:ln w="127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88720" y="2926080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563EB"/>
                </a:solidFill>
              </a:defRPr>
            </a:pPr>
            <a:r>
              <a:t>00 : 1A : 2B  (24 Bits / 3 Bytes)</a:t>
            </a:r>
          </a:p>
          <a:p>
            <a:pPr>
              <a:defRPr sz="1100">
                <a:solidFill>
                  <a:srgbClr val="475569"/>
                </a:solidFill>
              </a:defRPr>
            </a:pPr>
            <a:r>
              <a:t>OUI (Organizationally Unique Identifier) -&gt; Kode Pabrikan (Cisco, Intel, dll)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8095" y="2834640"/>
            <a:ext cx="4846320" cy="1097280"/>
          </a:xfrm>
          <a:prstGeom prst="roundRect">
            <a:avLst/>
          </a:prstGeom>
          <a:solidFill>
            <a:srgbClr val="CCFBF1"/>
          </a:solidFill>
          <a:ln w="12700">
            <a:solidFill>
              <a:srgbClr val="0F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39535" y="2926080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766E"/>
                </a:solidFill>
              </a:defRPr>
            </a:pPr>
            <a:r>
              <a:t>3C : 4D : 5E  (24 Bits / 3 Bytes)</a:t>
            </a:r>
          </a:p>
          <a:p>
            <a:pPr>
              <a:defRPr sz="1100">
                <a:solidFill>
                  <a:srgbClr val="475569"/>
                </a:solidFill>
              </a:defRPr>
            </a:pPr>
            <a:r>
              <a:t>Vendor Specific / NIC Serial -&gt; Nomor Seri Unik Kartu Jaringan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389120"/>
            <a:ext cx="344728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31520" y="4389120"/>
            <a:ext cx="3447288" cy="7315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4572000"/>
            <a:ext cx="31729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2563EB"/>
                </a:solidFill>
              </a:defRPr>
            </a:pPr>
            <a:r>
              <a:t>Unicast (1 to 1)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Pengiriman ke 1 NIC spesifik.</a:t>
            </a:r>
            <a:br/>
            <a:r>
              <a:t>Contoh: 00:1A:2B:3C:4D:5E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0832" y="4389120"/>
            <a:ext cx="344728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70832" y="4389120"/>
            <a:ext cx="3447288" cy="73152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07992" y="4572000"/>
            <a:ext cx="31729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BE123C"/>
                </a:solidFill>
              </a:defRPr>
            </a:pPr>
            <a:r>
              <a:t>Broadcast (1 to All)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Pengiriman ke SEMUA perangkat dalam LAN.</a:t>
            </a:r>
            <a:br/>
            <a:r>
              <a:t>Alamat: FF:FF:FF:FF:FF:FF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10144" y="4389120"/>
            <a:ext cx="3447288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010144" y="4389120"/>
            <a:ext cx="3447288" cy="73152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47304" y="4572000"/>
            <a:ext cx="3172968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F766E"/>
                </a:solidFill>
              </a:defRPr>
            </a:pPr>
            <a:r>
              <a:t>Multicast (1 to Group)</a:t>
            </a:r>
          </a:p>
          <a:p>
            <a:pPr>
              <a:spcBef>
                <a:spcPts val="600"/>
              </a:spcBef>
              <a:defRPr sz="1200">
                <a:solidFill>
                  <a:srgbClr val="475569"/>
                </a:solidFill>
              </a:defRPr>
            </a:pPr>
            <a:r>
              <a:t>Pengiriman ke GRUP perangkat tertentu.</a:t>
            </a:r>
            <a:br/>
            <a:r>
              <a:t>Format diawali: 01:00:5E:xx:xx:xx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Mekanisme Akses Media: CSMA/CD vs CSMA/CA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2563EB"/>
                </a:solidFill>
              </a:defRPr>
            </a:pPr>
            <a:r>
              <a:t>CSMA/CD (Collision Detection)</a:t>
            </a:r>
          </a:p>
          <a:p>
            <a:pPr>
              <a:defRPr sz="1200" b="1">
                <a:solidFill>
                  <a:srgbClr val="475569"/>
                </a:solidFill>
              </a:defRPr>
            </a:pPr>
            <a:r>
              <a:t>Standar Ethernet Kabel (IEEE 802.3) • Half-Duplex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Carrier Sense: Perangkat mendengarkan kabel terlebih dahulu (Listen before talk).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Multiple Access: Jika media sepi, perangkat mulai mengirimkan bit data.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Collision Detection: Jika terjadi bentrokan sinyal, perangkat mendeteksi lonjakan tegangan.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Jam Signal &amp; Backoff: Sinyal 'jam' dikirim, semua pengiriman dihentikan, dan perangkat menunggu timer acak (backoff) sebelum mencoba lagi.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8095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30975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F766E"/>
                </a:solidFill>
              </a:defRPr>
            </a:pPr>
            <a:r>
              <a:t>CSMA/CA (Collision Avoidance)</a:t>
            </a:r>
          </a:p>
          <a:p>
            <a:pPr>
              <a:defRPr sz="1200" b="1">
                <a:solidFill>
                  <a:srgbClr val="475569"/>
                </a:solidFill>
              </a:defRPr>
            </a:pPr>
            <a:r>
              <a:t>Standar Wi-Fi Nirkabel (IEEE 802.11)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Mencegah Tabrakan: Tidak bisa mendeteksi tabrakan di udara, sehingga berfokus 'mencegah' sebelum terjadi.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RTS/CTS Handshake: Mengirimkan sinyal Request to Send (RTS) ke Access Point.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Clear to Send: Access Point membalas Clear to Send (CTS) memberi izin pengiriman.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• Acknowledgment (ACK): Setiap paket data yang diterima wajib dibalas dengan sinyal konfirmasi ACK.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Anatomi Frame Ethernet II &amp; Deteksi Kesalahan (FCS)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63040"/>
            <a:ext cx="1241718" cy="100584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24171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Preamble &amp; SFD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8 Bytes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8958" y="1463040"/>
            <a:ext cx="1563578" cy="100584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18958" y="1554480"/>
            <a:ext cx="156357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Destination MAC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6 Bytes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628256" y="1463040"/>
            <a:ext cx="1563578" cy="100584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28256" y="1554480"/>
            <a:ext cx="156357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Source MAC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6 Bytes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37555" y="1463040"/>
            <a:ext cx="1241718" cy="1005840"/>
          </a:xfrm>
          <a:prstGeom prst="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37555" y="1554480"/>
            <a:ext cx="124171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EtherType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2 Bytes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24993" y="1463040"/>
            <a:ext cx="3280163" cy="10058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24993" y="1554480"/>
            <a:ext cx="3280163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Payload (Data L3)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46 - 1500 Bytes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850876" y="1463040"/>
            <a:ext cx="1563578" cy="1005840"/>
          </a:xfrm>
          <a:prstGeom prst="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50876" y="1554480"/>
            <a:ext cx="156357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FCS (CRC Trailer)</a:t>
            </a:r>
          </a:p>
          <a:p>
            <a:pPr algn="ctr">
              <a:defRPr sz="1000">
                <a:solidFill>
                  <a:srgbClr val="E2E8F0"/>
                </a:solidFill>
              </a:defRPr>
            </a:pPr>
            <a:r>
              <a:t>4 Bytes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2651760"/>
            <a:ext cx="10728655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2743200"/>
            <a:ext cx="10362895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F172A"/>
                </a:solidFill>
              </a:defRPr>
            </a:pPr>
            <a:r>
              <a:t>Penjelasan Field Utama Frame Ethernet II:</a:t>
            </a:r>
          </a:p>
          <a:p>
            <a:pPr>
              <a:spcBef>
                <a:spcPts val="800"/>
              </a:spcBef>
              <a:defRPr sz="1250">
                <a:solidFill>
                  <a:srgbClr val="1E293B"/>
                </a:solidFill>
              </a:defRPr>
            </a:pPr>
            <a:r>
              <a:t>• Header (MAC &amp; EtherType): Destination &amp; Source MAC mengarahkan frame secara fisik. EtherType menentukan protokol Layer 3 (contoh: 0x0800 untuk IPv4, 0x0806 untuk ARP).</a:t>
            </a:r>
          </a:p>
          <a:p>
            <a:pPr>
              <a:spcBef>
                <a:spcPts val="800"/>
              </a:spcBef>
              <a:defRPr sz="1250">
                <a:solidFill>
                  <a:srgbClr val="1E293B"/>
                </a:solidFill>
              </a:defRPr>
            </a:pPr>
            <a:r>
              <a:t>• Payload (Data Mentah): Membawa paket dari Network Layer. Ukuran minimal 46 Byte (jika kurang ditambah padding) dan maksimal MTU 1500 Byte.</a:t>
            </a:r>
          </a:p>
          <a:p>
            <a:pPr>
              <a:spcBef>
                <a:spcPts val="800"/>
              </a:spcBef>
              <a:defRPr sz="1250">
                <a:solidFill>
                  <a:srgbClr val="1E293B"/>
                </a:solidFill>
              </a:defRPr>
            </a:pPr>
            <a:r>
              <a:t>• Trailer (FCS / CRC): Menggunakan algoritma Cyclic Redundancy Check (CRC). Pengirim menghitung nilai CRC dan menempelkannya di trailer.</a:t>
            </a:r>
          </a:p>
          <a:p>
            <a:pPr>
              <a:spcBef>
                <a:spcPts val="800"/>
              </a:spcBef>
              <a:defRPr sz="1250">
                <a:solidFill>
                  <a:srgbClr val="1E293B"/>
                </a:solidFill>
              </a:defRPr>
            </a:pPr>
            <a:r>
              <a:t>• Proses Error Detection: Penerima menghitung ulang CRC frame yang diterima. Jika nilai CRC COCOK -&gt; Frame diterima. Jika TIDAK COCOK -&gt; Frame LANGSUNG DIBUANG (Dropped) tanpa retransmisi di Layer 2!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Operasi Switch Layer 2: MAC Address Table (CAM Table)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344728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47288" cy="10058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554480"/>
            <a:ext cx="32644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FFFFF"/>
                </a:solidFill>
              </a:defRPr>
            </a:pPr>
            <a:r>
              <a:t>1. Learning (Mempelajari)</a:t>
            </a:r>
          </a:p>
          <a:p>
            <a:pPr>
              <a:defRPr sz="1200">
                <a:solidFill>
                  <a:srgbClr val="E2E8F0"/>
                </a:solidFill>
              </a:defRPr>
            </a:pPr>
            <a:r>
              <a:t>Merekam Source MAC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317296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Setiap ada Frame masuk di suatu port, Switch memeriksa Source MAC Address pengirim dan mencatatnya ke dalam MAC Address Table bersama nomor port asal.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463040"/>
            <a:ext cx="344728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370832" y="1463040"/>
            <a:ext cx="3447288" cy="1005840"/>
          </a:xfrm>
          <a:prstGeom prst="roundRect">
            <a:avLst/>
          </a:prstGeom>
          <a:solidFill>
            <a:srgbClr val="BE1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62272" y="1554480"/>
            <a:ext cx="32644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FFFFF"/>
                </a:solidFill>
              </a:defRPr>
            </a:pPr>
            <a:r>
              <a:t>2. Flooding (Membanjiri)</a:t>
            </a:r>
          </a:p>
          <a:p>
            <a:pPr>
              <a:defRPr sz="1200">
                <a:solidFill>
                  <a:srgbClr val="E2E8F0"/>
                </a:solidFill>
              </a:defRPr>
            </a:pPr>
            <a:r>
              <a:t>Kirim ke Semua Port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2651760"/>
            <a:ext cx="317296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Jika Destination MAC tujuan BELUM ada di dalam tabel (atau berupa Broadcast FF:FF:FF:FF:FF:FF), Switch meneruskan frame ke SELURUH port aktif kecuali port asal.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10144" y="1463040"/>
            <a:ext cx="344728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010144" y="1463040"/>
            <a:ext cx="3447288" cy="1005840"/>
          </a:xfrm>
          <a:prstGeom prst="round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01584" y="1554480"/>
            <a:ext cx="3264408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FFFFF"/>
                </a:solidFill>
              </a:defRPr>
            </a:pPr>
            <a:r>
              <a:t>3. Forwarding (Meneruskan)</a:t>
            </a:r>
          </a:p>
          <a:p>
            <a:pPr>
              <a:defRPr sz="1200">
                <a:solidFill>
                  <a:srgbClr val="E2E8F0"/>
                </a:solidFill>
              </a:defRPr>
            </a:pPr>
            <a:r>
              <a:t>Pengiriman Presisi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47304" y="2651760"/>
            <a:ext cx="3172968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1E293B"/>
                </a:solidFill>
              </a:defRPr>
            </a:pPr>
            <a:r>
              <a:t>Jika Destination MAC SUDAH terdaftar di dalam tabel, Switch meneruskan frame secara langsung (Unicast) HANYA ke port tujuan yang tepat.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Studi Kasus Diagnosis: Analisis Operasi Switch L2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10728655" cy="1645920"/>
          </a:xfrm>
          <a:prstGeom prst="roundRect">
            <a:avLst/>
          </a:prstGeom>
          <a:solidFill>
            <a:srgbClr val="FEF3C7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36289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B45309"/>
                </a:solidFill>
              </a:defRPr>
            </a:pPr>
            <a:r>
              <a:t>SKENARIO GANGGUAN / PERILAKU SWITCH BARU:</a:t>
            </a:r>
          </a:p>
          <a:p>
            <a:pPr>
              <a:spcBef>
                <a:spcPts val="600"/>
              </a:spcBef>
              <a:defRPr sz="1350">
                <a:solidFill>
                  <a:srgbClr val="1E293B"/>
                </a:solidFill>
              </a:defRPr>
            </a:pPr>
            <a:r>
              <a:t>Sebuah Switch Layer 2 baru dinyalakan di laboratorium. Saat PC-A (MAC-A) pertama kali mengirimkan data ke PC-B (MAC-B), Switch terlihat meneruskan paket tersebut ke SELURUH PC di dalam ruangan (PC-B, PC-C, dan PC-D). Namun, beberapa detik kemudian saat PC-B mengirimkan pesan balasan ke PC-A, paket balasan tersebut HANYA masuk ke PC-A saja dan tidak masuk ke PC-C maupun PC-D.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291840"/>
            <a:ext cx="10728655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474720"/>
            <a:ext cx="10362895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2563EB"/>
                </a:solidFill>
              </a:defRPr>
            </a:pPr>
            <a:r>
              <a:t>PERTANYAAN ANALISIS KRITIS (DISKUSI KELAS - BLOOM C4):</a:t>
            </a:r>
          </a:p>
          <a:p>
            <a:pPr>
              <a:spcBef>
                <a:spcPts val="1000"/>
              </a:spcBef>
              <a:defRPr sz="1350">
                <a:solidFill>
                  <a:srgbClr val="1E293B"/>
                </a:solidFill>
              </a:defRPr>
            </a:pPr>
            <a:r>
              <a:t>1. Mengapa pengiriman data pertama dari PC-A menyebar ke seluruh komputer (Flooding)?</a:t>
            </a:r>
          </a:p>
          <a:p>
            <a:pPr>
              <a:spcBef>
                <a:spcPts val="1000"/>
              </a:spcBef>
              <a:defRPr sz="1350">
                <a:solidFill>
                  <a:srgbClr val="1E293B"/>
                </a:solidFill>
              </a:defRPr>
            </a:pPr>
            <a:r>
              <a:t>2. Mengapa pesan balasan dari PC-B dapat terarah secara presisi hanya ke PC-A (Unicast)?</a:t>
            </a:r>
          </a:p>
          <a:p>
            <a:pPr>
              <a:spcBef>
                <a:spcPts val="1000"/>
              </a:spcBef>
              <a:defRPr sz="1350">
                <a:solidFill>
                  <a:srgbClr val="1E293B"/>
                </a:solidFill>
              </a:defRPr>
            </a:pPr>
            <a:r>
              <a:t>3. Jelaskan perubahan entri pada MAC Address Table Switch L2 yang terjadi selama dua transaksi tersebut!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0F766E"/>
                </a:solidFill>
              </a:defRPr>
            </a:pPr>
            <a:r>
              <a:t>PERTEMUAN 3 • TEORI KOMUNIKASI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72865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F172A"/>
                </a:solidFill>
              </a:defRPr>
            </a:pPr>
            <a:r>
              <a:t>Rangkuman Teori &amp; Persiapan Sesi Praktikum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63040"/>
            <a:ext cx="5212080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</a:defRPr>
            </a:pPr>
            <a:r>
              <a:t>RANGKUMAN SESI TEORI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✔ Data Link Layer bertanggung jawab mengemas paket IP menjadi Frame dan mengelola akses media fisik.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✔ MAC Address (48-bit) adalah identitas fisik unik NIC yang terdiri dari OUI (Vendor) dan Nomor Seri.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✔ Frame Ethernet II dilengkapi Header (Alamat) dan Trailer FCS (CRC) untuk mendeteksi kerusakan bit.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✔ Switch Layer 2 bekerja berdasarkan MAC Address Table melalui proses Learning, Flooding, dan Forwarding.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48095" y="1463040"/>
            <a:ext cx="5212080" cy="475488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30975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2DD4BF"/>
                </a:solidFill>
              </a:defRPr>
            </a:pPr>
            <a:r>
              <a:t>AGENDA PRAKTIKUM (2 x 50 MENIT)</a:t>
            </a:r>
          </a:p>
          <a:p>
            <a:pPr>
              <a:spcBef>
                <a:spcPts val="1200"/>
              </a:spcBef>
              <a:defRPr sz="1300">
                <a:solidFill>
                  <a:srgbClr val="FFFFFF"/>
                </a:solidFill>
              </a:defRPr>
            </a:pPr>
            <a:r>
              <a:t>▶ Skenario 1 (Cisco Packet Tracer): Membangun topologi Star LAN 4-node, mengecek CLI Switch ('show mac address-table'), dan mengamati pergerakan PDU ARP/ICMP.</a:t>
            </a:r>
          </a:p>
          <a:p>
            <a:pPr>
              <a:spcBef>
                <a:spcPts val="1200"/>
              </a:spcBef>
              <a:defRPr sz="1300">
                <a:solidFill>
                  <a:srgbClr val="FFFFFF"/>
                </a:solidFill>
              </a:defRPr>
            </a:pPr>
            <a:r>
              <a:t>▶ Skenario 2 (Wireshark): Menangkap paket live di kartu jaringan, membedah field Frame Ethernet II, dan mengidentifikasi nilai EtherType.</a:t>
            </a:r>
          </a:p>
          <a:p>
            <a:pPr>
              <a:spcBef>
                <a:spcPts val="1200"/>
              </a:spcBef>
              <a:defRPr sz="1300">
                <a:solidFill>
                  <a:srgbClr val="FFFFFF"/>
                </a:solidFill>
              </a:defRPr>
            </a:pPr>
            <a:r>
              <a:t>▶ Tugas Laporan: Mengisi tabel pengamatan dan menyusun jawaban 3 soal evaluasi kritis C4.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1414</Words>
  <Application>Microsoft Office PowerPoint</Application>
  <PresentationFormat>Widescreen</PresentationFormat>
  <Paragraphs>117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Windows User</cp:lastModifiedBy>
  <cp:revision>2</cp:revision>
  <dcterms:created xsi:type="dcterms:W3CDTF">2013-01-27T09:14:16Z</dcterms:created>
  <dcterms:modified xsi:type="dcterms:W3CDTF">2026-09-27T12:09:01Z</dcterms:modified>
  <cp:category/>
</cp:coreProperties>
</file>