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161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8467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4341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9129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6332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8783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998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85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1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40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7855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2597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48108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7165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6475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382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501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7245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236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2058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5264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6698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23771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56720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48723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89849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6477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C4310153-A2EE-4E97-9EAD-B46867800A08}" type="datetimeFigureOut">
              <a:rPr lang="en-ID" smtClean="0"/>
              <a:t>25/09/2026</a:t>
            </a:fld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A1F7546D-0DDF-4FFF-BED0-8D953CA9A15D}" type="slidenum">
              <a:rPr lang="en-ID" smtClean="0"/>
              <a:t>‹#›</a:t>
            </a:fld>
            <a:endParaRPr lang="en-ID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47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DAF3159-9512-E573-27C1-FD4B2F436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5752" y="2056702"/>
            <a:ext cx="9144000" cy="165576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38F8C51-0C36-EB30-1B58-6C1A73033F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1" name="Picture 10" descr="Pengertian Pancasila Sebagai Ideologi Terbuka - UMSU Kampus Terbaik">
            <a:extLst>
              <a:ext uri="{FF2B5EF4-FFF2-40B4-BE49-F238E27FC236}">
                <a16:creationId xmlns:a16="http://schemas.microsoft.com/office/drawing/2014/main" id="{3BD67673-1A1B-55F3-D417-0CDD63F8C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79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484761-D4FF-0266-8787-89B81512F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214"/>
            <a:ext cx="8305799" cy="6422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B5BCCB-4E07-75CC-8EF9-F701C383DC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0A357-903A-F127-3F27-3956503D3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89B76C-65BF-E38E-9487-AA41C68BDA65}"/>
              </a:ext>
            </a:extLst>
          </p:cNvPr>
          <p:cNvSpPr txBox="1">
            <a:spLocks/>
          </p:cNvSpPr>
          <p:nvPr/>
        </p:nvSpPr>
        <p:spPr>
          <a:xfrm>
            <a:off x="8442958" y="4435344"/>
            <a:ext cx="3398385" cy="1719072"/>
          </a:xfrm>
          <a:prstGeom prst="rect">
            <a:avLst/>
          </a:prstGeom>
          <a:noFill/>
        </p:spPr>
        <p:txBody>
          <a:bodyPr vert="horz" lIns="91440" tIns="45720" rIns="91440" bIns="13716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9600" kern="1200" cap="all" spc="-10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3200" dirty="0" err="1">
                <a:solidFill>
                  <a:schemeClr val="tx1"/>
                </a:solidFill>
                <a:latin typeface="Arial Black" panose="020B0A04020102020204" pitchFamily="34" charset="0"/>
              </a:rPr>
              <a:t>Dinamika</a:t>
            </a:r>
            <a:r>
              <a:rPr lang="en-ID" sz="3200" dirty="0">
                <a:solidFill>
                  <a:schemeClr val="tx1"/>
                </a:solidFill>
                <a:latin typeface="Arial Black" panose="020B0A04020102020204" pitchFamily="34" charset="0"/>
              </a:rPr>
              <a:t> dan </a:t>
            </a:r>
            <a:r>
              <a:rPr lang="en-ID" sz="3200" dirty="0" err="1">
                <a:solidFill>
                  <a:schemeClr val="tx1"/>
                </a:solidFill>
                <a:latin typeface="Arial Black" panose="020B0A04020102020204" pitchFamily="34" charset="0"/>
              </a:rPr>
              <a:t>tantangan</a:t>
            </a:r>
            <a:br>
              <a:rPr lang="en-ID" sz="32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en-ID" sz="3200" dirty="0" err="1">
                <a:solidFill>
                  <a:schemeClr val="tx1"/>
                </a:solidFill>
                <a:latin typeface="Arial Black" panose="020B0A04020102020204" pitchFamily="34" charset="0"/>
              </a:rPr>
              <a:t>pendidikan</a:t>
            </a:r>
            <a:r>
              <a:rPr lang="en-ID" sz="3200" dirty="0">
                <a:solidFill>
                  <a:schemeClr val="tx1"/>
                </a:solidFill>
                <a:latin typeface="Arial Black" panose="020B0A04020102020204" pitchFamily="34" charset="0"/>
              </a:rPr>
              <a:t> Pancasila</a:t>
            </a:r>
          </a:p>
        </p:txBody>
      </p:sp>
    </p:spTree>
    <p:extLst>
      <p:ext uri="{BB962C8B-B14F-4D97-AF65-F5344CB8AC3E}">
        <p14:creationId xmlns:p14="http://schemas.microsoft.com/office/powerpoint/2010/main" val="315506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3120D-772E-ED9F-2B01-B610AFB3C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0" y="914400"/>
            <a:ext cx="11420857" cy="557785"/>
          </a:xfrm>
        </p:spPr>
        <p:txBody>
          <a:bodyPr>
            <a:noAutofit/>
          </a:bodyPr>
          <a:lstStyle/>
          <a:p>
            <a:r>
              <a:rPr lang="en-ID" sz="4400"/>
              <a:t>LANDASAN PENDIDIKAN PANCASILA</a:t>
            </a:r>
            <a:endParaRPr lang="en-ID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0FA6B3-E001-25CE-6DB5-9BD937173C14}"/>
              </a:ext>
            </a:extLst>
          </p:cNvPr>
          <p:cNvSpPr txBox="1"/>
          <p:nvPr/>
        </p:nvSpPr>
        <p:spPr>
          <a:xfrm>
            <a:off x="438910" y="1442966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Perspektif</a:t>
            </a:r>
            <a:r>
              <a:rPr lang="en-ID" dirty="0"/>
              <a:t> </a:t>
            </a:r>
            <a:r>
              <a:rPr lang="en-ID" dirty="0" err="1"/>
              <a:t>Historis</a:t>
            </a:r>
            <a:r>
              <a:rPr lang="en-ID" dirty="0"/>
              <a:t>, </a:t>
            </a:r>
            <a:r>
              <a:rPr lang="en-ID" dirty="0" err="1"/>
              <a:t>Sosiologis</a:t>
            </a:r>
            <a:r>
              <a:rPr lang="en-ID" dirty="0"/>
              <a:t>, </a:t>
            </a:r>
            <a:r>
              <a:rPr lang="en-ID" dirty="0" err="1"/>
              <a:t>Yuridis</a:t>
            </a:r>
            <a:r>
              <a:rPr lang="en-ID" dirty="0"/>
              <a:t>, Politis, dan </a:t>
            </a:r>
            <a:r>
              <a:rPr lang="en-ID" dirty="0" err="1"/>
              <a:t>Geopolitik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D347CC-D99E-39B2-09FC-36BFA9E32B81}"/>
              </a:ext>
            </a:extLst>
          </p:cNvPr>
          <p:cNvSpPr txBox="1"/>
          <p:nvPr/>
        </p:nvSpPr>
        <p:spPr>
          <a:xfrm>
            <a:off x="438910" y="2000751"/>
            <a:ext cx="8764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/>
              <a:t>mengapa</a:t>
            </a:r>
            <a:r>
              <a:rPr lang="en-ID" b="1" dirty="0"/>
              <a:t> Pancasila </a:t>
            </a:r>
            <a:r>
              <a:rPr lang="en-ID" b="1" dirty="0" err="1"/>
              <a:t>perlu</a:t>
            </a:r>
            <a:r>
              <a:rPr lang="en-ID" b="1" dirty="0"/>
              <a:t> </a:t>
            </a:r>
            <a:r>
              <a:rPr lang="en-ID" b="1" dirty="0" err="1"/>
              <a:t>dipelajari</a:t>
            </a:r>
            <a:r>
              <a:rPr lang="en-ID" b="1" dirty="0"/>
              <a:t>, </a:t>
            </a:r>
            <a:r>
              <a:rPr lang="en-ID" b="1" dirty="0" err="1"/>
              <a:t>dipahami</a:t>
            </a:r>
            <a:r>
              <a:rPr lang="en-ID" b="1" dirty="0"/>
              <a:t>, dan </a:t>
            </a:r>
            <a:r>
              <a:rPr lang="en-ID" b="1" dirty="0" err="1"/>
              <a:t>diimplementasikan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kehidupan</a:t>
            </a:r>
            <a:r>
              <a:rPr lang="en-ID" b="1" dirty="0"/>
              <a:t> </a:t>
            </a:r>
            <a:r>
              <a:rPr lang="en-ID" b="1" dirty="0" err="1"/>
              <a:t>mahasiswa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warga</a:t>
            </a:r>
            <a:r>
              <a:rPr lang="en-ID" b="1" dirty="0"/>
              <a:t> negara</a:t>
            </a:r>
            <a:r>
              <a:rPr lang="en-ID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651187-1E0D-01CA-7A23-E14EEB697BAE}"/>
              </a:ext>
            </a:extLst>
          </p:cNvPr>
          <p:cNvSpPr txBox="1"/>
          <p:nvPr/>
        </p:nvSpPr>
        <p:spPr>
          <a:xfrm>
            <a:off x="544068" y="2647082"/>
            <a:ext cx="112090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Pendidikan Pancasila di </a:t>
            </a:r>
            <a:r>
              <a:rPr lang="en-ID" dirty="0" err="1"/>
              <a:t>perguruan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bertujuan</a:t>
            </a:r>
            <a:r>
              <a:rPr lang="en-ID" dirty="0"/>
              <a:t> agar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menghafalkan</a:t>
            </a:r>
            <a:r>
              <a:rPr lang="en-ID" dirty="0"/>
              <a:t> lima </a:t>
            </a:r>
            <a:r>
              <a:rPr lang="en-ID" dirty="0" err="1"/>
              <a:t>sila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 dan </a:t>
            </a:r>
            <a:r>
              <a:rPr lang="en-ID" dirty="0" err="1"/>
              <a:t>penghayatan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ideologi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. UU No. 12 </a:t>
            </a:r>
            <a:r>
              <a:rPr lang="en-ID" dirty="0" err="1"/>
              <a:t>Tahun</a:t>
            </a:r>
            <a:r>
              <a:rPr lang="en-ID" dirty="0"/>
              <a:t> 2012 </a:t>
            </a:r>
            <a:r>
              <a:rPr lang="en-ID" dirty="0" err="1"/>
              <a:t>tentang</a:t>
            </a:r>
            <a:r>
              <a:rPr lang="en-ID" dirty="0"/>
              <a:t> Pendidikan Tinggi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eksplisit</a:t>
            </a:r>
            <a:r>
              <a:rPr lang="en-ID" dirty="0"/>
              <a:t> </a:t>
            </a:r>
            <a:r>
              <a:rPr lang="en-ID" dirty="0" err="1"/>
              <a:t>menempatkan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</a:t>
            </a:r>
            <a:r>
              <a:rPr lang="en-ID" dirty="0" err="1"/>
              <a:t>kuliah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</a:t>
            </a:r>
            <a:r>
              <a:rPr lang="en-ID" dirty="0" err="1"/>
              <a:t>kuliah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dan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</a:t>
            </a:r>
            <a:r>
              <a:rPr lang="en-ID" dirty="0" err="1"/>
              <a:t>kuliah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bertujuan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 dan </a:t>
            </a:r>
            <a:r>
              <a:rPr lang="en-ID" dirty="0" err="1"/>
              <a:t>penghayatan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ideologi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Indonesia.</a:t>
            </a:r>
          </a:p>
        </p:txBody>
      </p:sp>
    </p:spTree>
    <p:extLst>
      <p:ext uri="{BB962C8B-B14F-4D97-AF65-F5344CB8AC3E}">
        <p14:creationId xmlns:p14="http://schemas.microsoft.com/office/powerpoint/2010/main" val="231262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9E37D09-9544-9C00-FD8E-98D0B4A09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639929"/>
            <a:ext cx="4806561" cy="1080302"/>
          </a:xfrm>
        </p:spPr>
        <p:txBody>
          <a:bodyPr>
            <a:normAutofit/>
          </a:bodyPr>
          <a:lstStyle/>
          <a:p>
            <a:pPr algn="l"/>
            <a:r>
              <a:rPr lang="en-US" sz="2400" dirty="0" err="1">
                <a:solidFill>
                  <a:schemeClr val="tx1"/>
                </a:solidFill>
              </a:rPr>
              <a:t>Konsep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Landasan</a:t>
            </a:r>
            <a:r>
              <a:rPr lang="en-US" sz="2400" dirty="0">
                <a:solidFill>
                  <a:schemeClr val="tx1"/>
                </a:solidFill>
              </a:rPr>
              <a:t> Pendidikan Pancasila </a:t>
            </a:r>
            <a:endParaRPr lang="en-ID" sz="2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89E364-F63D-252A-5494-C9FE62DC8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915030"/>
            <a:ext cx="4772870" cy="1230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619927-2624-E8D8-6543-3667E0FA9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529584"/>
            <a:ext cx="4768693" cy="11612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747124-A994-BE9B-8059-8282E722D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5074919"/>
            <a:ext cx="4768693" cy="113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4B10F40-A34C-9AA7-07C8-36D063894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2A63518-4A1A-047D-1EC0-603C2FBC8DEF}"/>
              </a:ext>
            </a:extLst>
          </p:cNvPr>
          <p:cNvSpPr txBox="1">
            <a:spLocks/>
          </p:cNvSpPr>
          <p:nvPr/>
        </p:nvSpPr>
        <p:spPr>
          <a:xfrm>
            <a:off x="320040" y="639929"/>
            <a:ext cx="4806561" cy="108030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lang="en-US" sz="1600" kern="1200" cap="all" spc="100" baseline="0" dirty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400" dirty="0" err="1">
                <a:solidFill>
                  <a:schemeClr val="tx1"/>
                </a:solidFill>
              </a:rPr>
              <a:t>Konsep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Landasan</a:t>
            </a:r>
            <a:r>
              <a:rPr lang="en-ID" sz="2400" dirty="0">
                <a:solidFill>
                  <a:schemeClr val="tx1"/>
                </a:solidFill>
              </a:rPr>
              <a:t> Pendidikan Pancasila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B73211-7F68-35EB-B9AF-3E96DC46C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52780"/>
            <a:ext cx="4771332" cy="1248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3F3F0F-4A93-0214-E500-0DA62BD1E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700229"/>
            <a:ext cx="4860586" cy="1054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264959-47CF-BA69-D5E2-0C1A1D3E1C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5108254"/>
            <a:ext cx="4852966" cy="10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9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746947-6AB2-0E57-C2CB-E1DF82585B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0B56D-D72F-3B65-B4C0-AB93D0981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216782"/>
            <a:ext cx="5742728" cy="121221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B3BBB4DB-D50F-740B-77A8-E75B376F745F}"/>
              </a:ext>
            </a:extLst>
          </p:cNvPr>
          <p:cNvSpPr txBox="1">
            <a:spLocks/>
          </p:cNvSpPr>
          <p:nvPr/>
        </p:nvSpPr>
        <p:spPr>
          <a:xfrm>
            <a:off x="320040" y="639929"/>
            <a:ext cx="4806561" cy="1080302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lang="en-US" sz="1600" kern="1200" cap="all" spc="100" baseline="0" dirty="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400" dirty="0" err="1">
                <a:solidFill>
                  <a:schemeClr val="tx1"/>
                </a:solidFill>
              </a:rPr>
              <a:t>Konsep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Landasan</a:t>
            </a:r>
            <a:r>
              <a:rPr lang="en-ID" sz="2400" dirty="0">
                <a:solidFill>
                  <a:schemeClr val="tx1"/>
                </a:solidFill>
              </a:rPr>
              <a:t> Pendidikan Pancasila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2E27B3-CD4E-B459-8B50-A2274D8B6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925550"/>
            <a:ext cx="5764960" cy="132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7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95B65-D10A-427C-5337-CE452D6DC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813816"/>
            <a:ext cx="9930383" cy="886968"/>
          </a:xfrm>
        </p:spPr>
        <p:txBody>
          <a:bodyPr>
            <a:noAutofit/>
          </a:bodyPr>
          <a:lstStyle/>
          <a:p>
            <a:r>
              <a:rPr lang="en-ID" sz="6600" dirty="0" err="1">
                <a:solidFill>
                  <a:schemeClr val="tx1"/>
                </a:solidFill>
                <a:latin typeface="Book Antiqua" panose="02040602050305030304" pitchFamily="18" charset="0"/>
              </a:rPr>
              <a:t>Landasan</a:t>
            </a:r>
            <a:r>
              <a:rPr lang="en-ID" sz="66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en-ID" sz="6600" dirty="0" err="1">
                <a:solidFill>
                  <a:schemeClr val="tx1"/>
                </a:solidFill>
                <a:latin typeface="Book Antiqua" panose="02040602050305030304" pitchFamily="18" charset="0"/>
              </a:rPr>
              <a:t>Historis</a:t>
            </a:r>
            <a:endParaRPr lang="en-ID" sz="66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618D6B-E102-4183-C589-51558B123D0D}"/>
              </a:ext>
            </a:extLst>
          </p:cNvPr>
          <p:cNvSpPr txBox="1"/>
          <p:nvPr/>
        </p:nvSpPr>
        <p:spPr>
          <a:xfrm>
            <a:off x="722376" y="1870193"/>
            <a:ext cx="10094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Fakta – </a:t>
            </a:r>
            <a:r>
              <a:rPr lang="en-ID" dirty="0" err="1"/>
              <a:t>fakta</a:t>
            </a:r>
            <a:r>
              <a:rPr lang="en-ID" dirty="0"/>
              <a:t> dan proses Sejarah </a:t>
            </a:r>
            <a:r>
              <a:rPr lang="en-ID" dirty="0" err="1"/>
              <a:t>perjuangan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Indonesia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menggali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–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pandangan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yang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dirumuskan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tolak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pembentukan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, </a:t>
            </a:r>
            <a:r>
              <a:rPr lang="en-ID" dirty="0" err="1"/>
              <a:t>aturan</a:t>
            </a:r>
            <a:r>
              <a:rPr lang="en-ID" dirty="0"/>
              <a:t>,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ilmi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. (https://bpip.go.id/)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4F31F8-D81A-DEA0-FA3C-3AC75D277020}"/>
              </a:ext>
            </a:extLst>
          </p:cNvPr>
          <p:cNvSpPr txBox="1"/>
          <p:nvPr/>
        </p:nvSpPr>
        <p:spPr>
          <a:xfrm>
            <a:off x="722376" y="2967335"/>
            <a:ext cx="102229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1" i="0" dirty="0">
                <a:solidFill>
                  <a:schemeClr val="tx1"/>
                </a:solidFill>
                <a:effectLst/>
                <a:latin typeface="+mn-lt"/>
              </a:rPr>
              <a:t>Proses Panjang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: Pancasila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tidak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lahir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seketika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melainkan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melalui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proses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sejarah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perjuangan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bangsa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panjang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mulai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dari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masa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kerajaan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nusantara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(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seperti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Sriwijaya dan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Majapahit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), masa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penjajahan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hingga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era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pergerakan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nasional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2B9926-86F6-1AEA-9170-B270BC3E20B9}"/>
              </a:ext>
            </a:extLst>
          </p:cNvPr>
          <p:cNvSpPr txBox="1"/>
          <p:nvPr/>
        </p:nvSpPr>
        <p:spPr>
          <a:xfrm>
            <a:off x="722376" y="3953365"/>
            <a:ext cx="10570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b="1" i="0" dirty="0" err="1">
                <a:solidFill>
                  <a:schemeClr val="tx1"/>
                </a:solidFill>
                <a:effectLst/>
                <a:latin typeface="+mn-lt"/>
              </a:rPr>
              <a:t>Penggalian</a:t>
            </a:r>
            <a:r>
              <a:rPr lang="en-ID" sz="1800" b="1" i="0" dirty="0">
                <a:solidFill>
                  <a:schemeClr val="tx1"/>
                </a:solidFill>
                <a:effectLst/>
                <a:latin typeface="+mn-lt"/>
              </a:rPr>
              <a:t> Nilai Lokal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: Nilai-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nilai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terkandung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dalam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Pancasila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bersumber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dari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nilai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budaya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adat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istiadat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serta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pandangan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hidup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masyarakat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 Indonesia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+mn-lt"/>
              </a:rPr>
              <a:t>sendiri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+mn-lt"/>
              </a:rPr>
              <a:t>. </a:t>
            </a:r>
            <a:br>
              <a:rPr lang="en-ID" dirty="0"/>
            </a:b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5ED7D-A72A-7F01-0B40-B11BA1866771}"/>
              </a:ext>
            </a:extLst>
          </p:cNvPr>
          <p:cNvSpPr txBox="1"/>
          <p:nvPr/>
        </p:nvSpPr>
        <p:spPr>
          <a:xfrm>
            <a:off x="722376" y="4720304"/>
            <a:ext cx="10094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/>
              <a:t>Perumusan</a:t>
            </a:r>
            <a:r>
              <a:rPr lang="en-ID" b="1" dirty="0"/>
              <a:t> oleh </a:t>
            </a:r>
            <a:r>
              <a:rPr lang="en-ID" b="1" dirty="0" err="1"/>
              <a:t>Pendiri</a:t>
            </a:r>
            <a:r>
              <a:rPr lang="en-ID" b="1" dirty="0"/>
              <a:t> </a:t>
            </a:r>
            <a:r>
              <a:rPr lang="en-ID" b="1" dirty="0" err="1"/>
              <a:t>Bangsa</a:t>
            </a:r>
            <a:r>
              <a:rPr lang="en-ID" b="1" dirty="0"/>
              <a:t>:</a:t>
            </a:r>
            <a:r>
              <a:rPr lang="en-ID" dirty="0"/>
              <a:t> Nilai-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dirumuskan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resmi</a:t>
            </a:r>
            <a:r>
              <a:rPr lang="en-ID" dirty="0"/>
              <a:t> oleh para </a:t>
            </a:r>
            <a:r>
              <a:rPr lang="en-ID" dirty="0" err="1"/>
              <a:t>pendiri</a:t>
            </a:r>
            <a:r>
              <a:rPr lang="en-ID" dirty="0"/>
              <a:t> negara (founding fathers)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sidang</a:t>
            </a:r>
            <a:r>
              <a:rPr lang="en-ID" dirty="0"/>
              <a:t> Badan </a:t>
            </a:r>
            <a:r>
              <a:rPr lang="en-ID" dirty="0" err="1"/>
              <a:t>Penyelidik</a:t>
            </a:r>
            <a:r>
              <a:rPr lang="en-ID" dirty="0"/>
              <a:t> Usaha-Usaha </a:t>
            </a:r>
            <a:r>
              <a:rPr lang="en-ID" dirty="0" err="1"/>
              <a:t>Persiapan</a:t>
            </a:r>
            <a:r>
              <a:rPr lang="en-ID" dirty="0"/>
              <a:t> </a:t>
            </a:r>
            <a:r>
              <a:rPr lang="en-ID" dirty="0" err="1"/>
              <a:t>Kemerdekaan</a:t>
            </a:r>
            <a:r>
              <a:rPr lang="en-ID" dirty="0"/>
              <a:t> (BPUPK) dan </a:t>
            </a:r>
            <a:r>
              <a:rPr lang="en-ID" dirty="0" err="1"/>
              <a:t>Panitia</a:t>
            </a:r>
            <a:r>
              <a:rPr lang="en-ID" dirty="0"/>
              <a:t> </a:t>
            </a:r>
            <a:r>
              <a:rPr lang="en-ID" dirty="0" err="1"/>
              <a:t>Persiapan</a:t>
            </a:r>
            <a:r>
              <a:rPr lang="en-ID" dirty="0"/>
              <a:t> </a:t>
            </a:r>
            <a:r>
              <a:rPr lang="en-ID" dirty="0" err="1"/>
              <a:t>Kemerdekaan</a:t>
            </a:r>
            <a:r>
              <a:rPr lang="en-ID" dirty="0"/>
              <a:t> Indonesia (PPKI)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disahkan</a:t>
            </a:r>
            <a:r>
              <a:rPr lang="en-ID" dirty="0"/>
              <a:t> pada 18 Agustus 1945.</a:t>
            </a:r>
          </a:p>
        </p:txBody>
      </p:sp>
    </p:spTree>
    <p:extLst>
      <p:ext uri="{BB962C8B-B14F-4D97-AF65-F5344CB8AC3E}">
        <p14:creationId xmlns:p14="http://schemas.microsoft.com/office/powerpoint/2010/main" val="356391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201D49-6739-0F46-9049-C93D41E802A1}"/>
              </a:ext>
            </a:extLst>
          </p:cNvPr>
          <p:cNvSpPr txBox="1"/>
          <p:nvPr/>
        </p:nvSpPr>
        <p:spPr>
          <a:xfrm>
            <a:off x="580644" y="1926259"/>
            <a:ext cx="6099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/>
              <a:t>29 Mei–1 Juni 1945</a:t>
            </a:r>
            <a:br>
              <a:rPr lang="en-ID" dirty="0"/>
            </a:br>
            <a:r>
              <a:rPr lang="en-ID" dirty="0" err="1"/>
              <a:t>Sidang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BPUPK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2FE6A5-5185-61CE-806A-4796E8BEBC41}"/>
              </a:ext>
            </a:extLst>
          </p:cNvPr>
          <p:cNvSpPr txBox="1"/>
          <p:nvPr/>
        </p:nvSpPr>
        <p:spPr>
          <a:xfrm>
            <a:off x="580644" y="2738735"/>
            <a:ext cx="52608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/>
              <a:t>1 Juni 1945</a:t>
            </a:r>
            <a:br>
              <a:rPr lang="en-ID" dirty="0"/>
            </a:br>
            <a:r>
              <a:rPr lang="en-ID" dirty="0"/>
              <a:t>Soekarno </a:t>
            </a:r>
            <a:r>
              <a:rPr lang="en-ID" dirty="0" err="1"/>
              <a:t>memperkenalkan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sidang</a:t>
            </a:r>
            <a:r>
              <a:rPr lang="en-ID" dirty="0"/>
              <a:t> BPUPK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EFB516-25A1-F821-983F-0D0045B71427}"/>
              </a:ext>
            </a:extLst>
          </p:cNvPr>
          <p:cNvSpPr txBox="1"/>
          <p:nvPr/>
        </p:nvSpPr>
        <p:spPr>
          <a:xfrm>
            <a:off x="580644" y="3727627"/>
            <a:ext cx="6099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/>
              <a:t>22 Juni 1945</a:t>
            </a:r>
            <a:br>
              <a:rPr lang="en-ID" dirty="0"/>
            </a:br>
            <a:r>
              <a:rPr lang="en-ID" dirty="0" err="1"/>
              <a:t>Panitia</a:t>
            </a:r>
            <a:r>
              <a:rPr lang="en-ID" dirty="0"/>
              <a:t> Sembilan </a:t>
            </a:r>
            <a:r>
              <a:rPr lang="en-ID" dirty="0" err="1"/>
              <a:t>merumuskan</a:t>
            </a:r>
            <a:r>
              <a:rPr lang="en-ID" dirty="0"/>
              <a:t> </a:t>
            </a:r>
            <a:r>
              <a:rPr lang="en-ID" dirty="0" err="1"/>
              <a:t>Piagam</a:t>
            </a:r>
            <a:r>
              <a:rPr lang="en-ID" dirty="0"/>
              <a:t> Jakarta.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78EA6A-8D19-74EE-150A-F00E5A6B638D}"/>
              </a:ext>
            </a:extLst>
          </p:cNvPr>
          <p:cNvSpPr txBox="1"/>
          <p:nvPr/>
        </p:nvSpPr>
        <p:spPr>
          <a:xfrm>
            <a:off x="507492" y="4605665"/>
            <a:ext cx="5042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/>
              <a:t>18 Agustus 1945</a:t>
            </a:r>
            <a:br>
              <a:rPr lang="en-ID" dirty="0"/>
            </a:br>
            <a:r>
              <a:rPr lang="en-ID" dirty="0"/>
              <a:t>PPKI </a:t>
            </a:r>
            <a:r>
              <a:rPr lang="en-ID" dirty="0" err="1"/>
              <a:t>mengesahkan</a:t>
            </a:r>
            <a:r>
              <a:rPr lang="en-ID" dirty="0"/>
              <a:t> </a:t>
            </a:r>
            <a:r>
              <a:rPr lang="en-ID" dirty="0" err="1"/>
              <a:t>rumusan</a:t>
            </a:r>
            <a:r>
              <a:rPr lang="en-ID" dirty="0"/>
              <a:t> final Pancasila yang </a:t>
            </a:r>
            <a:r>
              <a:rPr lang="en-ID" dirty="0" err="1"/>
              <a:t>tercantum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Pembukaan</a:t>
            </a:r>
            <a:r>
              <a:rPr lang="en-ID" dirty="0"/>
              <a:t> UUD 1945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78DB49-3157-B980-B23C-A3EFFDE51730}"/>
              </a:ext>
            </a:extLst>
          </p:cNvPr>
          <p:cNvSpPr txBox="1"/>
          <p:nvPr/>
        </p:nvSpPr>
        <p:spPr>
          <a:xfrm>
            <a:off x="5710428" y="2228671"/>
            <a:ext cx="60990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Keppres</a:t>
            </a:r>
            <a:r>
              <a:rPr lang="en-ID" dirty="0"/>
              <a:t> No. 24 </a:t>
            </a:r>
            <a:r>
              <a:rPr lang="en-ID" dirty="0" err="1"/>
              <a:t>Tahun</a:t>
            </a:r>
            <a:r>
              <a:rPr lang="en-ID" dirty="0"/>
              <a:t> 2016 </a:t>
            </a:r>
            <a:r>
              <a:rPr lang="en-ID" dirty="0" err="1"/>
              <a:t>menetapkan</a:t>
            </a:r>
            <a:r>
              <a:rPr lang="en-ID" dirty="0"/>
              <a:t> </a:t>
            </a:r>
            <a:r>
              <a:rPr lang="en-ID" b="1" dirty="0"/>
              <a:t>1 Juni 1945 </a:t>
            </a:r>
            <a:r>
              <a:rPr lang="en-ID" b="1" dirty="0" err="1"/>
              <a:t>sebagai</a:t>
            </a:r>
            <a:r>
              <a:rPr lang="en-ID" b="1" dirty="0"/>
              <a:t> Hari Lahir Pancasila</a:t>
            </a:r>
            <a:r>
              <a:rPr lang="en-ID" dirty="0"/>
              <a:t>,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proses 1 Juni, 22 Juni, dan 18 Agustus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rangkaian</a:t>
            </a:r>
            <a:r>
              <a:rPr lang="en-ID" dirty="0"/>
              <a:t> proses </a:t>
            </a:r>
            <a:r>
              <a:rPr lang="en-ID" dirty="0" err="1"/>
              <a:t>lahirnya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57B43-0C6F-18F9-B8FF-3C064FAD7377}"/>
              </a:ext>
            </a:extLst>
          </p:cNvPr>
          <p:cNvSpPr txBox="1"/>
          <p:nvPr/>
        </p:nvSpPr>
        <p:spPr>
          <a:xfrm>
            <a:off x="5841493" y="3589127"/>
            <a:ext cx="59679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proses </a:t>
            </a:r>
            <a:r>
              <a:rPr lang="en-ID" b="1" dirty="0"/>
              <a:t>dialog, </a:t>
            </a:r>
            <a:r>
              <a:rPr lang="en-ID" b="1" dirty="0" err="1"/>
              <a:t>perbedaan</a:t>
            </a:r>
            <a:r>
              <a:rPr lang="en-ID" b="1" dirty="0"/>
              <a:t> </a:t>
            </a:r>
            <a:r>
              <a:rPr lang="en-ID" b="1" dirty="0" err="1"/>
              <a:t>pendapat</a:t>
            </a:r>
            <a:r>
              <a:rPr lang="en-ID" b="1" dirty="0"/>
              <a:t>, </a:t>
            </a:r>
            <a:r>
              <a:rPr lang="en-ID" b="1" dirty="0" err="1"/>
              <a:t>kompromi</a:t>
            </a:r>
            <a:r>
              <a:rPr lang="en-ID" b="1" dirty="0"/>
              <a:t>, dan </a:t>
            </a:r>
            <a:r>
              <a:rPr lang="en-ID" b="1" dirty="0" err="1"/>
              <a:t>kesediaan</a:t>
            </a:r>
            <a:r>
              <a:rPr lang="en-ID" b="1" dirty="0"/>
              <a:t> </a:t>
            </a:r>
            <a:r>
              <a:rPr lang="en-ID" b="1" dirty="0" err="1"/>
              <a:t>menempatkan</a:t>
            </a:r>
            <a:r>
              <a:rPr lang="en-ID" b="1" dirty="0"/>
              <a:t> </a:t>
            </a:r>
            <a:r>
              <a:rPr lang="en-ID" b="1" dirty="0" err="1"/>
              <a:t>kepentingan</a:t>
            </a:r>
            <a:r>
              <a:rPr lang="en-ID" b="1" dirty="0"/>
              <a:t> </a:t>
            </a:r>
            <a:r>
              <a:rPr lang="en-ID" b="1" dirty="0" err="1"/>
              <a:t>bangsa</a:t>
            </a:r>
            <a:r>
              <a:rPr lang="en-ID" b="1" dirty="0"/>
              <a:t> di </a:t>
            </a:r>
            <a:r>
              <a:rPr lang="en-ID" b="1" dirty="0" err="1"/>
              <a:t>atas</a:t>
            </a:r>
            <a:r>
              <a:rPr lang="en-ID" b="1" dirty="0"/>
              <a:t> </a:t>
            </a:r>
            <a:r>
              <a:rPr lang="en-ID" b="1" dirty="0" err="1"/>
              <a:t>kepentingan</a:t>
            </a:r>
            <a:r>
              <a:rPr lang="en-ID" b="1" dirty="0"/>
              <a:t> </a:t>
            </a:r>
            <a:r>
              <a:rPr lang="en-ID" b="1" dirty="0" err="1"/>
              <a:t>kelompok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0109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85F0E-B1E9-9ED9-17BC-7C5B035FA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494" y="1022969"/>
            <a:ext cx="11365993" cy="795528"/>
          </a:xfrm>
        </p:spPr>
        <p:txBody>
          <a:bodyPr>
            <a:normAutofit fontScale="90000"/>
          </a:bodyPr>
          <a:lstStyle/>
          <a:p>
            <a:r>
              <a:rPr lang="en-ID" sz="6600" dirty="0" err="1"/>
              <a:t>Landasan</a:t>
            </a:r>
            <a:r>
              <a:rPr lang="en-ID" sz="6600" dirty="0"/>
              <a:t> </a:t>
            </a:r>
            <a:r>
              <a:rPr lang="en-ID" sz="6600" dirty="0" err="1"/>
              <a:t>Sosiologis</a:t>
            </a:r>
            <a:endParaRPr lang="en-ID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188910-B471-7BB0-BDC7-7E937E8262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7C146-54B7-1A6A-8FC3-5571510AC292}"/>
              </a:ext>
            </a:extLst>
          </p:cNvPr>
          <p:cNvSpPr txBox="1"/>
          <p:nvPr/>
        </p:nvSpPr>
        <p:spPr>
          <a:xfrm>
            <a:off x="704084" y="2447356"/>
            <a:ext cx="11079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Indonesia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yang sangat </a:t>
            </a:r>
            <a:r>
              <a:rPr lang="en-ID" dirty="0" err="1"/>
              <a:t>majemuk</a:t>
            </a:r>
            <a:r>
              <a:rPr lang="en-ID" dirty="0"/>
              <a:t>. Pancasila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mengelola</a:t>
            </a:r>
            <a:r>
              <a:rPr lang="en-ID" dirty="0"/>
              <a:t> </a:t>
            </a:r>
            <a:r>
              <a:rPr lang="en-ID" dirty="0" err="1"/>
              <a:t>kemajemukan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BB9122-95FA-F6A7-FE91-A2060FFB9348}"/>
              </a:ext>
            </a:extLst>
          </p:cNvPr>
          <p:cNvSpPr txBox="1"/>
          <p:nvPr/>
        </p:nvSpPr>
        <p:spPr>
          <a:xfrm>
            <a:off x="685796" y="1899975"/>
            <a:ext cx="104150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/>
              <a:t>BPIP </a:t>
            </a:r>
            <a:r>
              <a:rPr lang="en-ID" sz="1600" dirty="0" err="1"/>
              <a:t>menjelaskan</a:t>
            </a:r>
            <a:r>
              <a:rPr lang="en-ID" sz="1600" dirty="0"/>
              <a:t> </a:t>
            </a:r>
            <a:r>
              <a:rPr lang="en-ID" sz="1600" dirty="0" err="1"/>
              <a:t>bahwa</a:t>
            </a:r>
            <a:r>
              <a:rPr lang="en-ID" sz="1600" dirty="0"/>
              <a:t> </a:t>
            </a:r>
            <a:r>
              <a:rPr lang="en-ID" sz="1600" dirty="0" err="1"/>
              <a:t>nilai-nilai</a:t>
            </a:r>
            <a:r>
              <a:rPr lang="en-ID" sz="1600" dirty="0"/>
              <a:t> Pancasila </a:t>
            </a:r>
            <a:r>
              <a:rPr lang="en-ID" sz="1600" dirty="0" err="1"/>
              <a:t>berhubungan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budaya</a:t>
            </a:r>
            <a:r>
              <a:rPr lang="en-ID" sz="1600" dirty="0"/>
              <a:t> </a:t>
            </a:r>
            <a:r>
              <a:rPr lang="en-ID" sz="1600" dirty="0" err="1"/>
              <a:t>masyarakat</a:t>
            </a:r>
            <a:r>
              <a:rPr lang="en-ID" sz="1600" dirty="0"/>
              <a:t> Indonesia dan </a:t>
            </a:r>
            <a:r>
              <a:rPr lang="en-ID" sz="1600" dirty="0" err="1"/>
              <a:t>perlu</a:t>
            </a:r>
            <a:r>
              <a:rPr lang="en-ID" sz="1600" dirty="0"/>
              <a:t> </a:t>
            </a:r>
            <a:r>
              <a:rPr lang="en-ID" sz="1600" dirty="0" err="1"/>
              <a:t>diwariskan</a:t>
            </a:r>
            <a:r>
              <a:rPr lang="en-ID" sz="1600" dirty="0"/>
              <a:t> </a:t>
            </a:r>
            <a:r>
              <a:rPr lang="en-ID" sz="1600" dirty="0" err="1"/>
              <a:t>serta</a:t>
            </a:r>
            <a:r>
              <a:rPr lang="en-ID" sz="1600" dirty="0"/>
              <a:t> </a:t>
            </a:r>
            <a:r>
              <a:rPr lang="en-ID" sz="1600" dirty="0" err="1"/>
              <a:t>dikembangkan</a:t>
            </a:r>
            <a:r>
              <a:rPr lang="en-ID" sz="1600" dirty="0"/>
              <a:t> </a:t>
            </a:r>
            <a:r>
              <a:rPr lang="en-ID" sz="1600" dirty="0" err="1"/>
              <a:t>kepada</a:t>
            </a:r>
            <a:r>
              <a:rPr lang="en-ID" sz="1600" dirty="0"/>
              <a:t> </a:t>
            </a:r>
            <a:r>
              <a:rPr lang="en-ID" sz="1600" dirty="0" err="1"/>
              <a:t>generasi</a:t>
            </a:r>
            <a:r>
              <a:rPr lang="en-ID" sz="1600" dirty="0"/>
              <a:t> </a:t>
            </a:r>
            <a:r>
              <a:rPr lang="en-ID" sz="1600" dirty="0" err="1"/>
              <a:t>berikutnya</a:t>
            </a:r>
            <a:r>
              <a:rPr lang="en-ID" sz="16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A58631-1B73-1FE2-A530-A576F951F1B1}"/>
              </a:ext>
            </a:extLst>
          </p:cNvPr>
          <p:cNvSpPr txBox="1"/>
          <p:nvPr/>
        </p:nvSpPr>
        <p:spPr>
          <a:xfrm>
            <a:off x="3893818" y="2721009"/>
            <a:ext cx="9281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/>
              <a:t>Landasan</a:t>
            </a:r>
            <a:r>
              <a:rPr lang="en-ID" sz="1600" dirty="0"/>
              <a:t> </a:t>
            </a:r>
            <a:r>
              <a:rPr lang="en-ID" sz="1600" dirty="0" err="1"/>
              <a:t>sosiologis</a:t>
            </a:r>
            <a:r>
              <a:rPr lang="en-ID" sz="1600" dirty="0"/>
              <a:t> </a:t>
            </a:r>
            <a:r>
              <a:rPr lang="en-ID" sz="1600" dirty="0" err="1"/>
              <a:t>berhubungan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b="1" dirty="0" err="1"/>
              <a:t>kenyataan</a:t>
            </a:r>
            <a:r>
              <a:rPr lang="en-ID" sz="1600" b="1" dirty="0"/>
              <a:t> </a:t>
            </a:r>
            <a:r>
              <a:rPr lang="en-ID" sz="1600" b="1" dirty="0" err="1"/>
              <a:t>kehidupan</a:t>
            </a:r>
            <a:r>
              <a:rPr lang="en-ID" sz="1600" b="1" dirty="0"/>
              <a:t> </a:t>
            </a:r>
            <a:r>
              <a:rPr lang="en-ID" sz="1600" b="1" dirty="0" err="1"/>
              <a:t>masyarakat</a:t>
            </a:r>
            <a:r>
              <a:rPr lang="en-ID" sz="1600" b="1" dirty="0"/>
              <a:t> Indonesia</a:t>
            </a:r>
            <a:r>
              <a:rPr lang="en-ID" sz="1600" dirty="0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31C376-784E-D8F4-216B-5E2497EEB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628" y="3113609"/>
            <a:ext cx="4876148" cy="36219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ED4DE9-073F-7A27-3FAA-2136BED0C8C3}"/>
              </a:ext>
            </a:extLst>
          </p:cNvPr>
          <p:cNvSpPr txBox="1"/>
          <p:nvPr/>
        </p:nvSpPr>
        <p:spPr>
          <a:xfrm>
            <a:off x="1722120" y="4154564"/>
            <a:ext cx="17434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dirty="0" err="1"/>
              <a:t>Globalisasi</a:t>
            </a:r>
            <a:r>
              <a:rPr lang="en-ID" dirty="0"/>
              <a:t> + Internet + Media Sosial + AI + Ekonomi Digital</a:t>
            </a:r>
          </a:p>
        </p:txBody>
      </p:sp>
    </p:spTree>
    <p:extLst>
      <p:ext uri="{BB962C8B-B14F-4D97-AF65-F5344CB8AC3E}">
        <p14:creationId xmlns:p14="http://schemas.microsoft.com/office/powerpoint/2010/main" val="660430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2CE72-EA2F-8894-4997-A246A1F22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431" y="1022969"/>
            <a:ext cx="11375137" cy="758952"/>
          </a:xfrm>
        </p:spPr>
        <p:txBody>
          <a:bodyPr>
            <a:normAutofit fontScale="90000"/>
          </a:bodyPr>
          <a:lstStyle/>
          <a:p>
            <a:r>
              <a:rPr lang="en-ID" sz="6600" dirty="0" err="1"/>
              <a:t>Landasan</a:t>
            </a:r>
            <a:r>
              <a:rPr lang="en-ID" sz="6600" dirty="0"/>
              <a:t> </a:t>
            </a:r>
            <a:r>
              <a:rPr lang="en-ID" sz="6600" dirty="0" err="1"/>
              <a:t>Yuridis</a:t>
            </a:r>
            <a:endParaRPr lang="en-ID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C755E-AF94-48E8-0D14-9F028195B1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65822-3BB8-EC6A-9BC5-FD17B94E4888}"/>
              </a:ext>
            </a:extLst>
          </p:cNvPr>
          <p:cNvSpPr txBox="1"/>
          <p:nvPr/>
        </p:nvSpPr>
        <p:spPr>
          <a:xfrm>
            <a:off x="379476" y="1917115"/>
            <a:ext cx="738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Dasar </a:t>
            </a:r>
            <a:r>
              <a:rPr lang="en-ID" dirty="0" err="1"/>
              <a:t>hukum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ketatanegaraan</a:t>
            </a:r>
            <a:r>
              <a:rPr lang="en-ID" dirty="0"/>
              <a:t> dan </a:t>
            </a:r>
            <a:r>
              <a:rPr lang="en-ID" dirty="0" err="1"/>
              <a:t>pendidikan</a:t>
            </a:r>
            <a:r>
              <a:rPr lang="en-ID" dirty="0"/>
              <a:t> Indonesia.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8780FC-0AAD-FA21-4A02-7297019F85EE}"/>
              </a:ext>
            </a:extLst>
          </p:cNvPr>
          <p:cNvSpPr txBox="1"/>
          <p:nvPr/>
        </p:nvSpPr>
        <p:spPr>
          <a:xfrm>
            <a:off x="717804" y="2421641"/>
            <a:ext cx="105201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 err="1"/>
              <a:t>Pembukaan</a:t>
            </a:r>
            <a:r>
              <a:rPr lang="en-ID" sz="1600" b="1" dirty="0"/>
              <a:t> UUD NRI </a:t>
            </a:r>
            <a:r>
              <a:rPr lang="en-ID" sz="1600" b="1" dirty="0" err="1"/>
              <a:t>Tahun</a:t>
            </a:r>
            <a:r>
              <a:rPr lang="en-ID" sz="1600" b="1" dirty="0"/>
              <a:t> 1945</a:t>
            </a:r>
          </a:p>
          <a:p>
            <a:pPr>
              <a:buNone/>
            </a:pPr>
            <a:r>
              <a:rPr lang="en-ID" sz="1600" dirty="0" err="1"/>
              <a:t>Rumusan</a:t>
            </a:r>
            <a:r>
              <a:rPr lang="en-ID" sz="1600" dirty="0"/>
              <a:t> Pancasila </a:t>
            </a:r>
            <a:r>
              <a:rPr lang="en-ID" sz="1600" dirty="0" err="1"/>
              <a:t>tercantum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b="1" dirty="0" err="1"/>
              <a:t>alinea</a:t>
            </a:r>
            <a:r>
              <a:rPr lang="en-ID" sz="1600" b="1" dirty="0"/>
              <a:t> </a:t>
            </a:r>
            <a:r>
              <a:rPr lang="en-ID" sz="1600" b="1" dirty="0" err="1"/>
              <a:t>keempat</a:t>
            </a:r>
            <a:r>
              <a:rPr lang="en-ID" sz="1600" b="1" dirty="0"/>
              <a:t> </a:t>
            </a:r>
            <a:r>
              <a:rPr lang="en-ID" sz="1600" b="1" dirty="0" err="1"/>
              <a:t>Pembukaan</a:t>
            </a:r>
            <a:r>
              <a:rPr lang="en-ID" sz="1600" b="1" dirty="0"/>
              <a:t> UUD NRI </a:t>
            </a:r>
            <a:r>
              <a:rPr lang="en-ID" sz="1600" b="1" dirty="0" err="1"/>
              <a:t>Tahun</a:t>
            </a:r>
            <a:r>
              <a:rPr lang="en-ID" sz="1600" b="1" dirty="0"/>
              <a:t> 1945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dirty="0"/>
              <a:t>Dengan </a:t>
            </a:r>
            <a:r>
              <a:rPr lang="en-ID" sz="1600" dirty="0" err="1"/>
              <a:t>demikian</a:t>
            </a:r>
            <a:r>
              <a:rPr lang="en-ID" sz="1600" dirty="0"/>
              <a:t> Pancasila </a:t>
            </a:r>
            <a:r>
              <a:rPr lang="en-ID" sz="1600" dirty="0" err="1"/>
              <a:t>mempunyai</a:t>
            </a:r>
            <a:r>
              <a:rPr lang="en-ID" sz="1600" dirty="0"/>
              <a:t> </a:t>
            </a:r>
            <a:r>
              <a:rPr lang="en-ID" sz="1600" dirty="0" err="1"/>
              <a:t>kedudukan</a:t>
            </a:r>
            <a:r>
              <a:rPr lang="en-ID" sz="1600" dirty="0"/>
              <a:t> fundamental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ketatanegaraan</a:t>
            </a:r>
            <a:r>
              <a:rPr lang="en-ID" sz="1600" dirty="0"/>
              <a:t> Indonesia.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E0F877-46D7-0386-D2ED-EB2D3693DDF7}"/>
              </a:ext>
            </a:extLst>
          </p:cNvPr>
          <p:cNvSpPr txBox="1"/>
          <p:nvPr/>
        </p:nvSpPr>
        <p:spPr>
          <a:xfrm>
            <a:off x="717804" y="3288141"/>
            <a:ext cx="103738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/>
              <a:t>UUD NRI </a:t>
            </a:r>
            <a:r>
              <a:rPr lang="en-ID" sz="1600" b="1" dirty="0" err="1"/>
              <a:t>Tahun</a:t>
            </a:r>
            <a:r>
              <a:rPr lang="en-ID" sz="1600" b="1" dirty="0"/>
              <a:t> 1945 =&gt; </a:t>
            </a:r>
            <a:r>
              <a:rPr lang="en-ID" sz="1600" dirty="0"/>
              <a:t>UUD 1945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konstitusi</a:t>
            </a:r>
            <a:r>
              <a:rPr lang="en-ID" sz="1600" dirty="0"/>
              <a:t> yang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dasar</a:t>
            </a:r>
            <a:r>
              <a:rPr lang="en-ID" sz="1600" dirty="0"/>
              <a:t> </a:t>
            </a:r>
            <a:r>
              <a:rPr lang="en-ID" sz="1600" dirty="0" err="1"/>
              <a:t>penyelenggaraan</a:t>
            </a:r>
            <a:r>
              <a:rPr lang="en-ID" sz="1600" dirty="0"/>
              <a:t> negara.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165AA-E9A0-255F-DC22-E8447F5DD5D1}"/>
              </a:ext>
            </a:extLst>
          </p:cNvPr>
          <p:cNvSpPr txBox="1"/>
          <p:nvPr/>
        </p:nvSpPr>
        <p:spPr>
          <a:xfrm>
            <a:off x="717804" y="3646363"/>
            <a:ext cx="10629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/>
              <a:t>UU No. 20 </a:t>
            </a:r>
            <a:r>
              <a:rPr lang="en-ID" sz="1600" b="1" dirty="0" err="1"/>
              <a:t>Tahun</a:t>
            </a:r>
            <a:r>
              <a:rPr lang="en-ID" sz="1600" b="1" dirty="0"/>
              <a:t> 2003 </a:t>
            </a:r>
            <a:r>
              <a:rPr lang="en-ID" sz="1600" b="1" dirty="0" err="1"/>
              <a:t>tentang</a:t>
            </a:r>
            <a:r>
              <a:rPr lang="en-ID" sz="1600" b="1" dirty="0"/>
              <a:t> </a:t>
            </a:r>
            <a:r>
              <a:rPr lang="en-ID" sz="1600" b="1" dirty="0" err="1"/>
              <a:t>Sistem</a:t>
            </a:r>
            <a:r>
              <a:rPr lang="en-ID" sz="1600" b="1" dirty="0"/>
              <a:t> Pendidikan Nasional</a:t>
            </a:r>
          </a:p>
          <a:p>
            <a:pPr>
              <a:buNone/>
            </a:pPr>
            <a:r>
              <a:rPr lang="en-ID" sz="1600" dirty="0"/>
              <a:t>Pendidikan </a:t>
            </a:r>
            <a:r>
              <a:rPr lang="en-ID" sz="1600" dirty="0" err="1"/>
              <a:t>nasional</a:t>
            </a:r>
            <a:r>
              <a:rPr lang="en-ID" sz="1600" dirty="0"/>
              <a:t> </a:t>
            </a:r>
            <a:r>
              <a:rPr lang="en-ID" sz="1600" dirty="0" err="1"/>
              <a:t>diarahkan</a:t>
            </a:r>
            <a:r>
              <a:rPr lang="en-ID" sz="1600" dirty="0"/>
              <a:t>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mengembangkan</a:t>
            </a:r>
            <a:r>
              <a:rPr lang="en-ID" sz="1600" dirty="0"/>
              <a:t> </a:t>
            </a:r>
            <a:r>
              <a:rPr lang="en-ID" sz="1600" dirty="0" err="1"/>
              <a:t>kemampuan</a:t>
            </a:r>
            <a:r>
              <a:rPr lang="en-ID" sz="1600" dirty="0"/>
              <a:t> </a:t>
            </a:r>
            <a:r>
              <a:rPr lang="en-ID" sz="1600" dirty="0" err="1"/>
              <a:t>serta</a:t>
            </a:r>
            <a:r>
              <a:rPr lang="en-ID" sz="1600" dirty="0"/>
              <a:t> </a:t>
            </a:r>
            <a:r>
              <a:rPr lang="en-ID" sz="1600" dirty="0" err="1"/>
              <a:t>membentuk</a:t>
            </a:r>
            <a:r>
              <a:rPr lang="en-ID" sz="1600" dirty="0"/>
              <a:t> </a:t>
            </a:r>
            <a:r>
              <a:rPr lang="en-ID" sz="1600" dirty="0" err="1"/>
              <a:t>watak</a:t>
            </a:r>
            <a:r>
              <a:rPr lang="en-ID" sz="1600" dirty="0"/>
              <a:t> dan </a:t>
            </a:r>
            <a:r>
              <a:rPr lang="en-ID" sz="1600" dirty="0" err="1"/>
              <a:t>peradaban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F8BD35-11A9-9E8C-0E24-9B4816C8D7CA}"/>
              </a:ext>
            </a:extLst>
          </p:cNvPr>
          <p:cNvSpPr txBox="1"/>
          <p:nvPr/>
        </p:nvSpPr>
        <p:spPr>
          <a:xfrm>
            <a:off x="717804" y="4281212"/>
            <a:ext cx="106299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/>
              <a:t>UU No. 12 </a:t>
            </a:r>
            <a:r>
              <a:rPr lang="en-ID" sz="1600" b="1" dirty="0" err="1"/>
              <a:t>Tahun</a:t>
            </a:r>
            <a:r>
              <a:rPr lang="en-ID" sz="1600" b="1" dirty="0"/>
              <a:t> 2012 </a:t>
            </a:r>
            <a:r>
              <a:rPr lang="en-ID" sz="1600" b="1" dirty="0" err="1"/>
              <a:t>tentang</a:t>
            </a:r>
            <a:r>
              <a:rPr lang="en-ID" sz="1600" b="1" dirty="0"/>
              <a:t> Pendidikan Tinggi</a:t>
            </a:r>
          </a:p>
          <a:p>
            <a:pPr>
              <a:buNone/>
            </a:pPr>
            <a:r>
              <a:rPr lang="en-ID" sz="1600" dirty="0"/>
              <a:t>Pasal 35 </a:t>
            </a:r>
            <a:r>
              <a:rPr lang="en-ID" sz="1600" dirty="0" err="1"/>
              <a:t>menempatkan</a:t>
            </a:r>
            <a:r>
              <a:rPr lang="en-ID" sz="1600" dirty="0"/>
              <a:t> </a:t>
            </a:r>
            <a:r>
              <a:rPr lang="en-ID" sz="1600" b="1" dirty="0"/>
              <a:t>Pendidikan Pancasila </a:t>
            </a:r>
            <a:r>
              <a:rPr lang="en-ID" sz="1600" b="1" dirty="0" err="1"/>
              <a:t>sebagai</a:t>
            </a:r>
            <a:r>
              <a:rPr lang="en-ID" sz="1600" b="1" dirty="0"/>
              <a:t> </a:t>
            </a:r>
            <a:r>
              <a:rPr lang="en-ID" sz="1600" b="1" dirty="0" err="1"/>
              <a:t>mata</a:t>
            </a:r>
            <a:r>
              <a:rPr lang="en-ID" sz="1600" b="1" dirty="0"/>
              <a:t> </a:t>
            </a:r>
            <a:r>
              <a:rPr lang="en-ID" sz="1600" b="1" dirty="0" err="1"/>
              <a:t>kuliah</a:t>
            </a:r>
            <a:r>
              <a:rPr lang="en-ID" sz="1600" b="1" dirty="0"/>
              <a:t> </a:t>
            </a:r>
            <a:r>
              <a:rPr lang="en-ID" sz="1600" b="1" dirty="0" err="1"/>
              <a:t>wajib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kurikulum</a:t>
            </a:r>
            <a:r>
              <a:rPr lang="en-ID" sz="1600" dirty="0"/>
              <a:t> </a:t>
            </a:r>
            <a:r>
              <a:rPr lang="en-ID" sz="1600" dirty="0" err="1"/>
              <a:t>pendidikan</a:t>
            </a:r>
            <a:r>
              <a:rPr lang="en-ID" sz="1600" dirty="0"/>
              <a:t> </a:t>
            </a:r>
            <a:r>
              <a:rPr lang="en-ID" sz="1600" dirty="0" err="1"/>
              <a:t>tinggi</a:t>
            </a:r>
            <a:r>
              <a:rPr lang="en-ID" sz="1600" dirty="0"/>
              <a:t>. </a:t>
            </a:r>
            <a:r>
              <a:rPr lang="en-ID" sz="1600" dirty="0" err="1"/>
              <a:t>Penjelasannya</a:t>
            </a:r>
            <a:r>
              <a:rPr lang="en-ID" sz="1600" dirty="0"/>
              <a:t> </a:t>
            </a:r>
            <a:r>
              <a:rPr lang="en-ID" sz="1600" dirty="0" err="1"/>
              <a:t>menyebut</a:t>
            </a:r>
            <a:r>
              <a:rPr lang="en-ID" sz="1600" dirty="0"/>
              <a:t> </a:t>
            </a:r>
            <a:r>
              <a:rPr lang="en-ID" sz="1600" dirty="0" err="1"/>
              <a:t>mata</a:t>
            </a:r>
            <a:r>
              <a:rPr lang="en-ID" sz="1600" dirty="0"/>
              <a:t> </a:t>
            </a:r>
            <a:r>
              <a:rPr lang="en-ID" sz="1600" dirty="0" err="1"/>
              <a:t>kuliah</a:t>
            </a:r>
            <a:r>
              <a:rPr lang="en-ID" sz="1600" dirty="0"/>
              <a:t> Pancasila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pendidikan</a:t>
            </a:r>
            <a:r>
              <a:rPr lang="en-ID" sz="1600" dirty="0"/>
              <a:t> </a:t>
            </a:r>
            <a:r>
              <a:rPr lang="en-ID" sz="1600" dirty="0" err="1"/>
              <a:t>untuk</a:t>
            </a:r>
            <a:r>
              <a:rPr lang="en-ID" sz="1600" dirty="0"/>
              <a:t> </a:t>
            </a:r>
            <a:r>
              <a:rPr lang="en-ID" sz="1600" dirty="0" err="1"/>
              <a:t>memberikan</a:t>
            </a:r>
            <a:r>
              <a:rPr lang="en-ID" sz="1600" dirty="0"/>
              <a:t> </a:t>
            </a:r>
            <a:r>
              <a:rPr lang="en-ID" sz="1600" dirty="0" err="1"/>
              <a:t>pemahaman</a:t>
            </a:r>
            <a:r>
              <a:rPr lang="en-ID" sz="1600" dirty="0"/>
              <a:t> dan </a:t>
            </a:r>
            <a:r>
              <a:rPr lang="en-ID" sz="1600" dirty="0" err="1"/>
              <a:t>penghayatan</a:t>
            </a:r>
            <a:r>
              <a:rPr lang="en-ID" sz="1600" dirty="0"/>
              <a:t> </a:t>
            </a:r>
            <a:r>
              <a:rPr lang="en-ID" sz="1600" dirty="0" err="1"/>
              <a:t>kepada</a:t>
            </a:r>
            <a:r>
              <a:rPr lang="en-ID" sz="1600" dirty="0"/>
              <a:t> </a:t>
            </a:r>
            <a:r>
              <a:rPr lang="en-ID" sz="1600" dirty="0" err="1"/>
              <a:t>mahasiswa</a:t>
            </a:r>
            <a:r>
              <a:rPr lang="en-ID" sz="1600" dirty="0"/>
              <a:t> </a:t>
            </a:r>
            <a:r>
              <a:rPr lang="en-ID" sz="1600" dirty="0" err="1"/>
              <a:t>mengenai</a:t>
            </a:r>
            <a:r>
              <a:rPr lang="en-ID" sz="1600" dirty="0"/>
              <a:t> </a:t>
            </a:r>
            <a:r>
              <a:rPr lang="en-ID" sz="1600" dirty="0" err="1"/>
              <a:t>ideologi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 Indonesia.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3D8FD8-63F3-8AB5-3DF0-EC9DCE8F39F7}"/>
              </a:ext>
            </a:extLst>
          </p:cNvPr>
          <p:cNvSpPr txBox="1"/>
          <p:nvPr/>
        </p:nvSpPr>
        <p:spPr>
          <a:xfrm>
            <a:off x="6905244" y="5435292"/>
            <a:ext cx="4878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proses </a:t>
            </a:r>
            <a:r>
              <a:rPr lang="en-ID" dirty="0" err="1"/>
              <a:t>pembentukan</a:t>
            </a:r>
            <a:r>
              <a:rPr lang="en-ID" dirty="0"/>
              <a:t> </a:t>
            </a:r>
            <a:r>
              <a:rPr lang="en-ID" b="1" dirty="0" err="1"/>
              <a:t>warga</a:t>
            </a:r>
            <a:r>
              <a:rPr lang="en-ID" b="1" dirty="0"/>
              <a:t> negara yang </a:t>
            </a:r>
            <a:r>
              <a:rPr lang="en-ID" b="1" dirty="0" err="1"/>
              <a:t>memiliki</a:t>
            </a:r>
            <a:r>
              <a:rPr lang="en-ID" b="1" dirty="0"/>
              <a:t> </a:t>
            </a:r>
            <a:r>
              <a:rPr lang="en-ID" b="1" dirty="0" err="1"/>
              <a:t>kesadaran</a:t>
            </a:r>
            <a:r>
              <a:rPr lang="en-ID" b="1" dirty="0"/>
              <a:t> </a:t>
            </a:r>
            <a:r>
              <a:rPr lang="en-ID" b="1" dirty="0" err="1"/>
              <a:t>kebangsaan</a:t>
            </a:r>
            <a:r>
              <a:rPr lang="en-ID" b="1" dirty="0"/>
              <a:t> dan </a:t>
            </a:r>
            <a:r>
              <a:rPr lang="en-ID" b="1" dirty="0" err="1"/>
              <a:t>tanggung</a:t>
            </a:r>
            <a:r>
              <a:rPr lang="en-ID" b="1" dirty="0"/>
              <a:t> </a:t>
            </a:r>
            <a:r>
              <a:rPr lang="en-ID" b="1" dirty="0" err="1"/>
              <a:t>jawab</a:t>
            </a:r>
            <a:r>
              <a:rPr lang="en-ID" b="1" dirty="0"/>
              <a:t> </a:t>
            </a:r>
            <a:r>
              <a:rPr lang="en-ID" b="1" dirty="0" err="1"/>
              <a:t>sosial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8439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7CD3A-70AE-4032-4F35-94A50A2EB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623" y="969264"/>
            <a:ext cx="7885175" cy="932688"/>
          </a:xfrm>
        </p:spPr>
        <p:txBody>
          <a:bodyPr>
            <a:noAutofit/>
          </a:bodyPr>
          <a:lstStyle/>
          <a:p>
            <a:r>
              <a:rPr lang="en-ID" sz="6600" dirty="0" err="1"/>
              <a:t>Landasan</a:t>
            </a:r>
            <a:r>
              <a:rPr lang="en-ID" sz="6600" dirty="0"/>
              <a:t> Politis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DA69D-B410-2D95-44DC-35147C94A8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4EB058-9883-0747-E785-2EA47CE5F5DB}"/>
              </a:ext>
            </a:extLst>
          </p:cNvPr>
          <p:cNvSpPr txBox="1"/>
          <p:nvPr/>
        </p:nvSpPr>
        <p:spPr>
          <a:xfrm>
            <a:off x="420624" y="1901952"/>
            <a:ext cx="6236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politis</a:t>
            </a:r>
            <a:r>
              <a:rPr lang="en-ID" dirty="0"/>
              <a:t> </a:t>
            </a:r>
            <a:r>
              <a:rPr lang="en-ID" dirty="0" err="1"/>
              <a:t>berkaitan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dasar</a:t>
            </a:r>
            <a:r>
              <a:rPr lang="en-ID" b="1" dirty="0"/>
              <a:t> </a:t>
            </a:r>
            <a:r>
              <a:rPr lang="en-ID" b="1" dirty="0" err="1"/>
              <a:t>kehidupan</a:t>
            </a:r>
            <a:r>
              <a:rPr lang="en-ID" b="1" dirty="0"/>
              <a:t> </a:t>
            </a:r>
            <a:r>
              <a:rPr lang="en-ID" b="1" dirty="0" err="1"/>
              <a:t>politik</a:t>
            </a:r>
            <a:r>
              <a:rPr lang="en-ID" b="1" dirty="0"/>
              <a:t> dan </a:t>
            </a:r>
            <a:r>
              <a:rPr lang="en-ID" b="1" dirty="0" err="1"/>
              <a:t>penyelenggaraan</a:t>
            </a:r>
            <a:r>
              <a:rPr lang="en-ID" b="1" dirty="0"/>
              <a:t> negara Indonesia</a:t>
            </a:r>
            <a:r>
              <a:rPr lang="en-ID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0E38D-EF15-42A3-E789-72709C44C11A}"/>
              </a:ext>
            </a:extLst>
          </p:cNvPr>
          <p:cNvSpPr txBox="1"/>
          <p:nvPr/>
        </p:nvSpPr>
        <p:spPr>
          <a:xfrm>
            <a:off x="6350508" y="1999179"/>
            <a:ext cx="609904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/>
              <a:t>Pancasila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kerangka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demokrasi</a:t>
            </a:r>
            <a:r>
              <a:rPr lang="en-ID" dirty="0"/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kekuasaan</a:t>
            </a:r>
            <a:r>
              <a:rPr lang="en-ID" dirty="0"/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pemerintahan</a:t>
            </a:r>
            <a:r>
              <a:rPr lang="en-ID" dirty="0"/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partisipasi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hak</a:t>
            </a:r>
            <a:r>
              <a:rPr lang="en-ID" dirty="0"/>
              <a:t> dan </a:t>
            </a:r>
            <a:r>
              <a:rPr lang="en-ID" dirty="0" err="1"/>
              <a:t>kewajiban</a:t>
            </a:r>
            <a:r>
              <a:rPr lang="en-ID" dirty="0"/>
              <a:t> </a:t>
            </a:r>
            <a:r>
              <a:rPr lang="en-ID" dirty="0" err="1"/>
              <a:t>warga</a:t>
            </a:r>
            <a:r>
              <a:rPr lang="en-ID" dirty="0"/>
              <a:t> negara,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publik</a:t>
            </a:r>
            <a:r>
              <a:rPr lang="en-ID" dirty="0"/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,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/>
              <a:t>dan </a:t>
            </a:r>
            <a:r>
              <a:rPr lang="en-ID" dirty="0" err="1"/>
              <a:t>hubungan</a:t>
            </a:r>
            <a:r>
              <a:rPr lang="en-ID" dirty="0"/>
              <a:t> negara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warga</a:t>
            </a:r>
            <a:r>
              <a:rPr lang="en-ID" dirty="0"/>
              <a:t> negara.</a:t>
            </a:r>
          </a:p>
        </p:txBody>
      </p:sp>
    </p:spTree>
    <p:extLst>
      <p:ext uri="{BB962C8B-B14F-4D97-AF65-F5344CB8AC3E}">
        <p14:creationId xmlns:p14="http://schemas.microsoft.com/office/powerpoint/2010/main" val="1282466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B352-9089-C172-7E1A-7D58F54E3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216" y="338328"/>
            <a:ext cx="11347703" cy="1618488"/>
          </a:xfrm>
        </p:spPr>
        <p:txBody>
          <a:bodyPr>
            <a:normAutofit fontScale="90000"/>
          </a:bodyPr>
          <a:lstStyle/>
          <a:p>
            <a:r>
              <a:rPr lang="en-ID" sz="6600" dirty="0"/>
              <a:t>Pancasila dan </a:t>
            </a:r>
            <a:r>
              <a:rPr lang="en-ID" sz="6600" dirty="0" err="1"/>
              <a:t>Geopolitik</a:t>
            </a:r>
            <a:r>
              <a:rPr lang="en-ID" sz="6600" dirty="0"/>
              <a:t> Indonesia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822A2C-CA09-6B9D-DD8F-6B61E7888D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3F5EFB-248E-C781-4137-41FB9E81E556}"/>
              </a:ext>
            </a:extLst>
          </p:cNvPr>
          <p:cNvSpPr txBox="1"/>
          <p:nvPr/>
        </p:nvSpPr>
        <p:spPr>
          <a:xfrm>
            <a:off x="655185" y="1951672"/>
            <a:ext cx="109636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dirty="0"/>
              <a:t>Indonesia </a:t>
            </a:r>
            <a:r>
              <a:rPr lang="en-ID" sz="1600" dirty="0" err="1"/>
              <a:t>berada</a:t>
            </a:r>
            <a:r>
              <a:rPr lang="en-ID" sz="1600" dirty="0"/>
              <a:t> di </a:t>
            </a:r>
            <a:r>
              <a:rPr lang="en-ID" sz="1600" dirty="0" err="1"/>
              <a:t>posisi</a:t>
            </a:r>
            <a:r>
              <a:rPr lang="en-ID" sz="1600" dirty="0"/>
              <a:t> </a:t>
            </a:r>
            <a:r>
              <a:rPr lang="en-ID" sz="1600" dirty="0" err="1"/>
              <a:t>strategis</a:t>
            </a:r>
            <a:r>
              <a:rPr lang="en-ID" sz="1600" dirty="0"/>
              <a:t> di </a:t>
            </a:r>
            <a:r>
              <a:rPr lang="en-ID" sz="1600" dirty="0" err="1"/>
              <a:t>kawasan</a:t>
            </a:r>
            <a:r>
              <a:rPr lang="en-ID" sz="1600" dirty="0"/>
              <a:t> </a:t>
            </a:r>
            <a:r>
              <a:rPr lang="en-ID" sz="1600" b="1" dirty="0"/>
              <a:t>Indo-Pasifik</a:t>
            </a:r>
            <a:r>
              <a:rPr lang="en-ID" sz="1600" dirty="0"/>
              <a:t>, </a:t>
            </a:r>
            <a:r>
              <a:rPr lang="en-ID" sz="1600" dirty="0" err="1"/>
              <a:t>berada</a:t>
            </a:r>
            <a:r>
              <a:rPr lang="en-ID" sz="1600" dirty="0"/>
              <a:t> di </a:t>
            </a:r>
            <a:r>
              <a:rPr lang="en-ID" sz="1600" dirty="0" err="1"/>
              <a:t>antara</a:t>
            </a:r>
            <a:r>
              <a:rPr lang="en-ID" sz="1600" dirty="0"/>
              <a:t> Samudra </a:t>
            </a:r>
            <a:r>
              <a:rPr lang="en-ID" sz="1600" dirty="0" err="1"/>
              <a:t>Hindia</a:t>
            </a:r>
            <a:r>
              <a:rPr lang="en-ID" sz="1600" dirty="0"/>
              <a:t> dan Samudra Pasifik </a:t>
            </a:r>
            <a:r>
              <a:rPr lang="en-ID" sz="1600" dirty="0" err="1"/>
              <a:t>serta</a:t>
            </a:r>
            <a:r>
              <a:rPr lang="en-ID" sz="1600" dirty="0"/>
              <a:t> </a:t>
            </a:r>
            <a:r>
              <a:rPr lang="en-ID" sz="1600" dirty="0" err="1"/>
              <a:t>memiliki</a:t>
            </a:r>
            <a:r>
              <a:rPr lang="en-ID" sz="1600" dirty="0"/>
              <a:t> </a:t>
            </a:r>
            <a:r>
              <a:rPr lang="en-ID" sz="1600" dirty="0" err="1"/>
              <a:t>posisi</a:t>
            </a:r>
            <a:r>
              <a:rPr lang="en-ID" sz="1600" dirty="0"/>
              <a:t> </a:t>
            </a:r>
            <a:r>
              <a:rPr lang="en-ID" sz="1600" dirty="0" err="1"/>
              <a:t>penting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konektivitas</a:t>
            </a:r>
            <a:r>
              <a:rPr lang="en-ID" sz="1600" dirty="0"/>
              <a:t> </a:t>
            </a:r>
            <a:r>
              <a:rPr lang="en-ID" sz="1600" dirty="0" err="1"/>
              <a:t>maritim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dirty="0"/>
              <a:t>ASEAN </a:t>
            </a:r>
            <a:r>
              <a:rPr lang="en-ID" sz="1600" dirty="0" err="1"/>
              <a:t>sendiri</a:t>
            </a:r>
            <a:r>
              <a:rPr lang="en-ID" sz="1600" dirty="0"/>
              <a:t> </a:t>
            </a: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b="1" dirty="0"/>
              <a:t>ASEAN Outlook on the Indo-Pacific (AOIP)</a:t>
            </a:r>
            <a:r>
              <a:rPr lang="en-ID" sz="1600" dirty="0"/>
              <a:t> </a:t>
            </a:r>
            <a:r>
              <a:rPr lang="en-ID" sz="1600" dirty="0" err="1"/>
              <a:t>memandang</a:t>
            </a:r>
            <a:r>
              <a:rPr lang="en-ID" sz="1600" dirty="0"/>
              <a:t> Indo-Pasifik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ruang</a:t>
            </a:r>
            <a:r>
              <a:rPr lang="en-ID" sz="1600" dirty="0"/>
              <a:t> dialog dan </a:t>
            </a:r>
            <a:r>
              <a:rPr lang="en-ID" sz="1600" dirty="0" err="1"/>
              <a:t>kerja</a:t>
            </a:r>
            <a:r>
              <a:rPr lang="en-ID" sz="1600" dirty="0"/>
              <a:t> </a:t>
            </a:r>
            <a:r>
              <a:rPr lang="en-ID" sz="1600" dirty="0" err="1"/>
              <a:t>sama</a:t>
            </a:r>
            <a:r>
              <a:rPr lang="en-ID" sz="1600" dirty="0"/>
              <a:t>, </a:t>
            </a:r>
            <a:r>
              <a:rPr lang="en-ID" sz="1600" dirty="0" err="1"/>
              <a:t>bukan</a:t>
            </a:r>
            <a:r>
              <a:rPr lang="en-ID" sz="1600" dirty="0"/>
              <a:t> </a:t>
            </a:r>
            <a:r>
              <a:rPr lang="en-ID" sz="1600" dirty="0" err="1"/>
              <a:t>semata-mata</a:t>
            </a:r>
            <a:r>
              <a:rPr lang="en-ID" sz="1600" dirty="0"/>
              <a:t> </a:t>
            </a:r>
            <a:r>
              <a:rPr lang="en-ID" sz="1600" dirty="0" err="1"/>
              <a:t>persaingan</a:t>
            </a:r>
            <a:r>
              <a:rPr lang="en-ID" sz="1600" dirty="0"/>
              <a:t>. AOIP </a:t>
            </a:r>
            <a:r>
              <a:rPr lang="en-ID" sz="1600" dirty="0" err="1"/>
              <a:t>menekankan</a:t>
            </a:r>
            <a:r>
              <a:rPr lang="en-ID" sz="1600" dirty="0"/>
              <a:t> </a:t>
            </a:r>
            <a:r>
              <a:rPr lang="en-ID" sz="1600" dirty="0" err="1"/>
              <a:t>antara</a:t>
            </a:r>
            <a:r>
              <a:rPr lang="en-ID" sz="1600" dirty="0"/>
              <a:t> lain ASEAN Centrality, </a:t>
            </a:r>
            <a:r>
              <a:rPr lang="en-ID" sz="1600" dirty="0" err="1"/>
              <a:t>keterbukaan</a:t>
            </a:r>
            <a:r>
              <a:rPr lang="en-ID" sz="1600" dirty="0"/>
              <a:t>, </a:t>
            </a:r>
            <a:r>
              <a:rPr lang="en-ID" sz="1600" dirty="0" err="1"/>
              <a:t>inklusivitas</a:t>
            </a:r>
            <a:r>
              <a:rPr lang="en-ID" sz="1600" dirty="0"/>
              <a:t>, </a:t>
            </a:r>
            <a:r>
              <a:rPr lang="en-ID" sz="1600" dirty="0" err="1"/>
              <a:t>penghormatan</a:t>
            </a:r>
            <a:r>
              <a:rPr lang="en-ID" sz="1600" dirty="0"/>
              <a:t> </a:t>
            </a:r>
            <a:r>
              <a:rPr lang="en-ID" sz="1600" dirty="0" err="1"/>
              <a:t>terhadap</a:t>
            </a:r>
            <a:r>
              <a:rPr lang="en-ID" sz="1600" dirty="0"/>
              <a:t> </a:t>
            </a:r>
            <a:r>
              <a:rPr lang="en-ID" sz="1600" dirty="0" err="1"/>
              <a:t>kedaulatan</a:t>
            </a:r>
            <a:r>
              <a:rPr lang="en-ID" sz="1600" dirty="0"/>
              <a:t>, </a:t>
            </a:r>
            <a:r>
              <a:rPr lang="en-ID" sz="1600" dirty="0" err="1"/>
              <a:t>hukum</a:t>
            </a:r>
            <a:r>
              <a:rPr lang="en-ID" sz="1600" dirty="0"/>
              <a:t> </a:t>
            </a:r>
            <a:r>
              <a:rPr lang="en-ID" sz="1600" dirty="0" err="1"/>
              <a:t>internasional</a:t>
            </a:r>
            <a:r>
              <a:rPr lang="en-ID" sz="1600" dirty="0"/>
              <a:t>, </a:t>
            </a:r>
            <a:r>
              <a:rPr lang="en-ID" sz="1600" dirty="0" err="1"/>
              <a:t>serta</a:t>
            </a:r>
            <a:r>
              <a:rPr lang="en-ID" sz="1600" dirty="0"/>
              <a:t> </a:t>
            </a:r>
            <a:r>
              <a:rPr lang="en-ID" sz="1600" dirty="0" err="1"/>
              <a:t>kerja</a:t>
            </a:r>
            <a:r>
              <a:rPr lang="en-ID" sz="1600" dirty="0"/>
              <a:t> </a:t>
            </a:r>
            <a:r>
              <a:rPr lang="en-ID" sz="1600" dirty="0" err="1"/>
              <a:t>sama</a:t>
            </a:r>
            <a:r>
              <a:rPr lang="en-ID" sz="1600" dirty="0"/>
              <a:t> </a:t>
            </a:r>
            <a:r>
              <a:rPr lang="en-ID" sz="1600" dirty="0" err="1"/>
              <a:t>maritim</a:t>
            </a:r>
            <a:r>
              <a:rPr lang="en-ID" sz="1600" dirty="0"/>
              <a:t> dan </a:t>
            </a:r>
            <a:r>
              <a:rPr lang="en-ID" sz="1600" dirty="0" err="1"/>
              <a:t>ekonomi</a:t>
            </a:r>
            <a:r>
              <a:rPr lang="en-ID" sz="16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4EFED5-8106-BB2B-D1AD-613D3D3A17DE}"/>
              </a:ext>
            </a:extLst>
          </p:cNvPr>
          <p:cNvSpPr txBox="1"/>
          <p:nvPr/>
        </p:nvSpPr>
        <p:spPr>
          <a:xfrm>
            <a:off x="655185" y="3275111"/>
            <a:ext cx="10881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kerangka</a:t>
            </a:r>
            <a:r>
              <a:rPr lang="en-ID" b="1" dirty="0"/>
              <a:t> </a:t>
            </a:r>
            <a:r>
              <a:rPr lang="en-ID" b="1" dirty="0" err="1"/>
              <a:t>nilai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nasional</a:t>
            </a:r>
            <a:r>
              <a:rPr lang="en-ID" dirty="0"/>
              <a:t> Indonesia 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dinamika</a:t>
            </a:r>
            <a:r>
              <a:rPr lang="en-ID" dirty="0"/>
              <a:t> global.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B64B54-BDCD-94F3-F15C-35A6C9D6C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962" y="3940234"/>
            <a:ext cx="8202429" cy="276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52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1A9BC-2087-56E0-4F9A-E104795A5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7782" y="1931706"/>
            <a:ext cx="10515601" cy="274320"/>
          </a:xfrm>
        </p:spPr>
        <p:txBody>
          <a:bodyPr>
            <a:noAutofit/>
          </a:bodyPr>
          <a:lstStyle/>
          <a:p>
            <a:r>
              <a:rPr lang="en-ID" sz="1600" dirty="0" err="1">
                <a:solidFill>
                  <a:schemeClr val="tx1"/>
                </a:solidFill>
              </a:rPr>
              <a:t>Contoh</a:t>
            </a:r>
            <a:r>
              <a:rPr lang="en-ID" sz="1600" dirty="0">
                <a:solidFill>
                  <a:schemeClr val="tx1"/>
                </a:solidFill>
              </a:rPr>
              <a:t> </a:t>
            </a:r>
            <a:r>
              <a:rPr lang="en-ID" sz="1600" dirty="0" err="1">
                <a:solidFill>
                  <a:schemeClr val="tx1"/>
                </a:solidFill>
              </a:rPr>
              <a:t>isu</a:t>
            </a:r>
            <a:r>
              <a:rPr lang="en-ID" sz="1600" dirty="0">
                <a:solidFill>
                  <a:schemeClr val="tx1"/>
                </a:solidFill>
              </a:rPr>
              <a:t> </a:t>
            </a:r>
            <a:r>
              <a:rPr lang="en-ID" sz="1600" dirty="0" err="1">
                <a:solidFill>
                  <a:schemeClr val="tx1"/>
                </a:solidFill>
              </a:rPr>
              <a:t>geopolitik</a:t>
            </a:r>
            <a:endParaRPr lang="en-ID" sz="16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AE32F-EA0D-5F4B-59B8-34916EA036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9ECF1-D299-7559-F416-0072E97A5098}"/>
              </a:ext>
            </a:extLst>
          </p:cNvPr>
          <p:cNvSpPr txBox="1"/>
          <p:nvPr/>
        </p:nvSpPr>
        <p:spPr>
          <a:xfrm>
            <a:off x="868680" y="2315754"/>
            <a:ext cx="801700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b="1" dirty="0"/>
              <a:t>Laut dan wilayah </a:t>
            </a:r>
            <a:r>
              <a:rPr lang="en-ID" b="1" dirty="0" err="1"/>
              <a:t>maritim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kedaulatan</a:t>
            </a:r>
            <a:r>
              <a:rPr lang="en-ID" dirty="0"/>
              <a:t> dan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nasional</a:t>
            </a:r>
            <a:endParaRPr lang="en-ID" dirty="0"/>
          </a:p>
          <a:p>
            <a:pPr>
              <a:buNone/>
            </a:pPr>
            <a:r>
              <a:rPr lang="en-ID" b="1" dirty="0" err="1"/>
              <a:t>Persaingan</a:t>
            </a:r>
            <a:r>
              <a:rPr lang="en-ID" b="1" dirty="0"/>
              <a:t> </a:t>
            </a:r>
            <a:r>
              <a:rPr lang="en-ID" b="1" dirty="0" err="1"/>
              <a:t>kekuatan</a:t>
            </a:r>
            <a:r>
              <a:rPr lang="en-ID" b="1" dirty="0"/>
              <a:t> </a:t>
            </a:r>
            <a:r>
              <a:rPr lang="en-ID" b="1" dirty="0" err="1"/>
              <a:t>besar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bagaimana</a:t>
            </a:r>
            <a:r>
              <a:rPr lang="en-ID" dirty="0"/>
              <a:t> Indonesia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diplomasi</a:t>
            </a:r>
            <a:r>
              <a:rPr lang="en-ID" dirty="0"/>
              <a:t> dan </a:t>
            </a:r>
            <a:r>
              <a:rPr lang="en-ID" dirty="0" err="1"/>
              <a:t>kepentingannya</a:t>
            </a:r>
            <a:endParaRPr lang="en-ID" dirty="0"/>
          </a:p>
          <a:p>
            <a:pPr>
              <a:buNone/>
            </a:pPr>
            <a:r>
              <a:rPr lang="en-ID" b="1" dirty="0" err="1"/>
              <a:t>Perdagangan</a:t>
            </a:r>
            <a:r>
              <a:rPr lang="en-ID" b="1" dirty="0"/>
              <a:t> </a:t>
            </a:r>
            <a:r>
              <a:rPr lang="en-ID" b="1" dirty="0" err="1"/>
              <a:t>internasional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peluang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tantangan</a:t>
            </a:r>
            <a:r>
              <a:rPr lang="en-ID" dirty="0"/>
              <a:t> </a:t>
            </a:r>
            <a:r>
              <a:rPr lang="en-ID" dirty="0" err="1"/>
              <a:t>ketergantungan</a:t>
            </a:r>
            <a:endParaRPr lang="en-ID" dirty="0"/>
          </a:p>
          <a:p>
            <a:pPr>
              <a:buNone/>
            </a:pPr>
            <a:r>
              <a:rPr lang="en-ID" b="1" dirty="0" err="1"/>
              <a:t>Teknologi</a:t>
            </a:r>
            <a:r>
              <a:rPr lang="en-ID" b="1" dirty="0"/>
              <a:t> dan AI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kedaulatan</a:t>
            </a:r>
            <a:r>
              <a:rPr lang="en-ID" dirty="0"/>
              <a:t> data,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siber</a:t>
            </a:r>
            <a:r>
              <a:rPr lang="en-ID" dirty="0"/>
              <a:t>, dan </a:t>
            </a:r>
            <a:r>
              <a:rPr lang="en-ID" dirty="0" err="1"/>
              <a:t>ketergantungan</a:t>
            </a:r>
            <a:r>
              <a:rPr lang="en-ID" dirty="0"/>
              <a:t> </a:t>
            </a:r>
            <a:r>
              <a:rPr lang="en-ID" dirty="0" err="1"/>
              <a:t>teknologi</a:t>
            </a:r>
            <a:endParaRPr lang="en-ID" dirty="0"/>
          </a:p>
          <a:p>
            <a:pPr>
              <a:buNone/>
            </a:pPr>
            <a:r>
              <a:rPr lang="en-ID" b="1" dirty="0"/>
              <a:t>Energi dan </a:t>
            </a:r>
            <a:r>
              <a:rPr lang="en-ID" b="1" dirty="0" err="1"/>
              <a:t>sumber</a:t>
            </a:r>
            <a:r>
              <a:rPr lang="en-ID" b="1" dirty="0"/>
              <a:t> </a:t>
            </a:r>
            <a:r>
              <a:rPr lang="en-ID" b="1" dirty="0" err="1"/>
              <a:t>daya</a:t>
            </a:r>
            <a:r>
              <a:rPr lang="en-ID" b="1" dirty="0"/>
              <a:t> </a:t>
            </a:r>
            <a:r>
              <a:rPr lang="en-ID" b="1" dirty="0" err="1"/>
              <a:t>alam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ketahanan</a:t>
            </a:r>
            <a:r>
              <a:rPr lang="en-ID" dirty="0"/>
              <a:t> </a:t>
            </a:r>
            <a:r>
              <a:rPr lang="en-ID" dirty="0" err="1"/>
              <a:t>energi</a:t>
            </a:r>
            <a:r>
              <a:rPr lang="en-ID" dirty="0"/>
              <a:t> dan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nasional</a:t>
            </a:r>
            <a:endParaRPr lang="en-ID" dirty="0"/>
          </a:p>
          <a:p>
            <a:pPr>
              <a:buNone/>
            </a:pPr>
            <a:r>
              <a:rPr lang="en-ID" b="1" dirty="0" err="1"/>
              <a:t>Perubahan</a:t>
            </a:r>
            <a:r>
              <a:rPr lang="en-ID" b="1" dirty="0"/>
              <a:t> </a:t>
            </a:r>
            <a:r>
              <a:rPr lang="en-ID" b="1" dirty="0" err="1"/>
              <a:t>iklim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dan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global</a:t>
            </a:r>
          </a:p>
          <a:p>
            <a:pPr>
              <a:buNone/>
            </a:pPr>
            <a:r>
              <a:rPr lang="en-ID" b="1" dirty="0"/>
              <a:t>ASEAN dan Indo-Pasifik</a:t>
            </a:r>
            <a:br>
              <a:rPr lang="en-ID" dirty="0"/>
            </a:br>
            <a:r>
              <a:rPr lang="en-ID" dirty="0"/>
              <a:t>→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regional dan </a:t>
            </a:r>
            <a:r>
              <a:rPr lang="en-ID" dirty="0" err="1"/>
              <a:t>stabilitas</a:t>
            </a:r>
            <a:r>
              <a:rPr lang="en-ID" dirty="0"/>
              <a:t> </a:t>
            </a:r>
            <a:r>
              <a:rPr lang="en-ID" dirty="0" err="1"/>
              <a:t>kawasan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068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A646-B255-F91C-1C6C-CDB7EF335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853" y="1383946"/>
            <a:ext cx="8168640" cy="480767"/>
          </a:xfrm>
        </p:spPr>
        <p:txBody>
          <a:bodyPr>
            <a:noAutofit/>
          </a:bodyPr>
          <a:lstStyle/>
          <a:p>
            <a:r>
              <a:rPr lang="en-US" sz="2400" dirty="0"/>
              <a:t>Pancasila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kehidupan</a:t>
            </a:r>
            <a:r>
              <a:rPr lang="en-US" sz="2400" dirty="0"/>
              <a:t> </a:t>
            </a:r>
            <a:r>
              <a:rPr lang="en-US" sz="2400" dirty="0" err="1"/>
              <a:t>mahasiswa</a:t>
            </a:r>
            <a:endParaRPr lang="en-ID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F846C-3C6F-76FE-666B-7CB16BDC73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-082267601303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A08AB-FF29-6257-8198-D6484F32632F}"/>
              </a:ext>
            </a:extLst>
          </p:cNvPr>
          <p:cNvSpPr txBox="1"/>
          <p:nvPr/>
        </p:nvSpPr>
        <p:spPr>
          <a:xfrm>
            <a:off x="791853" y="1864713"/>
            <a:ext cx="96624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/>
              <a:t>Saya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Indonesia yang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Indonesia </a:t>
            </a:r>
            <a:r>
              <a:rPr lang="en-ID" dirty="0" err="1"/>
              <a:t>tahun</a:t>
            </a:r>
            <a:r>
              <a:rPr lang="en-ID" dirty="0"/>
              <a:t> 1945.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,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antarnegara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,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bergerak</a:t>
            </a:r>
            <a:r>
              <a:rPr lang="en-ID" dirty="0"/>
              <a:t> sangat </a:t>
            </a:r>
            <a:r>
              <a:rPr lang="en-ID" dirty="0" err="1"/>
              <a:t>cepat</a:t>
            </a:r>
            <a:r>
              <a:rPr lang="en-ID" dirty="0"/>
              <a:t>, dan batas </a:t>
            </a:r>
            <a:r>
              <a:rPr lang="en-ID" dirty="0" err="1"/>
              <a:t>geografis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terasa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persoalan</a:t>
            </a:r>
            <a:r>
              <a:rPr lang="en-ID" dirty="0"/>
              <a:t> </a:t>
            </a:r>
            <a:r>
              <a:rPr lang="en-ID" dirty="0" err="1"/>
              <a:t>mendasar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kemanusiaan</a:t>
            </a:r>
            <a:r>
              <a:rPr lang="en-ID" dirty="0"/>
              <a:t>, </a:t>
            </a:r>
            <a:r>
              <a:rPr lang="en-ID" dirty="0" err="1"/>
              <a:t>persatuan</a:t>
            </a:r>
            <a:r>
              <a:rPr lang="en-ID" dirty="0"/>
              <a:t>, </a:t>
            </a:r>
            <a:r>
              <a:rPr lang="en-ID" dirty="0" err="1"/>
              <a:t>demokrasi</a:t>
            </a:r>
            <a:r>
              <a:rPr lang="en-ID" dirty="0"/>
              <a:t>, </a:t>
            </a:r>
            <a:r>
              <a:rPr lang="en-ID" dirty="0" err="1"/>
              <a:t>kedaulatan</a:t>
            </a:r>
            <a:r>
              <a:rPr lang="en-ID" dirty="0"/>
              <a:t>, dan </a:t>
            </a:r>
            <a:r>
              <a:rPr lang="en-ID" dirty="0" err="1"/>
              <a:t>keadilan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.</a:t>
            </a:r>
          </a:p>
          <a:p>
            <a:pPr>
              <a:buNone/>
            </a:pPr>
            <a:r>
              <a:rPr lang="en-ID" dirty="0"/>
              <a:t>Karena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memahami</a:t>
            </a:r>
            <a:r>
              <a:rPr lang="en-ID" dirty="0"/>
              <a:t> Pancasila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cukup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menghafalkan</a:t>
            </a:r>
            <a:r>
              <a:rPr lang="en-ID" dirty="0"/>
              <a:t> lima </a:t>
            </a:r>
            <a:r>
              <a:rPr lang="en-ID" dirty="0" err="1"/>
              <a:t>sila</a:t>
            </a:r>
            <a:r>
              <a:rPr lang="en-ID" dirty="0"/>
              <a:t>. Saya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sejarahnya</a:t>
            </a:r>
            <a:r>
              <a:rPr lang="en-ID" dirty="0"/>
              <a:t>,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realitas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Indonesia,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hukumnya</a:t>
            </a:r>
            <a:r>
              <a:rPr lang="en-ID" dirty="0"/>
              <a:t>,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membaca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dunia dan </a:t>
            </a:r>
            <a:r>
              <a:rPr lang="en-ID" dirty="0" err="1"/>
              <a:t>geopolitik</a:t>
            </a:r>
            <a:r>
              <a:rPr lang="en-ID" dirty="0"/>
              <a:t>.</a:t>
            </a:r>
          </a:p>
          <a:p>
            <a:pPr>
              <a:buNone/>
            </a:pP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A1EA10-0871-1F56-92F9-754E1CC7C477}"/>
              </a:ext>
            </a:extLst>
          </p:cNvPr>
          <p:cNvSpPr txBox="1"/>
          <p:nvPr/>
        </p:nvSpPr>
        <p:spPr>
          <a:xfrm>
            <a:off x="791852" y="4002218"/>
            <a:ext cx="9851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 err="1"/>
              <a:t>Pertanyaan</a:t>
            </a:r>
            <a:r>
              <a:rPr lang="en-ID" sz="1800" b="1" dirty="0"/>
              <a:t> “</a:t>
            </a:r>
            <a:r>
              <a:rPr lang="en-ID" sz="1800" b="1" dirty="0" err="1"/>
              <a:t>Bagaimana</a:t>
            </a:r>
            <a:r>
              <a:rPr lang="en-ID" sz="1800" b="1" dirty="0"/>
              <a:t> </a:t>
            </a:r>
            <a:r>
              <a:rPr lang="en-ID" sz="1800" b="1" dirty="0" err="1"/>
              <a:t>nilai</a:t>
            </a:r>
            <a:r>
              <a:rPr lang="en-ID" sz="1800" b="1" dirty="0"/>
              <a:t> Pancasila </a:t>
            </a:r>
            <a:r>
              <a:rPr lang="en-ID" sz="1800" b="1" dirty="0" err="1"/>
              <a:t>memandu</a:t>
            </a:r>
            <a:r>
              <a:rPr lang="en-ID" sz="1800" b="1" dirty="0"/>
              <a:t> Keputusan </a:t>
            </a:r>
            <a:r>
              <a:rPr lang="en-ID" sz="1800" b="1" dirty="0" err="1"/>
              <a:t>merespon</a:t>
            </a:r>
            <a:r>
              <a:rPr lang="en-ID" sz="1800" b="1" dirty="0"/>
              <a:t>, </a:t>
            </a:r>
            <a:r>
              <a:rPr lang="en-ID" sz="1800" b="1" dirty="0" err="1"/>
              <a:t>bersikap</a:t>
            </a:r>
            <a:r>
              <a:rPr lang="en-ID" sz="1800" b="1" dirty="0"/>
              <a:t>, </a:t>
            </a:r>
            <a:r>
              <a:rPr lang="en-ID" sz="1800" b="1" dirty="0" err="1"/>
              <a:t>bertindak</a:t>
            </a:r>
            <a:r>
              <a:rPr lang="en-ID" sz="1800" b="1" dirty="0"/>
              <a:t> </a:t>
            </a:r>
            <a:r>
              <a:rPr lang="en-ID" sz="1800" b="1" dirty="0" err="1"/>
              <a:t>saya</a:t>
            </a:r>
            <a:r>
              <a:rPr lang="en-ID" sz="1800" b="1" dirty="0"/>
              <a:t> </a:t>
            </a:r>
            <a:r>
              <a:rPr lang="en-ID" sz="1800" b="1" dirty="0" err="1"/>
              <a:t>ketika</a:t>
            </a:r>
            <a:r>
              <a:rPr lang="en-ID" sz="1800" b="1" dirty="0"/>
              <a:t> </a:t>
            </a:r>
            <a:r>
              <a:rPr lang="en-ID" sz="1800" b="1" dirty="0" err="1"/>
              <a:t>menghadapi</a:t>
            </a:r>
            <a:r>
              <a:rPr lang="en-ID" sz="1800" b="1" dirty="0"/>
              <a:t> </a:t>
            </a:r>
            <a:r>
              <a:rPr lang="en-ID" sz="1800" b="1" dirty="0" err="1"/>
              <a:t>persoalan</a:t>
            </a:r>
            <a:r>
              <a:rPr lang="en-ID" sz="1800" b="1" dirty="0"/>
              <a:t> </a:t>
            </a:r>
            <a:r>
              <a:rPr lang="en-ID" sz="1800" b="1" dirty="0" err="1"/>
              <a:t>nyata</a:t>
            </a:r>
            <a:r>
              <a:rPr lang="en-ID" sz="1800" b="1" dirty="0"/>
              <a:t>?”</a:t>
            </a: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1277401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76C54D4-2472-2133-579D-4C8D36FCD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3CDF9D-B46F-6994-D9E1-CD72E4A17690}"/>
              </a:ext>
            </a:extLst>
          </p:cNvPr>
          <p:cNvSpPr txBox="1"/>
          <p:nvPr/>
        </p:nvSpPr>
        <p:spPr>
          <a:xfrm>
            <a:off x="827202" y="2980434"/>
            <a:ext cx="979444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400" b="1" dirty="0" err="1"/>
              <a:t>Pertanyaan</a:t>
            </a:r>
            <a:r>
              <a:rPr lang="en-ID" sz="1400" b="1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Mengapa</a:t>
            </a:r>
            <a:r>
              <a:rPr lang="en-ID" sz="1400" dirty="0"/>
              <a:t> </a:t>
            </a:r>
            <a:r>
              <a:rPr lang="en-ID" sz="1400" dirty="0" err="1"/>
              <a:t>pengalaman</a:t>
            </a:r>
            <a:r>
              <a:rPr lang="en-ID" sz="1400" dirty="0"/>
              <a:t> </a:t>
            </a:r>
            <a:r>
              <a:rPr lang="en-ID" sz="1400" dirty="0" err="1"/>
              <a:t>sejarah</a:t>
            </a:r>
            <a:r>
              <a:rPr lang="en-ID" sz="1400" dirty="0"/>
              <a:t> Indonesia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memperjuangkan</a:t>
            </a:r>
            <a:r>
              <a:rPr lang="en-ID" sz="1400" dirty="0"/>
              <a:t> </a:t>
            </a:r>
            <a:r>
              <a:rPr lang="en-ID" sz="1400" dirty="0" err="1"/>
              <a:t>kemerdekaan</a:t>
            </a:r>
            <a:r>
              <a:rPr lang="en-ID" sz="1400" dirty="0"/>
              <a:t> </a:t>
            </a:r>
            <a:r>
              <a:rPr lang="en-ID" sz="1400" dirty="0" err="1"/>
              <a:t>penting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memahami</a:t>
            </a:r>
            <a:r>
              <a:rPr lang="en-ID" sz="1400" dirty="0"/>
              <a:t> </a:t>
            </a:r>
            <a:r>
              <a:rPr lang="en-ID" sz="1400" dirty="0" err="1"/>
              <a:t>kepentingan</a:t>
            </a:r>
            <a:r>
              <a:rPr lang="en-ID" sz="1400" dirty="0"/>
              <a:t> </a:t>
            </a:r>
            <a:r>
              <a:rPr lang="en-ID" sz="1400" dirty="0" err="1"/>
              <a:t>nasional</a:t>
            </a:r>
            <a:r>
              <a:rPr lang="en-ID" sz="1400" dirty="0"/>
              <a:t> </a:t>
            </a:r>
            <a:r>
              <a:rPr lang="en-ID" sz="1400" dirty="0" err="1"/>
              <a:t>saat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Bagaimana</a:t>
            </a:r>
            <a:r>
              <a:rPr lang="en-ID" sz="1400" dirty="0"/>
              <a:t> </a:t>
            </a:r>
            <a:r>
              <a:rPr lang="en-ID" sz="1400" dirty="0" err="1"/>
              <a:t>keberagaman</a:t>
            </a:r>
            <a:r>
              <a:rPr lang="en-ID" sz="1400" dirty="0"/>
              <a:t> </a:t>
            </a:r>
            <a:r>
              <a:rPr lang="en-ID" sz="1400" dirty="0" err="1"/>
              <a:t>masyarakat</a:t>
            </a:r>
            <a:r>
              <a:rPr lang="en-ID" sz="1400" dirty="0"/>
              <a:t> Indonesia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menjadi</a:t>
            </a:r>
            <a:r>
              <a:rPr lang="en-ID" sz="1400" dirty="0"/>
              <a:t> </a:t>
            </a:r>
            <a:r>
              <a:rPr lang="en-ID" sz="1400" dirty="0" err="1"/>
              <a:t>kekuatan</a:t>
            </a:r>
            <a:r>
              <a:rPr lang="en-ID" sz="1400" dirty="0"/>
              <a:t> </a:t>
            </a:r>
            <a:r>
              <a:rPr lang="en-ID" sz="1400" dirty="0" err="1"/>
              <a:t>sekaligus</a:t>
            </a:r>
            <a:r>
              <a:rPr lang="en-ID" sz="1400" dirty="0"/>
              <a:t> </a:t>
            </a:r>
            <a:r>
              <a:rPr lang="en-ID" sz="1400" dirty="0" err="1"/>
              <a:t>tantangan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menghadapi</a:t>
            </a:r>
            <a:r>
              <a:rPr lang="en-ID" sz="1400" dirty="0"/>
              <a:t> </a:t>
            </a:r>
            <a:r>
              <a:rPr lang="en-ID" sz="1400" dirty="0" err="1"/>
              <a:t>globalisasi</a:t>
            </a:r>
            <a:r>
              <a:rPr lang="en-ID" sz="1400" dirty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Mengapa</a:t>
            </a:r>
            <a:r>
              <a:rPr lang="en-ID" sz="1400" dirty="0"/>
              <a:t> </a:t>
            </a:r>
            <a:r>
              <a:rPr lang="en-ID" sz="1400" dirty="0" err="1"/>
              <a:t>kebijakan</a:t>
            </a:r>
            <a:r>
              <a:rPr lang="en-ID" sz="1400" dirty="0"/>
              <a:t> negara </a:t>
            </a:r>
            <a:r>
              <a:rPr lang="en-ID" sz="1400" dirty="0" err="1"/>
              <a:t>harus</a:t>
            </a:r>
            <a:r>
              <a:rPr lang="en-ID" sz="1400" dirty="0"/>
              <a:t> </a:t>
            </a:r>
            <a:r>
              <a:rPr lang="en-ID" sz="1400" dirty="0" err="1"/>
              <a:t>berlandaskan</a:t>
            </a:r>
            <a:r>
              <a:rPr lang="en-ID" sz="1400" dirty="0"/>
              <a:t> </a:t>
            </a:r>
            <a:r>
              <a:rPr lang="en-ID" sz="1400" dirty="0" err="1"/>
              <a:t>konstitusi</a:t>
            </a:r>
            <a:r>
              <a:rPr lang="en-ID" sz="1400" dirty="0"/>
              <a:t> dan </a:t>
            </a:r>
            <a:r>
              <a:rPr lang="en-ID" sz="1400" dirty="0" err="1"/>
              <a:t>hukum</a:t>
            </a:r>
            <a:r>
              <a:rPr lang="en-ID" sz="1400" dirty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Bagaimana</a:t>
            </a:r>
            <a:r>
              <a:rPr lang="en-ID" sz="1400" dirty="0"/>
              <a:t> </a:t>
            </a:r>
            <a:r>
              <a:rPr lang="en-ID" sz="1400" dirty="0" err="1"/>
              <a:t>mahasiswa</a:t>
            </a:r>
            <a:r>
              <a:rPr lang="en-ID" sz="1400" dirty="0"/>
              <a:t>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berpartisipasi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demokrasi</a:t>
            </a:r>
            <a:r>
              <a:rPr lang="en-ID" sz="1400" dirty="0"/>
              <a:t>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terjebak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penyebaran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 yang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terverifikasi</a:t>
            </a:r>
            <a:r>
              <a:rPr lang="en-ID" sz="1400" dirty="0"/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Bagaimana</a:t>
            </a:r>
            <a:r>
              <a:rPr lang="en-ID" sz="1400" dirty="0"/>
              <a:t> Indonesia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menjaga</a:t>
            </a:r>
            <a:r>
              <a:rPr lang="en-ID" sz="1400" dirty="0"/>
              <a:t> </a:t>
            </a:r>
            <a:r>
              <a:rPr lang="en-ID" sz="1400" dirty="0" err="1"/>
              <a:t>kepentingan</a:t>
            </a:r>
            <a:r>
              <a:rPr lang="en-ID" sz="1400" dirty="0"/>
              <a:t> </a:t>
            </a:r>
            <a:r>
              <a:rPr lang="en-ID" sz="1400" dirty="0" err="1"/>
              <a:t>nasional</a:t>
            </a:r>
            <a:r>
              <a:rPr lang="en-ID" sz="1400" dirty="0"/>
              <a:t> </a:t>
            </a:r>
            <a:r>
              <a:rPr lang="en-ID" sz="1400" dirty="0" err="1"/>
              <a:t>sekaligus</a:t>
            </a:r>
            <a:r>
              <a:rPr lang="en-ID" sz="1400" dirty="0"/>
              <a:t> </a:t>
            </a:r>
            <a:r>
              <a:rPr lang="en-ID" sz="1400" dirty="0" err="1"/>
              <a:t>membangun</a:t>
            </a:r>
            <a:r>
              <a:rPr lang="en-ID" sz="1400" dirty="0"/>
              <a:t> </a:t>
            </a:r>
            <a:r>
              <a:rPr lang="en-ID" sz="1400" dirty="0" err="1"/>
              <a:t>kerja</a:t>
            </a:r>
            <a:r>
              <a:rPr lang="en-ID" sz="1400" dirty="0"/>
              <a:t> </a:t>
            </a:r>
            <a:r>
              <a:rPr lang="en-ID" sz="1400" dirty="0" err="1"/>
              <a:t>sama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negara lain?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 err="1"/>
              <a:t>Apakah</a:t>
            </a:r>
            <a:r>
              <a:rPr lang="en-ID" sz="1400" dirty="0"/>
              <a:t> </a:t>
            </a:r>
            <a:r>
              <a:rPr lang="en-ID" sz="1400" dirty="0" err="1"/>
              <a:t>ketergantungan</a:t>
            </a:r>
            <a:r>
              <a:rPr lang="en-ID" sz="1400" dirty="0"/>
              <a:t> pada </a:t>
            </a:r>
            <a:r>
              <a:rPr lang="en-ID" sz="1400" dirty="0" err="1"/>
              <a:t>teknologi</a:t>
            </a:r>
            <a:r>
              <a:rPr lang="en-ID" sz="1400" dirty="0"/>
              <a:t> </a:t>
            </a:r>
            <a:r>
              <a:rPr lang="en-ID" sz="1400" dirty="0" err="1"/>
              <a:t>asing</a:t>
            </a:r>
            <a:r>
              <a:rPr lang="en-ID" sz="1400" dirty="0"/>
              <a:t>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berpengaruh</a:t>
            </a:r>
            <a:r>
              <a:rPr lang="en-ID" sz="1400" dirty="0"/>
              <a:t> </a:t>
            </a:r>
            <a:r>
              <a:rPr lang="en-ID" sz="1400" dirty="0" err="1"/>
              <a:t>terhadap</a:t>
            </a:r>
            <a:r>
              <a:rPr lang="en-ID" sz="1400" dirty="0"/>
              <a:t> </a:t>
            </a:r>
            <a:r>
              <a:rPr lang="en-ID" sz="1400" dirty="0" err="1"/>
              <a:t>kedaulatan</a:t>
            </a:r>
            <a:r>
              <a:rPr lang="en-ID" sz="1400" dirty="0"/>
              <a:t> Indonesia?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1400" dirty="0"/>
              <a:t>Sila mana yang paling </a:t>
            </a:r>
            <a:r>
              <a:rPr lang="en-ID" sz="1400" dirty="0" err="1"/>
              <a:t>relevan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menganalisis</a:t>
            </a:r>
            <a:r>
              <a:rPr lang="en-ID" sz="1400" dirty="0"/>
              <a:t> </a:t>
            </a:r>
            <a:r>
              <a:rPr lang="en-ID" sz="1400" dirty="0" err="1"/>
              <a:t>persoalan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? </a:t>
            </a:r>
            <a:r>
              <a:rPr lang="en-ID" sz="1400" dirty="0" err="1"/>
              <a:t>Jelaskan</a:t>
            </a:r>
            <a:r>
              <a:rPr lang="en-ID" sz="1400" dirty="0"/>
              <a:t> </a:t>
            </a:r>
            <a:r>
              <a:rPr lang="en-ID" sz="1400" dirty="0" err="1"/>
              <a:t>alasan</a:t>
            </a:r>
            <a:r>
              <a:rPr lang="en-ID" sz="1400" dirty="0"/>
              <a:t> </a:t>
            </a:r>
            <a:r>
              <a:rPr lang="en-ID" sz="1400" dirty="0" err="1"/>
              <a:t>berdasarkan</a:t>
            </a:r>
            <a:r>
              <a:rPr lang="en-ID" sz="1400" dirty="0"/>
              <a:t> </a:t>
            </a:r>
            <a:r>
              <a:rPr lang="en-ID" sz="1400" dirty="0" err="1"/>
              <a:t>prinsip</a:t>
            </a:r>
            <a:r>
              <a:rPr lang="en-ID" sz="1400" dirty="0"/>
              <a:t> </a:t>
            </a:r>
            <a:r>
              <a:rPr lang="en-ID" sz="1400" dirty="0" err="1"/>
              <a:t>sila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F41906-92A6-32AA-2A5C-2DA17A1F229E}"/>
              </a:ext>
            </a:extLst>
          </p:cNvPr>
          <p:cNvSpPr txBox="1"/>
          <p:nvPr/>
        </p:nvSpPr>
        <p:spPr>
          <a:xfrm>
            <a:off x="2111604" y="1226108"/>
            <a:ext cx="88706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dirty="0"/>
              <a:t>Indonesia </a:t>
            </a:r>
            <a:r>
              <a:rPr lang="en-ID" sz="1800" dirty="0" err="1"/>
              <a:t>menghadapi</a:t>
            </a:r>
            <a:r>
              <a:rPr lang="en-ID" sz="1800" dirty="0"/>
              <a:t> dunia yang </a:t>
            </a:r>
            <a:r>
              <a:rPr lang="en-ID" sz="1800" dirty="0" err="1"/>
              <a:t>semakin</a:t>
            </a:r>
            <a:r>
              <a:rPr lang="en-ID" sz="1800" dirty="0"/>
              <a:t> </a:t>
            </a:r>
            <a:r>
              <a:rPr lang="en-ID" sz="1800" dirty="0" err="1"/>
              <a:t>terhubung</a:t>
            </a:r>
            <a:r>
              <a:rPr lang="en-ID" sz="1800" dirty="0"/>
              <a:t>. </a:t>
            </a:r>
            <a:r>
              <a:rPr lang="en-ID" sz="1800" dirty="0" err="1"/>
              <a:t>Produk</a:t>
            </a:r>
            <a:r>
              <a:rPr lang="en-ID" sz="1800" dirty="0"/>
              <a:t> </a:t>
            </a:r>
            <a:r>
              <a:rPr lang="en-ID" sz="1800" dirty="0" err="1"/>
              <a:t>teknologi</a:t>
            </a:r>
            <a:r>
              <a:rPr lang="en-ID" sz="1800" dirty="0"/>
              <a:t>, platform digital, </a:t>
            </a:r>
            <a:r>
              <a:rPr lang="en-ID" sz="1800" dirty="0" err="1"/>
              <a:t>investasi</a:t>
            </a:r>
            <a:r>
              <a:rPr lang="en-ID" sz="1800" dirty="0"/>
              <a:t>, </a:t>
            </a:r>
            <a:r>
              <a:rPr lang="en-ID" sz="1800" dirty="0" err="1"/>
              <a:t>energi</a:t>
            </a:r>
            <a:r>
              <a:rPr lang="en-ID" sz="1800" dirty="0"/>
              <a:t>, data, dan </a:t>
            </a:r>
            <a:r>
              <a:rPr lang="en-ID" sz="1800" dirty="0" err="1"/>
              <a:t>informasi</a:t>
            </a:r>
            <a:r>
              <a:rPr lang="en-ID" sz="1800" dirty="0"/>
              <a:t> </a:t>
            </a:r>
            <a:r>
              <a:rPr lang="en-ID" sz="1800" dirty="0" err="1"/>
              <a:t>bergerak</a:t>
            </a:r>
            <a:r>
              <a:rPr lang="en-ID" sz="1800" dirty="0"/>
              <a:t> </a:t>
            </a:r>
            <a:r>
              <a:rPr lang="en-ID" sz="1800" dirty="0" err="1"/>
              <a:t>lintas</a:t>
            </a:r>
            <a:r>
              <a:rPr lang="en-ID" sz="1800" dirty="0"/>
              <a:t> negara.</a:t>
            </a:r>
          </a:p>
          <a:p>
            <a:pPr>
              <a:buNone/>
            </a:pPr>
            <a:r>
              <a:rPr lang="en-ID" sz="1800" dirty="0"/>
              <a:t>Pada </a:t>
            </a:r>
            <a:r>
              <a:rPr lang="en-ID" sz="1800" dirty="0" err="1"/>
              <a:t>saat</a:t>
            </a:r>
            <a:r>
              <a:rPr lang="en-ID" sz="1800" dirty="0"/>
              <a:t> yang </a:t>
            </a:r>
            <a:r>
              <a:rPr lang="en-ID" sz="1800" dirty="0" err="1"/>
              <a:t>sama</a:t>
            </a:r>
            <a:r>
              <a:rPr lang="en-ID" sz="1800" dirty="0"/>
              <a:t>, </a:t>
            </a:r>
            <a:r>
              <a:rPr lang="en-ID" sz="1800" dirty="0" err="1"/>
              <a:t>terjadi</a:t>
            </a:r>
            <a:r>
              <a:rPr lang="en-ID" sz="1800" dirty="0"/>
              <a:t> </a:t>
            </a:r>
            <a:r>
              <a:rPr lang="en-ID" sz="1800" dirty="0" err="1"/>
              <a:t>persaingan</a:t>
            </a:r>
            <a:r>
              <a:rPr lang="en-ID" sz="1800" dirty="0"/>
              <a:t> </a:t>
            </a:r>
            <a:r>
              <a:rPr lang="en-ID" sz="1800" dirty="0" err="1"/>
              <a:t>kepentingan</a:t>
            </a:r>
            <a:r>
              <a:rPr lang="en-ID" sz="1800" dirty="0"/>
              <a:t> </a:t>
            </a:r>
            <a:r>
              <a:rPr lang="en-ID" sz="1800" dirty="0" err="1"/>
              <a:t>ekonomi</a:t>
            </a:r>
            <a:r>
              <a:rPr lang="en-ID" sz="1800" dirty="0"/>
              <a:t> dan </a:t>
            </a:r>
            <a:r>
              <a:rPr lang="en-ID" sz="1800" dirty="0" err="1"/>
              <a:t>strategis</a:t>
            </a:r>
            <a:r>
              <a:rPr lang="en-ID" sz="1800" dirty="0"/>
              <a:t> </a:t>
            </a:r>
            <a:r>
              <a:rPr lang="en-ID" sz="1800" dirty="0" err="1"/>
              <a:t>antarnegara</a:t>
            </a:r>
            <a:r>
              <a:rPr lang="en-ID" sz="1800" dirty="0"/>
              <a:t> di </a:t>
            </a:r>
            <a:r>
              <a:rPr lang="en-ID" sz="1800" dirty="0" err="1"/>
              <a:t>kawasan</a:t>
            </a:r>
            <a:r>
              <a:rPr lang="en-ID" sz="1800" dirty="0"/>
              <a:t> Indo-Pasifik.</a:t>
            </a:r>
          </a:p>
          <a:p>
            <a:pPr>
              <a:buNone/>
            </a:pPr>
            <a:r>
              <a:rPr lang="en-ID" sz="1800" dirty="0"/>
              <a:t>Indonesia </a:t>
            </a:r>
            <a:r>
              <a:rPr lang="en-ID" sz="1800" dirty="0" err="1"/>
              <a:t>harus</a:t>
            </a:r>
            <a:r>
              <a:rPr lang="en-ID" sz="1800" dirty="0"/>
              <a:t> </a:t>
            </a:r>
            <a:r>
              <a:rPr lang="en-ID" sz="1800" dirty="0" err="1"/>
              <a:t>mengambil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yang </a:t>
            </a:r>
            <a:r>
              <a:rPr lang="en-ID" sz="1800" dirty="0" err="1"/>
              <a:t>berkaitan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b="1" dirty="0" err="1"/>
              <a:t>kepentingan</a:t>
            </a:r>
            <a:r>
              <a:rPr lang="en-ID" sz="1800" b="1" dirty="0"/>
              <a:t> </a:t>
            </a:r>
            <a:r>
              <a:rPr lang="en-ID" sz="1800" b="1" dirty="0" err="1"/>
              <a:t>nasional</a:t>
            </a:r>
            <a:r>
              <a:rPr lang="en-ID" sz="1800" dirty="0"/>
              <a:t>, </a:t>
            </a:r>
            <a:r>
              <a:rPr lang="en-ID" sz="1800" dirty="0" err="1"/>
              <a:t>tetapi</a:t>
            </a:r>
            <a:r>
              <a:rPr lang="en-ID" sz="1800" dirty="0"/>
              <a:t> </a:t>
            </a:r>
            <a:r>
              <a:rPr lang="en-ID" sz="1800" dirty="0" err="1"/>
              <a:t>tetap</a:t>
            </a:r>
            <a:r>
              <a:rPr lang="en-ID" sz="1800" dirty="0"/>
              <a:t> </a:t>
            </a:r>
            <a:r>
              <a:rPr lang="en-ID" sz="1800" dirty="0" err="1"/>
              <a:t>berinteraksi</a:t>
            </a:r>
            <a:r>
              <a:rPr lang="en-ID" sz="1800" dirty="0"/>
              <a:t> </a:t>
            </a:r>
            <a:r>
              <a:rPr lang="en-ID" sz="1800" dirty="0" err="1"/>
              <a:t>dengan</a:t>
            </a:r>
            <a:r>
              <a:rPr lang="en-ID" sz="1800" dirty="0"/>
              <a:t> </a:t>
            </a:r>
            <a:r>
              <a:rPr lang="en-ID" sz="1800" dirty="0" err="1"/>
              <a:t>berbagai</a:t>
            </a:r>
            <a:r>
              <a:rPr lang="en-ID" sz="1800" dirty="0"/>
              <a:t> negara dan </a:t>
            </a:r>
            <a:r>
              <a:rPr lang="en-ID" sz="1800" dirty="0" err="1"/>
              <a:t>organisasi</a:t>
            </a:r>
            <a:r>
              <a:rPr lang="en-ID" sz="1800" dirty="0"/>
              <a:t> </a:t>
            </a:r>
            <a:r>
              <a:rPr lang="en-ID" sz="1800" dirty="0" err="1"/>
              <a:t>internasional</a:t>
            </a:r>
            <a:r>
              <a:rPr lang="en-ID" sz="18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B6A069-D22C-B8CA-4FA1-F04C9BA6BB3A}"/>
              </a:ext>
            </a:extLst>
          </p:cNvPr>
          <p:cNvSpPr txBox="1"/>
          <p:nvPr/>
        </p:nvSpPr>
        <p:spPr>
          <a:xfrm>
            <a:off x="629239" y="1409185"/>
            <a:ext cx="1406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D" sz="2400" b="1" dirty="0"/>
              <a:t>Studi </a:t>
            </a:r>
            <a:r>
              <a:rPr lang="en-ID" sz="2400" b="1" dirty="0" err="1"/>
              <a:t>Kasus</a:t>
            </a:r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711720241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3658</TotalTime>
  <Words>1072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Book Antiqua</vt:lpstr>
      <vt:lpstr>Felix Titling</vt:lpstr>
      <vt:lpstr>Goudy Old Style</vt:lpstr>
      <vt:lpstr>Archway</vt:lpstr>
      <vt:lpstr>PowerPoint Presentation</vt:lpstr>
      <vt:lpstr>PowerPoint Presentation</vt:lpstr>
      <vt:lpstr>LANDASAN PENDIDIKAN PANCASILA</vt:lpstr>
      <vt:lpstr>PowerPoint Presentation</vt:lpstr>
      <vt:lpstr>PowerPoint Presentation</vt:lpstr>
      <vt:lpstr>PowerPoint Presentation</vt:lpstr>
      <vt:lpstr>Landasan Historis</vt:lpstr>
      <vt:lpstr>PowerPoint Presentation</vt:lpstr>
      <vt:lpstr>Landasan Sosiologis</vt:lpstr>
      <vt:lpstr>Landasan Yuridis</vt:lpstr>
      <vt:lpstr>Landasan Politis</vt:lpstr>
      <vt:lpstr>Pancasila dan Geopolitik Indonesia</vt:lpstr>
      <vt:lpstr>Contoh isu geopolitik</vt:lpstr>
      <vt:lpstr>Pancasila dalam kehidupan mahasiswa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Dibyo s</dc:creator>
  <cp:lastModifiedBy>Dibyo s</cp:lastModifiedBy>
  <cp:revision>1</cp:revision>
  <dcterms:created xsi:type="dcterms:W3CDTF">2026-09-25T02:34:02Z</dcterms:created>
  <dcterms:modified xsi:type="dcterms:W3CDTF">2026-09-27T15:32:56Z</dcterms:modified>
</cp:coreProperties>
</file>