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8214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2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89468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79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565256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561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025791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3187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2533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03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476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673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638873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646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546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72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5972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0764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5746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34870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1574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16458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01878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63110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589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300032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5470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D32DC126-720C-4A20-A06D-ECED21212B5F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8443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5DB0C-7972-A2C2-7AA7-2C210F22E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250" y="1901310"/>
            <a:ext cx="3282696" cy="942474"/>
          </a:xfrm>
        </p:spPr>
        <p:txBody>
          <a:bodyPr>
            <a:normAutofit/>
          </a:bodyPr>
          <a:lstStyle/>
          <a:p>
            <a:r>
              <a:rPr lang="en-US" dirty="0"/>
              <a:t>Pancasila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02BC5-00A5-AB94-C212-4ACCDDF19D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8576" y="2470224"/>
            <a:ext cx="7235954" cy="373560"/>
          </a:xfrm>
        </p:spPr>
        <p:txBody>
          <a:bodyPr/>
          <a:lstStyle/>
          <a:p>
            <a:r>
              <a:rPr lang="en-US" dirty="0" err="1"/>
              <a:t>Ganjil</a:t>
            </a:r>
            <a:r>
              <a:rPr lang="en-US" dirty="0"/>
              <a:t> 2026/2027_1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A5AC7E-83EC-C6AD-D067-DA52B12B9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25" y="0"/>
            <a:ext cx="2981741" cy="2772162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7A890F77-20DE-72E9-1C9F-AEAFF0BC7831}"/>
              </a:ext>
            </a:extLst>
          </p:cNvPr>
          <p:cNvSpPr txBox="1">
            <a:spLocks/>
          </p:cNvSpPr>
          <p:nvPr/>
        </p:nvSpPr>
        <p:spPr>
          <a:xfrm>
            <a:off x="0" y="3496152"/>
            <a:ext cx="7235954" cy="37356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spc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sz="2400" dirty="0"/>
              <a:t>Novi H Sudibyo</a:t>
            </a:r>
          </a:p>
        </p:txBody>
      </p:sp>
    </p:spTree>
    <p:extLst>
      <p:ext uri="{BB962C8B-B14F-4D97-AF65-F5344CB8AC3E}">
        <p14:creationId xmlns:p14="http://schemas.microsoft.com/office/powerpoint/2010/main" val="1890609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127F3-44C5-355C-EA28-7258D6C4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087494"/>
            <a:ext cx="11631478" cy="1825674"/>
          </a:xfrm>
        </p:spPr>
        <p:txBody>
          <a:bodyPr/>
          <a:lstStyle/>
          <a:p>
            <a:r>
              <a:rPr lang="en-ID" dirty="0" err="1"/>
              <a:t>Pendahuluan</a:t>
            </a:r>
            <a:r>
              <a:rPr lang="en-ID" dirty="0"/>
              <a:t> </a:t>
            </a:r>
            <a:br>
              <a:rPr lang="en-ID" dirty="0"/>
            </a:br>
            <a:r>
              <a:rPr lang="en-ID" i="1" dirty="0"/>
              <a:t>Introduction to Course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BE9CC8-E1C8-2BAE-C439-5F06D5B562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F0047C-DECF-E683-1B56-17A61DFCE612}"/>
              </a:ext>
            </a:extLst>
          </p:cNvPr>
          <p:cNvSpPr txBox="1"/>
          <p:nvPr/>
        </p:nvSpPr>
        <p:spPr>
          <a:xfrm>
            <a:off x="685800" y="2521726"/>
            <a:ext cx="1113739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dirty="0"/>
              <a:t>Pendidikan Pancasila </a:t>
            </a:r>
            <a:r>
              <a:rPr lang="en-ID" dirty="0" err="1"/>
              <a:t>merupakan</a:t>
            </a:r>
            <a:r>
              <a:rPr lang="en-ID" dirty="0"/>
              <a:t> proses </a:t>
            </a:r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bertujuan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pemahaman</a:t>
            </a:r>
            <a:r>
              <a:rPr lang="en-ID" dirty="0"/>
              <a:t>, </a:t>
            </a:r>
            <a:r>
              <a:rPr lang="en-ID" dirty="0" err="1"/>
              <a:t>penghayatan</a:t>
            </a:r>
            <a:r>
              <a:rPr lang="en-ID" dirty="0"/>
              <a:t>, dan </a:t>
            </a:r>
            <a:r>
              <a:rPr lang="en-ID" dirty="0" err="1"/>
              <a:t>pengamalan</a:t>
            </a:r>
            <a:r>
              <a:rPr lang="en-ID" dirty="0"/>
              <a:t> </a:t>
            </a:r>
            <a:r>
              <a:rPr lang="en-ID" dirty="0" err="1"/>
              <a:t>nilai-nilai</a:t>
            </a:r>
            <a:r>
              <a:rPr lang="en-ID" dirty="0"/>
              <a:t> Pancasila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bermasyarakat</a:t>
            </a:r>
            <a:r>
              <a:rPr lang="en-ID" dirty="0"/>
              <a:t>, </a:t>
            </a:r>
            <a:r>
              <a:rPr lang="en-ID" dirty="0" err="1"/>
              <a:t>berbangsa</a:t>
            </a:r>
            <a:r>
              <a:rPr lang="en-ID" dirty="0"/>
              <a:t>, dan </a:t>
            </a:r>
            <a:r>
              <a:rPr lang="en-ID" dirty="0" err="1"/>
              <a:t>bernegara</a:t>
            </a:r>
            <a:r>
              <a:rPr lang="en-ID" dirty="0"/>
              <a:t>. Pancasila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lima </a:t>
            </a:r>
            <a:r>
              <a:rPr lang="en-ID" dirty="0" err="1"/>
              <a:t>sila</a:t>
            </a:r>
            <a:r>
              <a:rPr lang="en-ID" dirty="0"/>
              <a:t>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dihafalkan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 err="1"/>
              <a:t>nilai</a:t>
            </a:r>
            <a:r>
              <a:rPr lang="en-ID" b="1" dirty="0"/>
              <a:t> dan </a:t>
            </a:r>
            <a:r>
              <a:rPr lang="en-ID" b="1" dirty="0" err="1"/>
              <a:t>prinsip</a:t>
            </a:r>
            <a:r>
              <a:rPr lang="en-ID" b="1" dirty="0"/>
              <a:t> yang </a:t>
            </a:r>
            <a:r>
              <a:rPr lang="en-ID" b="1" dirty="0" err="1"/>
              <a:t>menjadi</a:t>
            </a:r>
            <a:r>
              <a:rPr lang="en-ID" b="1" dirty="0"/>
              <a:t> </a:t>
            </a:r>
            <a:r>
              <a:rPr lang="en-ID" b="1" dirty="0" err="1"/>
              <a:t>pedoman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berpikir</a:t>
            </a:r>
            <a:r>
              <a:rPr lang="en-ID" b="1" dirty="0"/>
              <a:t>, </a:t>
            </a:r>
            <a:r>
              <a:rPr lang="en-ID" b="1" dirty="0" err="1"/>
              <a:t>bersikap</a:t>
            </a:r>
            <a:r>
              <a:rPr lang="en-ID" b="1" dirty="0"/>
              <a:t>, dan </a:t>
            </a:r>
            <a:r>
              <a:rPr lang="en-ID" b="1" dirty="0" err="1"/>
              <a:t>bertindak</a:t>
            </a:r>
            <a:r>
              <a:rPr lang="en-ID" b="1" dirty="0"/>
              <a:t> </a:t>
            </a:r>
            <a:r>
              <a:rPr lang="en-ID" b="1" dirty="0" err="1"/>
              <a:t>sebagai</a:t>
            </a:r>
            <a:r>
              <a:rPr lang="en-ID" b="1" dirty="0"/>
              <a:t> </a:t>
            </a:r>
            <a:r>
              <a:rPr lang="en-ID" b="1" dirty="0" err="1"/>
              <a:t>warga</a:t>
            </a:r>
            <a:r>
              <a:rPr lang="en-ID" b="1" dirty="0"/>
              <a:t> negara Indonesia</a:t>
            </a:r>
            <a:r>
              <a:rPr lang="en-ID" dirty="0"/>
              <a:t>.</a:t>
            </a:r>
          </a:p>
          <a:p>
            <a:pPr>
              <a:buNone/>
            </a:pPr>
            <a:r>
              <a:rPr lang="en-ID" dirty="0"/>
              <a:t>Pendidikan Pancasila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intelektual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peran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pembangunan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3255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4C374-61F8-33F2-C8C9-0A494E111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Tujuan </a:t>
            </a:r>
            <a:r>
              <a:rPr lang="en-US" dirty="0" err="1"/>
              <a:t>Pembalajaran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5ACCE9-53C6-5314-8FF0-EE6F6362F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569371"/>
          </a:xfrm>
        </p:spPr>
        <p:txBody>
          <a:bodyPr/>
          <a:lstStyle/>
          <a:p>
            <a:r>
              <a:rPr lang="en-ID" dirty="0" err="1"/>
              <a:t>Mengapa</a:t>
            </a:r>
            <a:r>
              <a:rPr lang="en-ID" dirty="0"/>
              <a:t> Pancasila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Dipelajari</a:t>
            </a:r>
            <a:r>
              <a:rPr lang="en-ID" dirty="0"/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9B5EAD-2797-E1D1-7A4A-BB09AA7B8BB4}"/>
              </a:ext>
            </a:extLst>
          </p:cNvPr>
          <p:cNvSpPr txBox="1"/>
          <p:nvPr/>
        </p:nvSpPr>
        <p:spPr>
          <a:xfrm>
            <a:off x="1353312" y="2234244"/>
            <a:ext cx="80124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sejarah</a:t>
            </a:r>
            <a:r>
              <a:rPr lang="en-ID" dirty="0"/>
              <a:t> dan </a:t>
            </a:r>
            <a:r>
              <a:rPr lang="en-ID" dirty="0" err="1"/>
              <a:t>perkembangan</a:t>
            </a:r>
            <a:r>
              <a:rPr lang="en-ID" dirty="0"/>
              <a:t> Pancasila.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kedudukan</a:t>
            </a:r>
            <a:r>
              <a:rPr lang="en-ID" dirty="0"/>
              <a:t> dan </a:t>
            </a:r>
            <a:r>
              <a:rPr lang="en-ID" dirty="0" err="1"/>
              <a:t>fungsi</a:t>
            </a:r>
            <a:r>
              <a:rPr lang="en-ID" dirty="0"/>
              <a:t> Pancasila.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Pancasila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Pembukaan</a:t>
            </a:r>
            <a:r>
              <a:rPr lang="en-ID" dirty="0"/>
              <a:t> UUD 1945.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Memahami</a:t>
            </a:r>
            <a:r>
              <a:rPr lang="en-ID" dirty="0"/>
              <a:t> 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negara.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Menjelaskan</a:t>
            </a:r>
            <a:r>
              <a:rPr lang="en-ID" dirty="0"/>
              <a:t> 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ideologi</a:t>
            </a:r>
            <a:r>
              <a:rPr lang="en-ID" dirty="0"/>
              <a:t> negara.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konsep</a:t>
            </a:r>
            <a:r>
              <a:rPr lang="en-ID" dirty="0"/>
              <a:t> dan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asasi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Menerapkan</a:t>
            </a:r>
            <a:r>
              <a:rPr lang="en-ID" dirty="0"/>
              <a:t> </a:t>
            </a:r>
            <a:r>
              <a:rPr lang="en-ID" dirty="0" err="1"/>
              <a:t>nilai-nilai</a:t>
            </a:r>
            <a:r>
              <a:rPr lang="en-ID" dirty="0"/>
              <a:t> Pancasila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sehari-hari</a:t>
            </a:r>
            <a:r>
              <a:rPr lang="en-ID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Menganalisis</a:t>
            </a:r>
            <a:r>
              <a:rPr lang="en-ID" dirty="0"/>
              <a:t>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persoalan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perspektif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Pancasila.</a:t>
            </a:r>
          </a:p>
        </p:txBody>
      </p:sp>
    </p:spTree>
    <p:extLst>
      <p:ext uri="{BB962C8B-B14F-4D97-AF65-F5344CB8AC3E}">
        <p14:creationId xmlns:p14="http://schemas.microsoft.com/office/powerpoint/2010/main" val="350115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49053-BDDA-D3AC-902B-273386DDC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771276"/>
          </a:xfrm>
        </p:spPr>
        <p:txBody>
          <a:bodyPr/>
          <a:lstStyle/>
          <a:p>
            <a:r>
              <a:rPr lang="en-ID" dirty="0" err="1"/>
              <a:t>Mengapa</a:t>
            </a:r>
            <a:r>
              <a:rPr lang="en-ID" dirty="0"/>
              <a:t> Pancasila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Dipelajari</a:t>
            </a:r>
            <a:r>
              <a:rPr lang="en-ID" dirty="0"/>
              <a:t>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4B6457-5F17-53CC-2CEA-56FD0C4161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87D30F-0A97-26FA-4B97-19482BC47485}"/>
              </a:ext>
            </a:extLst>
          </p:cNvPr>
          <p:cNvSpPr txBox="1"/>
          <p:nvPr/>
        </p:nvSpPr>
        <p:spPr>
          <a:xfrm>
            <a:off x="3038249" y="2848567"/>
            <a:ext cx="61036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globalisasi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/>
              <a:t>media </a:t>
            </a:r>
            <a:r>
              <a:rPr lang="en-ID" dirty="0" err="1"/>
              <a:t>sosial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kecerdasan</a:t>
            </a:r>
            <a:r>
              <a:rPr lang="en-ID" dirty="0"/>
              <a:t> </a:t>
            </a:r>
            <a:r>
              <a:rPr lang="en-ID" dirty="0" err="1"/>
              <a:t>buatan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perubahan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 dan </a:t>
            </a:r>
            <a:r>
              <a:rPr lang="en-ID" dirty="0" err="1"/>
              <a:t>budaya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keberagaman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meningkatnya</a:t>
            </a:r>
            <a:r>
              <a:rPr lang="en-ID" dirty="0"/>
              <a:t> </a:t>
            </a:r>
            <a:r>
              <a:rPr lang="en-ID" dirty="0" err="1"/>
              <a:t>arus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persoalan</a:t>
            </a:r>
            <a:r>
              <a:rPr lang="en-ID" dirty="0"/>
              <a:t> </a:t>
            </a:r>
            <a:r>
              <a:rPr lang="en-ID" dirty="0" err="1"/>
              <a:t>etika</a:t>
            </a:r>
            <a:r>
              <a:rPr lang="en-ID" dirty="0"/>
              <a:t> dan moral.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6EDB86-B328-B938-050D-BD0FD12112B3}"/>
              </a:ext>
            </a:extLst>
          </p:cNvPr>
          <p:cNvSpPr txBox="1"/>
          <p:nvPr/>
        </p:nvSpPr>
        <p:spPr>
          <a:xfrm>
            <a:off x="867918" y="1927948"/>
            <a:ext cx="92544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Pancasila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b="1" dirty="0" err="1"/>
              <a:t>landasan</a:t>
            </a:r>
            <a:r>
              <a:rPr lang="en-ID" b="1" dirty="0"/>
              <a:t> </a:t>
            </a:r>
            <a:r>
              <a:rPr lang="en-ID" b="1" dirty="0" err="1"/>
              <a:t>nilai</a:t>
            </a:r>
            <a:r>
              <a:rPr lang="en-ID" dirty="0"/>
              <a:t> agar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, </a:t>
            </a:r>
            <a:r>
              <a:rPr lang="en-ID" dirty="0" err="1"/>
              <a:t>teknologi</a:t>
            </a:r>
            <a:r>
              <a:rPr lang="en-ID" dirty="0"/>
              <a:t>, dan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memperhatikan</a:t>
            </a:r>
            <a:r>
              <a:rPr lang="en-ID" dirty="0"/>
              <a:t> </a:t>
            </a:r>
            <a:r>
              <a:rPr lang="en-ID" dirty="0" err="1"/>
              <a:t>kemanusiaan</a:t>
            </a:r>
            <a:r>
              <a:rPr lang="en-ID" dirty="0"/>
              <a:t>, </a:t>
            </a:r>
            <a:r>
              <a:rPr lang="en-ID" dirty="0" err="1"/>
              <a:t>persatuan</a:t>
            </a:r>
            <a:r>
              <a:rPr lang="en-ID" dirty="0"/>
              <a:t>, </a:t>
            </a:r>
            <a:r>
              <a:rPr lang="en-ID" dirty="0" err="1"/>
              <a:t>demokrasi</a:t>
            </a:r>
            <a:r>
              <a:rPr lang="en-ID" dirty="0"/>
              <a:t>, dan </a:t>
            </a:r>
            <a:r>
              <a:rPr lang="en-ID" dirty="0" err="1"/>
              <a:t>keadilan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FD3FC9-EB30-8D1E-A781-E79B5AF11F5D}"/>
              </a:ext>
            </a:extLst>
          </p:cNvPr>
          <p:cNvSpPr txBox="1"/>
          <p:nvPr/>
        </p:nvSpPr>
        <p:spPr>
          <a:xfrm>
            <a:off x="2512314" y="2479235"/>
            <a:ext cx="81221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lingkungan</a:t>
            </a:r>
            <a:r>
              <a:rPr lang="en-ID" dirty="0"/>
              <a:t> yang </a:t>
            </a:r>
            <a:r>
              <a:rPr lang="en-ID" dirty="0" err="1"/>
              <a:t>mengalami</a:t>
            </a:r>
            <a:r>
              <a:rPr lang="en-ID" dirty="0"/>
              <a:t> </a:t>
            </a:r>
            <a:r>
              <a:rPr lang="en-ID" dirty="0" err="1"/>
              <a:t>perubahan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98616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991C7-953D-C18F-7D7C-1A14809A3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456558"/>
            <a:ext cx="11631478" cy="1171074"/>
          </a:xfrm>
        </p:spPr>
        <p:txBody>
          <a:bodyPr>
            <a:noAutofit/>
          </a:bodyPr>
          <a:lstStyle/>
          <a:p>
            <a:r>
              <a:rPr lang="en-ID" sz="4000" b="1" dirty="0"/>
              <a:t>Pancasila </a:t>
            </a:r>
            <a:r>
              <a:rPr lang="en-ID" sz="4000" b="1" dirty="0" err="1"/>
              <a:t>dalam</a:t>
            </a:r>
            <a:r>
              <a:rPr lang="en-ID" sz="4000" b="1" dirty="0"/>
              <a:t> Sejarah </a:t>
            </a:r>
            <a:r>
              <a:rPr lang="en-ID" sz="4000" b="1" dirty="0" err="1"/>
              <a:t>Bangsa</a:t>
            </a:r>
            <a:r>
              <a:rPr lang="en-ID" sz="4000" b="1" dirty="0"/>
              <a:t> Indonesia</a:t>
            </a:r>
            <a:br>
              <a:rPr lang="en-ID" sz="4000" b="1" dirty="0"/>
            </a:br>
            <a:r>
              <a:rPr lang="en-ID" sz="4000" b="1" i="1" dirty="0"/>
              <a:t>Pancasila in Indonesian History</a:t>
            </a:r>
            <a:br>
              <a:rPr lang="en-ID" sz="4000" b="1" dirty="0"/>
            </a:br>
            <a:endParaRPr lang="en-ID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9FEBE-9DBB-05DA-93AC-C0831F386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1" y="1750290"/>
            <a:ext cx="3236977" cy="480846"/>
          </a:xfrm>
        </p:spPr>
        <p:txBody>
          <a:bodyPr/>
          <a:lstStyle/>
          <a:p>
            <a:r>
              <a:rPr lang="en-ID" dirty="0"/>
              <a:t>Nilai-Nilai Pancasila </a:t>
            </a:r>
            <a:r>
              <a:rPr lang="en-ID" dirty="0" err="1"/>
              <a:t>dalam</a:t>
            </a:r>
            <a:r>
              <a:rPr lang="en-ID" dirty="0"/>
              <a:t> Sejarah Indonesia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687A28-CC38-4E06-32D3-F1700AD483D1}"/>
              </a:ext>
            </a:extLst>
          </p:cNvPr>
          <p:cNvSpPr txBox="1"/>
          <p:nvPr/>
        </p:nvSpPr>
        <p:spPr>
          <a:xfrm>
            <a:off x="2552319" y="2130611"/>
            <a:ext cx="355473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religius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/>
              <a:t>gotong royong;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musyawarah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persatuan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kepedulian</a:t>
            </a:r>
            <a:r>
              <a:rPr lang="en-ID" sz="1600" dirty="0"/>
              <a:t> </a:t>
            </a:r>
            <a:r>
              <a:rPr lang="en-ID" sz="1600" dirty="0" err="1"/>
              <a:t>terhadap</a:t>
            </a:r>
            <a:r>
              <a:rPr lang="en-ID" sz="1600" dirty="0"/>
              <a:t> </a:t>
            </a:r>
            <a:r>
              <a:rPr lang="en-ID" sz="1600" dirty="0" err="1"/>
              <a:t>sesama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bermasyarakat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keadilan</a:t>
            </a:r>
            <a:r>
              <a:rPr lang="en-ID" sz="1600" dirty="0"/>
              <a:t>.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BBD1D0C-9EE4-D16D-5397-9CD0C27BB4F9}"/>
              </a:ext>
            </a:extLst>
          </p:cNvPr>
          <p:cNvSpPr txBox="1">
            <a:spLocks/>
          </p:cNvSpPr>
          <p:nvPr/>
        </p:nvSpPr>
        <p:spPr>
          <a:xfrm>
            <a:off x="438910" y="3978378"/>
            <a:ext cx="3236977" cy="48084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spc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dirty="0"/>
              <a:t>Proses </a:t>
            </a:r>
            <a:r>
              <a:rPr lang="en-ID" dirty="0" err="1"/>
              <a:t>Perumusan</a:t>
            </a:r>
            <a:r>
              <a:rPr lang="en-ID" dirty="0"/>
              <a:t> Pancasila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E07DE8-EE30-1F73-5D3B-D57D51991D34}"/>
              </a:ext>
            </a:extLst>
          </p:cNvPr>
          <p:cNvSpPr txBox="1"/>
          <p:nvPr/>
        </p:nvSpPr>
        <p:spPr>
          <a:xfrm>
            <a:off x="1721358" y="4370117"/>
            <a:ext cx="436854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ID" sz="1400" b="1" dirty="0">
                <a:solidFill>
                  <a:srgbClr val="FFFF00"/>
                </a:solidFill>
              </a:rPr>
              <a:t>1 Juni 1945 </a:t>
            </a:r>
            <a:r>
              <a:rPr lang="en-ID" sz="1400" b="1" dirty="0"/>
              <a:t>=&gt;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sidang</a:t>
            </a:r>
            <a:r>
              <a:rPr lang="en-ID" sz="1400" dirty="0"/>
              <a:t> BPUPKI, Soekarno </a:t>
            </a:r>
            <a:r>
              <a:rPr lang="en-ID" sz="1400" dirty="0" err="1"/>
              <a:t>menyampaikan</a:t>
            </a:r>
            <a:r>
              <a:rPr lang="en-ID" sz="1400" dirty="0"/>
              <a:t> </a:t>
            </a:r>
            <a:r>
              <a:rPr lang="en-ID" sz="1400" dirty="0" err="1"/>
              <a:t>gagasan</a:t>
            </a:r>
            <a:r>
              <a:rPr lang="en-ID" sz="1400" dirty="0"/>
              <a:t> </a:t>
            </a:r>
            <a:r>
              <a:rPr lang="en-ID" sz="1400" dirty="0" err="1"/>
              <a:t>mengenai</a:t>
            </a:r>
            <a:r>
              <a:rPr lang="en-ID" sz="1400" dirty="0"/>
              <a:t> </a:t>
            </a:r>
            <a:r>
              <a:rPr lang="en-ID" sz="1400" dirty="0" err="1"/>
              <a:t>dasar</a:t>
            </a:r>
            <a:r>
              <a:rPr lang="en-ID" sz="1400" dirty="0"/>
              <a:t> negara yang </a:t>
            </a:r>
            <a:r>
              <a:rPr lang="en-ID" sz="1400" dirty="0" err="1"/>
              <a:t>kemudian</a:t>
            </a:r>
            <a:r>
              <a:rPr lang="en-ID" sz="1400" dirty="0"/>
              <a:t> </a:t>
            </a:r>
            <a:r>
              <a:rPr lang="en-ID" sz="1400" dirty="0" err="1"/>
              <a:t>dikenal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istilah</a:t>
            </a:r>
            <a:r>
              <a:rPr lang="en-ID" sz="1400" dirty="0"/>
              <a:t> </a:t>
            </a:r>
            <a:r>
              <a:rPr lang="en-ID" sz="1400" b="1" dirty="0"/>
              <a:t>Pancasila</a:t>
            </a:r>
            <a:r>
              <a:rPr lang="en-ID" sz="1400" dirty="0"/>
              <a:t>.</a:t>
            </a:r>
          </a:p>
          <a:p>
            <a:pPr algn="just">
              <a:buNone/>
            </a:pPr>
            <a:r>
              <a:rPr lang="en-ID" sz="1400" b="1" dirty="0">
                <a:solidFill>
                  <a:srgbClr val="FFFF00"/>
                </a:solidFill>
              </a:rPr>
              <a:t>22 Juni 1945 </a:t>
            </a:r>
            <a:r>
              <a:rPr lang="en-ID" sz="1400" b="1" dirty="0"/>
              <a:t>=&gt; </a:t>
            </a:r>
            <a:r>
              <a:rPr lang="en-ID" sz="1400" dirty="0" err="1"/>
              <a:t>Panitia</a:t>
            </a:r>
            <a:r>
              <a:rPr lang="en-ID" sz="1400" dirty="0"/>
              <a:t> Sembilan </a:t>
            </a:r>
            <a:r>
              <a:rPr lang="en-ID" sz="1400" dirty="0" err="1"/>
              <a:t>menghasilkan</a:t>
            </a:r>
            <a:r>
              <a:rPr lang="en-ID" sz="1400" dirty="0"/>
              <a:t> </a:t>
            </a:r>
            <a:r>
              <a:rPr lang="en-ID" sz="1400" b="1" dirty="0" err="1"/>
              <a:t>Piagam</a:t>
            </a:r>
            <a:r>
              <a:rPr lang="en-ID" sz="1400" b="1" dirty="0"/>
              <a:t> Jakarta</a:t>
            </a:r>
            <a:r>
              <a:rPr lang="en-ID" sz="1400" dirty="0"/>
              <a:t>, yang </a:t>
            </a:r>
            <a:r>
              <a:rPr lang="en-ID" sz="1400" dirty="0" err="1"/>
              <a:t>menjadi</a:t>
            </a:r>
            <a:r>
              <a:rPr lang="en-ID" sz="1400" dirty="0"/>
              <a:t> salah </a:t>
            </a:r>
            <a:r>
              <a:rPr lang="en-ID" sz="1400" dirty="0" err="1"/>
              <a:t>satu</a:t>
            </a:r>
            <a:r>
              <a:rPr lang="en-ID" sz="1400" dirty="0"/>
              <a:t> </a:t>
            </a:r>
            <a:r>
              <a:rPr lang="en-ID" sz="1400" dirty="0" err="1"/>
              <a:t>dokumen</a:t>
            </a:r>
            <a:r>
              <a:rPr lang="en-ID" sz="1400" dirty="0"/>
              <a:t> </a:t>
            </a:r>
            <a:r>
              <a:rPr lang="en-ID" sz="1400" dirty="0" err="1"/>
              <a:t>penting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proses </a:t>
            </a:r>
            <a:r>
              <a:rPr lang="en-ID" sz="1400" dirty="0" err="1"/>
              <a:t>perumusan</a:t>
            </a:r>
            <a:r>
              <a:rPr lang="en-ID" sz="1400" dirty="0"/>
              <a:t> </a:t>
            </a:r>
            <a:r>
              <a:rPr lang="en-ID" sz="1400" dirty="0" err="1"/>
              <a:t>dasar</a:t>
            </a:r>
            <a:r>
              <a:rPr lang="en-ID" sz="1400" dirty="0"/>
              <a:t> negara.</a:t>
            </a:r>
          </a:p>
          <a:p>
            <a:pPr algn="just">
              <a:buNone/>
            </a:pPr>
            <a:r>
              <a:rPr lang="en-ID" sz="1400" b="1" dirty="0">
                <a:solidFill>
                  <a:srgbClr val="FFFF00"/>
                </a:solidFill>
              </a:rPr>
              <a:t>18 Agustus 1945</a:t>
            </a:r>
            <a:r>
              <a:rPr lang="en-ID" sz="1400" b="1" dirty="0"/>
              <a:t> =&gt; </a:t>
            </a:r>
            <a:r>
              <a:rPr lang="en-ID" sz="1400" dirty="0"/>
              <a:t>PPKI </a:t>
            </a:r>
            <a:r>
              <a:rPr lang="en-ID" sz="1400" dirty="0" err="1"/>
              <a:t>mengesahkan</a:t>
            </a:r>
            <a:r>
              <a:rPr lang="en-ID" sz="1400" dirty="0"/>
              <a:t> </a:t>
            </a:r>
            <a:r>
              <a:rPr lang="en-ID" sz="1400" b="1" dirty="0"/>
              <a:t>UUD 1945</a:t>
            </a:r>
            <a:r>
              <a:rPr lang="en-ID" sz="1400" dirty="0"/>
              <a:t>, </a:t>
            </a:r>
            <a:r>
              <a:rPr lang="en-ID" sz="1400" dirty="0" err="1"/>
              <a:t>termasuk</a:t>
            </a:r>
            <a:r>
              <a:rPr lang="en-ID" sz="1400" dirty="0"/>
              <a:t> </a:t>
            </a:r>
            <a:r>
              <a:rPr lang="en-ID" sz="1400" dirty="0" err="1"/>
              <a:t>rumusan</a:t>
            </a:r>
            <a:r>
              <a:rPr lang="en-ID" sz="1400" dirty="0"/>
              <a:t> Pancasila yang </a:t>
            </a:r>
            <a:r>
              <a:rPr lang="en-ID" sz="1400" dirty="0" err="1"/>
              <a:t>tercantum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Pembukaan</a:t>
            </a:r>
            <a:r>
              <a:rPr lang="en-ID" sz="1400" dirty="0"/>
              <a:t> UUD 1945.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D710ABC-22AE-971A-30CA-A789C3047AF1}"/>
              </a:ext>
            </a:extLst>
          </p:cNvPr>
          <p:cNvSpPr txBox="1">
            <a:spLocks/>
          </p:cNvSpPr>
          <p:nvPr/>
        </p:nvSpPr>
        <p:spPr>
          <a:xfrm>
            <a:off x="7602473" y="1879675"/>
            <a:ext cx="2499362" cy="92333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spc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sz="2400" dirty="0" err="1"/>
              <a:t>Rumusan</a:t>
            </a:r>
            <a:r>
              <a:rPr lang="en-ID" sz="2400" dirty="0"/>
              <a:t> Pancasila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45DF52-3783-0BEB-3E06-195490AEE9DD}"/>
              </a:ext>
            </a:extLst>
          </p:cNvPr>
          <p:cNvSpPr txBox="1"/>
          <p:nvPr/>
        </p:nvSpPr>
        <p:spPr>
          <a:xfrm>
            <a:off x="6796373" y="2903653"/>
            <a:ext cx="4111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dirty="0" err="1"/>
              <a:t>Sebagaimana</a:t>
            </a:r>
            <a:r>
              <a:rPr lang="en-ID" dirty="0"/>
              <a:t> </a:t>
            </a:r>
            <a:r>
              <a:rPr lang="en-ID" dirty="0" err="1"/>
              <a:t>tercantum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Pembukaan</a:t>
            </a:r>
            <a:r>
              <a:rPr lang="en-ID" dirty="0"/>
              <a:t> UUD 1945 </a:t>
            </a:r>
            <a:r>
              <a:rPr lang="en-ID" dirty="0" err="1"/>
              <a:t>alinea</a:t>
            </a:r>
            <a:r>
              <a:rPr lang="en-ID" dirty="0"/>
              <a:t> </a:t>
            </a:r>
            <a:r>
              <a:rPr lang="en-ID" dirty="0" err="1"/>
              <a:t>keempat</a:t>
            </a:r>
            <a:endParaRPr lang="en-ID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C1F950-84EC-E7EE-5C92-2D451B1B753C}"/>
              </a:ext>
            </a:extLst>
          </p:cNvPr>
          <p:cNvSpPr txBox="1"/>
          <p:nvPr/>
        </p:nvSpPr>
        <p:spPr>
          <a:xfrm>
            <a:off x="6796373" y="3723784"/>
            <a:ext cx="53271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ID" sz="1600" b="1" dirty="0" err="1"/>
              <a:t>Ketuhanan</a:t>
            </a:r>
            <a:r>
              <a:rPr lang="en-ID" sz="1600" b="1" dirty="0"/>
              <a:t> Yang Maha Esa</a:t>
            </a:r>
            <a:r>
              <a:rPr lang="en-ID" sz="1600" dirty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600" b="1" dirty="0" err="1"/>
              <a:t>Kemanusiaan</a:t>
            </a:r>
            <a:r>
              <a:rPr lang="en-ID" sz="1600" b="1" dirty="0"/>
              <a:t> yang Adil dan </a:t>
            </a:r>
            <a:r>
              <a:rPr lang="en-ID" sz="1600" b="1" dirty="0" err="1"/>
              <a:t>Beradab</a:t>
            </a:r>
            <a:r>
              <a:rPr lang="en-ID" sz="1600" dirty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600" b="1" dirty="0" err="1"/>
              <a:t>Persatuan</a:t>
            </a:r>
            <a:r>
              <a:rPr lang="en-ID" sz="1600" b="1" dirty="0"/>
              <a:t> Indonesia</a:t>
            </a:r>
            <a:r>
              <a:rPr lang="en-ID" sz="1600" dirty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600" b="1" dirty="0" err="1"/>
              <a:t>Kerakyatan</a:t>
            </a:r>
            <a:r>
              <a:rPr lang="en-ID" sz="1600" b="1" dirty="0"/>
              <a:t> yang </a:t>
            </a:r>
            <a:r>
              <a:rPr lang="en-ID" sz="1600" b="1" dirty="0" err="1"/>
              <a:t>Dipimpin</a:t>
            </a:r>
            <a:r>
              <a:rPr lang="en-ID" sz="1600" b="1" dirty="0"/>
              <a:t> oleh Hikmat Kebijaksanaan </a:t>
            </a:r>
            <a:r>
              <a:rPr lang="en-ID" sz="1600" b="1" dirty="0" err="1"/>
              <a:t>dalam</a:t>
            </a:r>
            <a:r>
              <a:rPr lang="en-ID" sz="1600" b="1" dirty="0"/>
              <a:t> </a:t>
            </a:r>
            <a:r>
              <a:rPr lang="en-ID" sz="1600" b="1" dirty="0" err="1"/>
              <a:t>Permusyawaratan</a:t>
            </a:r>
            <a:r>
              <a:rPr lang="en-ID" sz="1600" b="1" dirty="0"/>
              <a:t>/</a:t>
            </a:r>
            <a:r>
              <a:rPr lang="en-ID" sz="1600" b="1" dirty="0" err="1"/>
              <a:t>Perwakilan</a:t>
            </a:r>
            <a:r>
              <a:rPr lang="en-ID" sz="1600" dirty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600" b="1" dirty="0" err="1"/>
              <a:t>Keadilan</a:t>
            </a:r>
            <a:r>
              <a:rPr lang="en-ID" sz="1600" b="1" dirty="0"/>
              <a:t> Sosial </a:t>
            </a:r>
            <a:r>
              <a:rPr lang="en-ID" sz="1600" b="1" dirty="0" err="1"/>
              <a:t>bagi</a:t>
            </a:r>
            <a:r>
              <a:rPr lang="en-ID" sz="1600" b="1" dirty="0"/>
              <a:t> </a:t>
            </a:r>
            <a:r>
              <a:rPr lang="en-ID" sz="1600" b="1" dirty="0" err="1"/>
              <a:t>Seluruh</a:t>
            </a:r>
            <a:r>
              <a:rPr lang="en-ID" sz="1600" b="1" dirty="0"/>
              <a:t> Rakyat Indonesia</a:t>
            </a:r>
            <a:endParaRPr lang="en-ID" sz="1600" dirty="0"/>
          </a:p>
        </p:txBody>
      </p:sp>
    </p:spTree>
    <p:extLst>
      <p:ext uri="{BB962C8B-B14F-4D97-AF65-F5344CB8AC3E}">
        <p14:creationId xmlns:p14="http://schemas.microsoft.com/office/powerpoint/2010/main" val="2272505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48BF1-22B1-22F4-02B7-4D96D17C0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81654"/>
            <a:ext cx="11631478" cy="704730"/>
          </a:xfrm>
        </p:spPr>
        <p:txBody>
          <a:bodyPr>
            <a:normAutofit fontScale="90000"/>
          </a:bodyPr>
          <a:lstStyle/>
          <a:p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FED4B-75EE-2EFF-9A11-2D5C93443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09024" y="1432428"/>
            <a:ext cx="7235954" cy="771276"/>
          </a:xfrm>
        </p:spPr>
        <p:txBody>
          <a:bodyPr/>
          <a:lstStyle/>
          <a:p>
            <a:pPr algn="ctr"/>
            <a:r>
              <a:rPr lang="en-ID" sz="2400" dirty="0"/>
              <a:t>Pancasila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Perjalanan</a:t>
            </a:r>
            <a:r>
              <a:rPr lang="en-ID" sz="2400" dirty="0"/>
              <a:t> Sejarah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2335D4D-C6A7-3187-6AD8-2B6955545E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683430"/>
              </p:ext>
            </p:extLst>
          </p:nvPr>
        </p:nvGraphicFramePr>
        <p:xfrm>
          <a:off x="2185289" y="2203704"/>
          <a:ext cx="8083424" cy="3454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41712">
                  <a:extLst>
                    <a:ext uri="{9D8B030D-6E8A-4147-A177-3AD203B41FA5}">
                      <a16:colId xmlns:a16="http://schemas.microsoft.com/office/drawing/2014/main" val="217415074"/>
                    </a:ext>
                  </a:extLst>
                </a:gridCol>
                <a:gridCol w="4041712">
                  <a:extLst>
                    <a:ext uri="{9D8B030D-6E8A-4147-A177-3AD203B41FA5}">
                      <a16:colId xmlns:a16="http://schemas.microsoft.com/office/drawing/2014/main" val="2894421982"/>
                    </a:ext>
                  </a:extLst>
                </a:gridCol>
              </a:tblGrid>
              <a:tr h="4360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2000" b="1" dirty="0" err="1"/>
                        <a:t>Periode</a:t>
                      </a:r>
                      <a:endParaRPr lang="en-ID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2000" b="1" dirty="0" err="1"/>
                        <a:t>Fokus</a:t>
                      </a:r>
                      <a:r>
                        <a:rPr lang="en-ID" sz="2000" b="1" dirty="0"/>
                        <a:t> </a:t>
                      </a:r>
                      <a:r>
                        <a:rPr lang="en-ID" sz="2000" b="1" dirty="0" err="1"/>
                        <a:t>Pembahasan</a:t>
                      </a:r>
                      <a:endParaRPr lang="en-ID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705225"/>
                  </a:ext>
                </a:extLst>
              </a:tr>
              <a:tr h="40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Masa perjuangan kemerdekaan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Perumusan dasar negara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7572126"/>
                  </a:ext>
                </a:extLst>
              </a:tr>
              <a:tr h="40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 dirty="0"/>
                        <a:t>1945–1949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Mempertahankan kemerdekaan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2424775"/>
                  </a:ext>
                </a:extLst>
              </a:tr>
              <a:tr h="40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Demokrasi Liberal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Dinamika sistem politik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19277697"/>
                  </a:ext>
                </a:extLst>
              </a:tr>
              <a:tr h="40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Demokrasi Terpimpin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Perubahan kehidupan politik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3299619"/>
                  </a:ext>
                </a:extLst>
              </a:tr>
              <a:tr h="7043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Orde Baru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Penekanan terhadap pengamalan Pancasila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567607"/>
                  </a:ext>
                </a:extLst>
              </a:tr>
              <a:tr h="7043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Reformasi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 dirty="0" err="1"/>
                        <a:t>Demokratisasi</a:t>
                      </a:r>
                      <a:r>
                        <a:rPr lang="en-ID" sz="1800" dirty="0"/>
                        <a:t> dan </a:t>
                      </a:r>
                      <a:r>
                        <a:rPr lang="en-ID" sz="1800" dirty="0" err="1"/>
                        <a:t>penguatan</a:t>
                      </a:r>
                      <a:r>
                        <a:rPr lang="en-ID" sz="1800" dirty="0"/>
                        <a:t> </a:t>
                      </a:r>
                      <a:r>
                        <a:rPr lang="en-ID" sz="1800" dirty="0" err="1"/>
                        <a:t>kehidupan</a:t>
                      </a:r>
                      <a:r>
                        <a:rPr lang="en-ID" sz="1800" dirty="0"/>
                        <a:t> </a:t>
                      </a:r>
                      <a:r>
                        <a:rPr lang="en-ID" sz="1800" dirty="0" err="1"/>
                        <a:t>konstitusional</a:t>
                      </a:r>
                      <a:endParaRPr lang="en-ID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5765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215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9451D-5478-A710-B27A-F6D9CD3EF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326522"/>
          </a:xfrm>
        </p:spPr>
        <p:txBody>
          <a:bodyPr>
            <a:normAutofit/>
          </a:bodyPr>
          <a:lstStyle/>
          <a:p>
            <a:r>
              <a:rPr lang="en-ID" dirty="0" err="1"/>
              <a:t>Kedudukan</a:t>
            </a:r>
            <a:r>
              <a:rPr lang="en-ID" dirty="0"/>
              <a:t> dan </a:t>
            </a:r>
            <a:r>
              <a:rPr lang="en-ID" dirty="0" err="1"/>
              <a:t>Fungsi</a:t>
            </a:r>
            <a:r>
              <a:rPr lang="en-ID" dirty="0"/>
              <a:t> Pancasila</a:t>
            </a:r>
            <a:br>
              <a:rPr lang="en-ID" dirty="0"/>
            </a:br>
            <a:r>
              <a:rPr lang="en-ID" sz="2800" dirty="0"/>
              <a:t>Position and Function of Pancasila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A4D468-7A25-A4A6-1419-6A758AF89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3586734" cy="77127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472E3D-329E-5387-42B0-8C2FA7EEAD69}"/>
              </a:ext>
            </a:extLst>
          </p:cNvPr>
          <p:cNvSpPr txBox="1"/>
          <p:nvPr/>
        </p:nvSpPr>
        <p:spPr>
          <a:xfrm>
            <a:off x="832104" y="2746093"/>
            <a:ext cx="2148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Kedudukan</a:t>
            </a:r>
            <a:r>
              <a:rPr lang="en-ID" dirty="0"/>
              <a:t> Pancasila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876660-5808-C7DB-FE9F-3C0E1228E505}"/>
              </a:ext>
            </a:extLst>
          </p:cNvPr>
          <p:cNvSpPr txBox="1"/>
          <p:nvPr/>
        </p:nvSpPr>
        <p:spPr>
          <a:xfrm>
            <a:off x="317754" y="3588648"/>
            <a:ext cx="35867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b="1" dirty="0"/>
              <a:t>Dasar Negara Republik Indonesia</a:t>
            </a:r>
            <a:r>
              <a:rPr lang="en-ID" sz="16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b="1" dirty="0" err="1"/>
              <a:t>Pandangan</a:t>
            </a:r>
            <a:r>
              <a:rPr lang="en-ID" sz="1600" b="1" dirty="0"/>
              <a:t> </a:t>
            </a:r>
            <a:r>
              <a:rPr lang="en-ID" sz="1600" b="1" dirty="0" err="1"/>
              <a:t>hidup</a:t>
            </a:r>
            <a:r>
              <a:rPr lang="en-ID" sz="1600" b="1" dirty="0"/>
              <a:t> </a:t>
            </a:r>
            <a:r>
              <a:rPr lang="en-ID" sz="1600" b="1" dirty="0" err="1"/>
              <a:t>bangsa</a:t>
            </a:r>
            <a:r>
              <a:rPr lang="en-ID" sz="16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b="1" dirty="0" err="1"/>
              <a:t>Ideologi</a:t>
            </a:r>
            <a:r>
              <a:rPr lang="en-ID" sz="1600" b="1" dirty="0"/>
              <a:t> negara</a:t>
            </a:r>
            <a:r>
              <a:rPr lang="en-ID" sz="16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b="1" dirty="0" err="1"/>
              <a:t>Kepribadian</a:t>
            </a:r>
            <a:r>
              <a:rPr lang="en-ID" sz="1600" b="1" dirty="0"/>
              <a:t> </a:t>
            </a:r>
            <a:r>
              <a:rPr lang="en-ID" sz="1600" b="1" dirty="0" err="1"/>
              <a:t>bangsa</a:t>
            </a:r>
            <a:r>
              <a:rPr lang="en-ID" sz="16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b="1" dirty="0" err="1"/>
              <a:t>Sumber</a:t>
            </a:r>
            <a:r>
              <a:rPr lang="en-ID" sz="1600" b="1" dirty="0"/>
              <a:t> </a:t>
            </a:r>
            <a:r>
              <a:rPr lang="en-ID" sz="1600" b="1" dirty="0" err="1"/>
              <a:t>nilai</a:t>
            </a:r>
            <a:r>
              <a:rPr lang="en-ID" sz="1600" b="1" dirty="0"/>
              <a:t> </a:t>
            </a:r>
            <a:r>
              <a:rPr lang="en-ID" sz="1600" b="1" dirty="0" err="1"/>
              <a:t>dalam</a:t>
            </a:r>
            <a:r>
              <a:rPr lang="en-ID" sz="1600" b="1" dirty="0"/>
              <a:t> </a:t>
            </a:r>
            <a:r>
              <a:rPr lang="en-ID" sz="1600" b="1" dirty="0" err="1"/>
              <a:t>kehidupan</a:t>
            </a:r>
            <a:r>
              <a:rPr lang="en-ID" sz="1600" b="1" dirty="0"/>
              <a:t> </a:t>
            </a:r>
            <a:r>
              <a:rPr lang="en-ID" sz="1600" b="1" dirty="0" err="1"/>
              <a:t>berbangsa</a:t>
            </a:r>
            <a:r>
              <a:rPr lang="en-ID" sz="1600" b="1" dirty="0"/>
              <a:t> dan </a:t>
            </a:r>
            <a:r>
              <a:rPr lang="en-ID" sz="1600" b="1" dirty="0" err="1"/>
              <a:t>bernegara</a:t>
            </a:r>
            <a:endParaRPr lang="en-ID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45C35A-9739-8DEF-1B65-0268D631D9A8}"/>
              </a:ext>
            </a:extLst>
          </p:cNvPr>
          <p:cNvSpPr txBox="1"/>
          <p:nvPr/>
        </p:nvSpPr>
        <p:spPr>
          <a:xfrm>
            <a:off x="4155948" y="2716460"/>
            <a:ext cx="2798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Pandangan</a:t>
            </a:r>
            <a:r>
              <a:rPr lang="en-ID" dirty="0"/>
              <a:t> Hidup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4ACE40-A853-B58E-521D-1B69D0EDAC43}"/>
              </a:ext>
            </a:extLst>
          </p:cNvPr>
          <p:cNvSpPr txBox="1"/>
          <p:nvPr/>
        </p:nvSpPr>
        <p:spPr>
          <a:xfrm>
            <a:off x="3904488" y="3605298"/>
            <a:ext cx="37398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pandangan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, Pancasila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pedoman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sikap</a:t>
            </a:r>
            <a:r>
              <a:rPr lang="en-ID" dirty="0"/>
              <a:t> dan </a:t>
            </a:r>
            <a:r>
              <a:rPr lang="en-ID" dirty="0" err="1"/>
              <a:t>perilaku</a:t>
            </a:r>
            <a:r>
              <a:rPr lang="en-ID" dirty="0"/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8F52A8-34E9-ECFB-063F-D8F20C2075E7}"/>
              </a:ext>
            </a:extLst>
          </p:cNvPr>
          <p:cNvSpPr txBox="1"/>
          <p:nvPr/>
        </p:nvSpPr>
        <p:spPr>
          <a:xfrm>
            <a:off x="4031361" y="4658728"/>
            <a:ext cx="34861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menghargai</a:t>
            </a:r>
            <a:r>
              <a:rPr lang="en-ID" sz="1400" dirty="0"/>
              <a:t> </a:t>
            </a:r>
            <a:r>
              <a:rPr lang="en-ID" sz="1400" dirty="0" err="1"/>
              <a:t>perbedaan</a:t>
            </a:r>
            <a:r>
              <a:rPr lang="en-ID" sz="1400" dirty="0"/>
              <a:t> agama;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membantu</a:t>
            </a:r>
            <a:r>
              <a:rPr lang="en-ID" sz="1400" dirty="0"/>
              <a:t> orang lain;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menjaga</a:t>
            </a:r>
            <a:r>
              <a:rPr lang="en-ID" sz="1400" dirty="0"/>
              <a:t> </a:t>
            </a:r>
            <a:r>
              <a:rPr lang="en-ID" sz="1400" dirty="0" err="1"/>
              <a:t>persatuan</a:t>
            </a:r>
            <a:r>
              <a:rPr lang="en-ID" sz="14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menyelesaikan</a:t>
            </a:r>
            <a:r>
              <a:rPr lang="en-ID" sz="1400" dirty="0"/>
              <a:t> </a:t>
            </a:r>
            <a:r>
              <a:rPr lang="en-ID" sz="1400" dirty="0" err="1"/>
              <a:t>masalah</a:t>
            </a:r>
            <a:r>
              <a:rPr lang="en-ID" sz="1400" dirty="0"/>
              <a:t> </a:t>
            </a:r>
            <a:r>
              <a:rPr lang="en-ID" sz="1400" dirty="0" err="1"/>
              <a:t>melalui</a:t>
            </a:r>
            <a:r>
              <a:rPr lang="en-ID" sz="1400" dirty="0"/>
              <a:t> </a:t>
            </a:r>
            <a:r>
              <a:rPr lang="en-ID" sz="1400" dirty="0" err="1"/>
              <a:t>musyawarah</a:t>
            </a:r>
            <a:r>
              <a:rPr lang="en-ID" sz="14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memperlakukan</a:t>
            </a:r>
            <a:r>
              <a:rPr lang="en-ID" sz="1400" dirty="0"/>
              <a:t> orang lain </a:t>
            </a:r>
            <a:r>
              <a:rPr lang="en-ID" sz="1400" dirty="0" err="1"/>
              <a:t>secara</a:t>
            </a:r>
            <a:r>
              <a:rPr lang="en-ID" sz="1400" dirty="0"/>
              <a:t> </a:t>
            </a:r>
            <a:r>
              <a:rPr lang="en-ID" sz="1400" dirty="0" err="1"/>
              <a:t>adil</a:t>
            </a:r>
            <a:r>
              <a:rPr lang="en-ID" sz="1400" dirty="0"/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1DDD22-174F-314E-400F-E402110A82B3}"/>
              </a:ext>
            </a:extLst>
          </p:cNvPr>
          <p:cNvSpPr txBox="1"/>
          <p:nvPr/>
        </p:nvSpPr>
        <p:spPr>
          <a:xfrm>
            <a:off x="8849106" y="2701026"/>
            <a:ext cx="29832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Kepribadian</a:t>
            </a:r>
            <a:r>
              <a:rPr lang="en-ID" dirty="0"/>
              <a:t> </a:t>
            </a:r>
            <a:r>
              <a:rPr lang="en-ID" dirty="0" err="1"/>
              <a:t>Bangsa</a:t>
            </a:r>
            <a:endParaRPr lang="en-ID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C4D082-A00A-A037-A90C-59963226EF6D}"/>
              </a:ext>
            </a:extLst>
          </p:cNvPr>
          <p:cNvSpPr txBox="1"/>
          <p:nvPr/>
        </p:nvSpPr>
        <p:spPr>
          <a:xfrm>
            <a:off x="8287514" y="3474935"/>
            <a:ext cx="32301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Nilai Pancasila </a:t>
            </a:r>
            <a:r>
              <a:rPr lang="en-ID" dirty="0" err="1"/>
              <a:t>mencerminkan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ideal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Indonesia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973C9E-6669-6153-6EAB-122846B6CC34}"/>
              </a:ext>
            </a:extLst>
          </p:cNvPr>
          <p:cNvSpPr txBox="1"/>
          <p:nvPr/>
        </p:nvSpPr>
        <p:spPr>
          <a:xfrm>
            <a:off x="8287514" y="4384608"/>
            <a:ext cx="3028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Religius</a:t>
            </a:r>
            <a:r>
              <a:rPr lang="en-ID" dirty="0"/>
              <a:t> → </a:t>
            </a:r>
            <a:r>
              <a:rPr lang="en-ID" dirty="0" err="1"/>
              <a:t>Manusiawi</a:t>
            </a:r>
            <a:r>
              <a:rPr lang="en-ID" dirty="0"/>
              <a:t> → </a:t>
            </a:r>
            <a:r>
              <a:rPr lang="en-ID" dirty="0" err="1"/>
              <a:t>bersatu</a:t>
            </a:r>
            <a:r>
              <a:rPr lang="en-ID" dirty="0"/>
              <a:t> → </a:t>
            </a:r>
            <a:r>
              <a:rPr lang="en-ID" dirty="0" err="1"/>
              <a:t>demokratis</a:t>
            </a:r>
            <a:r>
              <a:rPr lang="en-ID" dirty="0"/>
              <a:t> → </a:t>
            </a:r>
            <a:r>
              <a:rPr lang="en-ID" dirty="0" err="1"/>
              <a:t>berkeadilan</a:t>
            </a:r>
            <a:endParaRPr lang="en-ID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CCC771-A684-2185-D8F9-22240163F37A}"/>
              </a:ext>
            </a:extLst>
          </p:cNvPr>
          <p:cNvSpPr txBox="1"/>
          <p:nvPr/>
        </p:nvSpPr>
        <p:spPr>
          <a:xfrm>
            <a:off x="340614" y="6148753"/>
            <a:ext cx="1890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Fungsi</a:t>
            </a:r>
            <a:r>
              <a:rPr lang="en-ID" dirty="0"/>
              <a:t> Pancasila: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F55933-E83D-E377-D641-9C49C74993F7}"/>
              </a:ext>
            </a:extLst>
          </p:cNvPr>
          <p:cNvSpPr txBox="1"/>
          <p:nvPr/>
        </p:nvSpPr>
        <p:spPr>
          <a:xfrm>
            <a:off x="2095118" y="6184998"/>
            <a:ext cx="99109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 err="1"/>
              <a:t>Pedoman</a:t>
            </a:r>
            <a:r>
              <a:rPr lang="en-ID" sz="1600" dirty="0"/>
              <a:t> </a:t>
            </a:r>
            <a:r>
              <a:rPr lang="en-ID" sz="1600" dirty="0" err="1"/>
              <a:t>kehidupan</a:t>
            </a:r>
            <a:r>
              <a:rPr lang="en-ID" sz="1600" dirty="0"/>
              <a:t> → </a:t>
            </a:r>
            <a:r>
              <a:rPr lang="en-ID" sz="1600" dirty="0" err="1"/>
              <a:t>dasar</a:t>
            </a:r>
            <a:r>
              <a:rPr lang="en-ID" sz="1600" dirty="0"/>
              <a:t> </a:t>
            </a:r>
            <a:r>
              <a:rPr lang="en-ID" sz="1600" dirty="0" err="1"/>
              <a:t>penyelenggaraan</a:t>
            </a:r>
            <a:r>
              <a:rPr lang="en-ID" sz="1600" dirty="0"/>
              <a:t> negara → </a:t>
            </a:r>
            <a:r>
              <a:rPr lang="en-ID" sz="1600" dirty="0" err="1"/>
              <a:t>orientasi</a:t>
            </a:r>
            <a:r>
              <a:rPr lang="en-ID" sz="1600" dirty="0"/>
              <a:t> </a:t>
            </a: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bersama</a:t>
            </a:r>
            <a:r>
              <a:rPr lang="en-ID" sz="1600" dirty="0"/>
              <a:t> → </a:t>
            </a:r>
            <a:r>
              <a:rPr lang="en-ID" sz="1600" dirty="0" err="1"/>
              <a:t>sumber</a:t>
            </a:r>
            <a:r>
              <a:rPr lang="en-ID" sz="1600" dirty="0"/>
              <a:t> </a:t>
            </a:r>
            <a:r>
              <a:rPr lang="en-ID" sz="1600" dirty="0" err="1"/>
              <a:t>nilai</a:t>
            </a:r>
            <a:r>
              <a:rPr lang="en-ID" sz="1600" dirty="0"/>
              <a:t> → </a:t>
            </a:r>
            <a:r>
              <a:rPr lang="en-ID" sz="1600" dirty="0" err="1"/>
              <a:t>pemersatu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endParaRPr lang="en-ID" sz="1600" dirty="0"/>
          </a:p>
        </p:txBody>
      </p:sp>
    </p:spTree>
    <p:extLst>
      <p:ext uri="{BB962C8B-B14F-4D97-AF65-F5344CB8AC3E}">
        <p14:creationId xmlns:p14="http://schemas.microsoft.com/office/powerpoint/2010/main" val="1671709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E010A-AE7D-57FD-32CD-F93BB5560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410838"/>
            <a:ext cx="11631478" cy="1335666"/>
          </a:xfrm>
        </p:spPr>
        <p:txBody>
          <a:bodyPr>
            <a:normAutofit/>
          </a:bodyPr>
          <a:lstStyle/>
          <a:p>
            <a:r>
              <a:rPr lang="en-ID" sz="3200" dirty="0" err="1"/>
              <a:t>Hubungan</a:t>
            </a:r>
            <a:r>
              <a:rPr lang="en-ID" sz="3200" dirty="0"/>
              <a:t> </a:t>
            </a:r>
            <a:r>
              <a:rPr lang="en-ID" sz="3200" dirty="0" err="1"/>
              <a:t>Pembukaan</a:t>
            </a:r>
            <a:r>
              <a:rPr lang="en-ID" sz="3200" dirty="0"/>
              <a:t> UUD 1945 </a:t>
            </a:r>
            <a:r>
              <a:rPr lang="en-ID" sz="3200" dirty="0" err="1"/>
              <a:t>dengan</a:t>
            </a:r>
            <a:r>
              <a:rPr lang="en-ID" sz="3200" dirty="0"/>
              <a:t> Pancasila</a:t>
            </a:r>
            <a:br>
              <a:rPr lang="en-ID" sz="4000" dirty="0"/>
            </a:br>
            <a:r>
              <a:rPr lang="en-ID" sz="1800" dirty="0"/>
              <a:t>Connection between the Preamble of the 1945 Constitution and Pancasila</a:t>
            </a:r>
            <a:endParaRPr lang="en-ID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732FE5-B8E0-A509-17F4-B39EBB91895D}"/>
              </a:ext>
            </a:extLst>
          </p:cNvPr>
          <p:cNvSpPr txBox="1"/>
          <p:nvPr/>
        </p:nvSpPr>
        <p:spPr>
          <a:xfrm>
            <a:off x="710184" y="1751160"/>
            <a:ext cx="1117091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600" b="1" dirty="0"/>
              <a:t>A. Alinea </a:t>
            </a:r>
            <a:r>
              <a:rPr lang="en-ID" sz="1600" b="1" dirty="0" err="1"/>
              <a:t>Pertama</a:t>
            </a:r>
            <a:r>
              <a:rPr lang="en-ID" sz="1600" b="1" dirty="0"/>
              <a:t> =&gt; </a:t>
            </a:r>
            <a:r>
              <a:rPr lang="en-ID" sz="1600" dirty="0" err="1"/>
              <a:t>menyataka</a:t>
            </a:r>
            <a:r>
              <a:rPr lang="en-ID" sz="1600" dirty="0"/>
              <a:t> “</a:t>
            </a:r>
            <a:r>
              <a:rPr lang="en-ID" sz="1600" dirty="0" err="1"/>
              <a:t>Bahwa</a:t>
            </a:r>
            <a:r>
              <a:rPr lang="en-ID" sz="1600" dirty="0"/>
              <a:t> </a:t>
            </a:r>
            <a:r>
              <a:rPr lang="en-ID" sz="1600" dirty="0" err="1"/>
              <a:t>sesungguhnya</a:t>
            </a:r>
            <a:r>
              <a:rPr lang="en-ID" sz="1600" dirty="0"/>
              <a:t> </a:t>
            </a:r>
            <a:r>
              <a:rPr lang="en-ID" sz="1600" dirty="0" err="1"/>
              <a:t>Kemerdekaan</a:t>
            </a:r>
            <a:r>
              <a:rPr lang="en-ID" sz="1600" dirty="0"/>
              <a:t> </a:t>
            </a:r>
            <a:r>
              <a:rPr lang="en-ID" sz="1600" dirty="0" err="1"/>
              <a:t>itu</a:t>
            </a:r>
            <a:r>
              <a:rPr lang="en-ID" sz="1600" dirty="0"/>
              <a:t> </a:t>
            </a:r>
            <a:r>
              <a:rPr lang="en-ID" sz="1600" dirty="0" err="1"/>
              <a:t>ialah</a:t>
            </a:r>
            <a:r>
              <a:rPr lang="en-ID" sz="1600" dirty="0"/>
              <a:t> </a:t>
            </a:r>
            <a:r>
              <a:rPr lang="en-ID" sz="1600" dirty="0" err="1"/>
              <a:t>hak</a:t>
            </a:r>
            <a:r>
              <a:rPr lang="en-ID" sz="1600" dirty="0"/>
              <a:t> </a:t>
            </a:r>
            <a:r>
              <a:rPr lang="en-ID" sz="1600" dirty="0" err="1"/>
              <a:t>segala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..."</a:t>
            </a:r>
          </a:p>
          <a:p>
            <a:pPr>
              <a:buNone/>
            </a:pPr>
            <a:r>
              <a:rPr lang="en-ID" sz="1600" dirty="0"/>
              <a:t>	</a:t>
            </a:r>
            <a:r>
              <a:rPr lang="en-ID" sz="1600" dirty="0" err="1"/>
              <a:t>Makna</a:t>
            </a:r>
            <a:r>
              <a:rPr lang="en-ID" sz="1600" dirty="0"/>
              <a:t> </a:t>
            </a:r>
            <a:r>
              <a:rPr lang="en-ID" sz="1600" dirty="0" err="1"/>
              <a:t>utamanya</a:t>
            </a:r>
            <a:r>
              <a:rPr lang="en-ID" sz="1600" dirty="0"/>
              <a:t> </a:t>
            </a:r>
            <a:r>
              <a:rPr lang="en-ID" sz="1600" dirty="0" err="1"/>
              <a:t>berkaitan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dirty="0" err="1"/>
              <a:t>penghormatan</a:t>
            </a:r>
            <a:r>
              <a:rPr lang="en-ID" sz="1600" dirty="0"/>
              <a:t> </a:t>
            </a:r>
            <a:r>
              <a:rPr lang="en-ID" sz="1600" dirty="0" err="1"/>
              <a:t>terhadap</a:t>
            </a:r>
            <a:r>
              <a:rPr lang="en-ID" sz="1600" dirty="0"/>
              <a:t> </a:t>
            </a:r>
            <a:r>
              <a:rPr lang="en-ID" sz="1600" dirty="0" err="1"/>
              <a:t>kebebasan</a:t>
            </a:r>
            <a:r>
              <a:rPr lang="en-ID" sz="1600" dirty="0"/>
              <a:t> dan </a:t>
            </a:r>
            <a:r>
              <a:rPr lang="en-ID" sz="1600" dirty="0" err="1"/>
              <a:t>kemerdekaan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.</a:t>
            </a:r>
          </a:p>
          <a:p>
            <a:pPr>
              <a:buNone/>
            </a:pPr>
            <a:r>
              <a:rPr lang="en-ID" sz="1600" b="1" dirty="0"/>
              <a:t>B. Alinea </a:t>
            </a:r>
            <a:r>
              <a:rPr lang="en-ID" sz="1600" b="1" dirty="0" err="1"/>
              <a:t>Kedua</a:t>
            </a:r>
            <a:r>
              <a:rPr lang="en-ID" sz="1600" b="1" dirty="0"/>
              <a:t> =&gt; </a:t>
            </a:r>
            <a:r>
              <a:rPr lang="en-ID" sz="1600" dirty="0" err="1"/>
              <a:t>Menggambarkan</a:t>
            </a:r>
            <a:r>
              <a:rPr lang="en-ID" sz="1600" dirty="0"/>
              <a:t> </a:t>
            </a:r>
            <a:r>
              <a:rPr lang="en-ID" sz="1600" dirty="0" err="1"/>
              <a:t>perjuangan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 Indonesia </a:t>
            </a:r>
            <a:r>
              <a:rPr lang="en-ID" sz="1600" dirty="0" err="1"/>
              <a:t>menuju</a:t>
            </a:r>
            <a:r>
              <a:rPr lang="en-ID" sz="1600" dirty="0"/>
              <a:t> negara yang </a:t>
            </a:r>
            <a:r>
              <a:rPr lang="en-ID" sz="1600" dirty="0" err="1"/>
              <a:t>merdeka</a:t>
            </a:r>
            <a:r>
              <a:rPr lang="en-ID" sz="1600" dirty="0"/>
              <a:t>, </a:t>
            </a:r>
            <a:r>
              <a:rPr lang="en-ID" sz="1600" dirty="0" err="1"/>
              <a:t>bersatu</a:t>
            </a:r>
            <a:r>
              <a:rPr lang="en-ID" sz="1600" dirty="0"/>
              <a:t>, </a:t>
            </a:r>
            <a:r>
              <a:rPr lang="en-ID" sz="1600" dirty="0" err="1"/>
              <a:t>berdaulat</a:t>
            </a:r>
            <a:r>
              <a:rPr lang="en-ID" sz="1600" dirty="0"/>
              <a:t>, </a:t>
            </a:r>
            <a:r>
              <a:rPr lang="en-ID" sz="1600" dirty="0" err="1"/>
              <a:t>adil</a:t>
            </a:r>
            <a:r>
              <a:rPr lang="en-ID" sz="1600" dirty="0"/>
              <a:t>, 		dan </a:t>
            </a:r>
            <a:r>
              <a:rPr lang="en-ID" sz="1600" dirty="0" err="1"/>
              <a:t>makmur</a:t>
            </a:r>
            <a:r>
              <a:rPr lang="en-ID" sz="1600" dirty="0"/>
              <a:t>.</a:t>
            </a:r>
          </a:p>
          <a:p>
            <a:pPr>
              <a:buNone/>
            </a:pPr>
            <a:r>
              <a:rPr lang="en-ID" sz="1600" b="1" dirty="0"/>
              <a:t>C. Alinea </a:t>
            </a:r>
            <a:r>
              <a:rPr lang="en-ID" sz="1600" b="1" dirty="0" err="1"/>
              <a:t>Ketiga</a:t>
            </a:r>
            <a:r>
              <a:rPr lang="en-ID" sz="1600" b="1" dirty="0"/>
              <a:t> =&gt; </a:t>
            </a:r>
            <a:r>
              <a:rPr lang="en-ID" sz="1600" dirty="0" err="1"/>
              <a:t>Menegaskan</a:t>
            </a:r>
            <a:r>
              <a:rPr lang="en-ID" sz="1600" dirty="0"/>
              <a:t> </a:t>
            </a:r>
            <a:r>
              <a:rPr lang="en-ID" sz="1600" dirty="0" err="1"/>
              <a:t>kemerdekaan</a:t>
            </a:r>
            <a:r>
              <a:rPr lang="en-ID" sz="1600" dirty="0"/>
              <a:t> Indonesia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dirty="0" err="1"/>
              <a:t>rahmat</a:t>
            </a:r>
            <a:r>
              <a:rPr lang="en-ID" sz="1600" dirty="0"/>
              <a:t> </a:t>
            </a:r>
            <a:r>
              <a:rPr lang="en-ID" sz="1600" dirty="0" err="1"/>
              <a:t>Tuhan</a:t>
            </a:r>
            <a:r>
              <a:rPr lang="en-ID" sz="1600" dirty="0"/>
              <a:t> Yang Maha Esa dan </a:t>
            </a:r>
            <a:r>
              <a:rPr lang="en-ID" sz="1600" dirty="0" err="1"/>
              <a:t>merupakan</a:t>
            </a:r>
            <a:r>
              <a:rPr lang="en-ID" sz="1600" dirty="0"/>
              <a:t> </a:t>
            </a:r>
            <a:r>
              <a:rPr lang="en-ID" sz="1600" dirty="0" err="1"/>
              <a:t>hasil</a:t>
            </a:r>
            <a:r>
              <a:rPr lang="en-ID" sz="1600" dirty="0"/>
              <a:t> 	</a:t>
            </a:r>
            <a:r>
              <a:rPr lang="en-ID" sz="1600" dirty="0" err="1"/>
              <a:t>perjuangan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.</a:t>
            </a:r>
          </a:p>
          <a:p>
            <a:pPr>
              <a:buNone/>
            </a:pPr>
            <a:r>
              <a:rPr lang="en-ID" sz="1600" b="1" dirty="0"/>
              <a:t>D. Alinea </a:t>
            </a:r>
            <a:r>
              <a:rPr lang="en-ID" sz="1600" b="1" dirty="0" err="1"/>
              <a:t>Keempat</a:t>
            </a:r>
            <a:endParaRPr lang="en-ID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42C863-C44D-A941-89EF-F77B062C309A}"/>
              </a:ext>
            </a:extLst>
          </p:cNvPr>
          <p:cNvSpPr txBox="1"/>
          <p:nvPr/>
        </p:nvSpPr>
        <p:spPr>
          <a:xfrm>
            <a:off x="560070" y="1322308"/>
            <a:ext cx="97657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600" dirty="0" err="1"/>
              <a:t>Rumusan</a:t>
            </a:r>
            <a:r>
              <a:rPr lang="en-ID" sz="1600" dirty="0"/>
              <a:t> Pancasila </a:t>
            </a:r>
            <a:r>
              <a:rPr lang="en-ID" sz="1600" dirty="0" err="1"/>
              <a:t>secara</a:t>
            </a:r>
            <a:r>
              <a:rPr lang="en-ID" sz="1600" dirty="0"/>
              <a:t> formal </a:t>
            </a:r>
            <a:r>
              <a:rPr lang="en-ID" sz="1600" dirty="0" err="1"/>
              <a:t>terdapat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b="1" dirty="0" err="1"/>
              <a:t>alinea</a:t>
            </a:r>
            <a:r>
              <a:rPr lang="en-ID" sz="1600" b="1" dirty="0"/>
              <a:t> </a:t>
            </a:r>
            <a:r>
              <a:rPr lang="en-ID" sz="1600" b="1" dirty="0" err="1"/>
              <a:t>keempat</a:t>
            </a:r>
            <a:r>
              <a:rPr lang="en-ID" sz="1600" b="1" dirty="0"/>
              <a:t> </a:t>
            </a:r>
            <a:r>
              <a:rPr lang="en-ID" sz="1600" b="1" dirty="0" err="1"/>
              <a:t>Pembukaan</a:t>
            </a:r>
            <a:r>
              <a:rPr lang="en-ID" sz="1600" b="1" dirty="0"/>
              <a:t> UUD 1945</a:t>
            </a:r>
            <a:r>
              <a:rPr lang="en-ID" sz="16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936DA0-BF19-26E7-6F4E-582D02BFA311}"/>
              </a:ext>
            </a:extLst>
          </p:cNvPr>
          <p:cNvSpPr txBox="1"/>
          <p:nvPr/>
        </p:nvSpPr>
        <p:spPr>
          <a:xfrm>
            <a:off x="2414016" y="3233399"/>
            <a:ext cx="609447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800" dirty="0"/>
              <a:t>Alinea </a:t>
            </a:r>
            <a:r>
              <a:rPr lang="en-ID" sz="1800" dirty="0" err="1"/>
              <a:t>keempat</a:t>
            </a:r>
            <a:r>
              <a:rPr lang="en-ID" sz="1800" dirty="0"/>
              <a:t> </a:t>
            </a:r>
            <a:r>
              <a:rPr lang="en-ID" sz="1800" dirty="0" err="1"/>
              <a:t>memuat</a:t>
            </a:r>
            <a:r>
              <a:rPr lang="en-ID" sz="1800" dirty="0"/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800" dirty="0"/>
              <a:t>Tujuan negara;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B</a:t>
            </a:r>
            <a:r>
              <a:rPr lang="en-ID" sz="1800" dirty="0" err="1"/>
              <a:t>entuk</a:t>
            </a:r>
            <a:r>
              <a:rPr lang="en-ID" sz="1800" dirty="0"/>
              <a:t> negara;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P</a:t>
            </a:r>
            <a:r>
              <a:rPr lang="en-ID" sz="1800" dirty="0" err="1"/>
              <a:t>rinsip</a:t>
            </a:r>
            <a:r>
              <a:rPr lang="en-ID" sz="1800" dirty="0"/>
              <a:t> </a:t>
            </a:r>
            <a:r>
              <a:rPr lang="en-ID" sz="1800" dirty="0" err="1"/>
              <a:t>dasar</a:t>
            </a:r>
            <a:r>
              <a:rPr lang="en-ID" sz="1800" dirty="0"/>
              <a:t> </a:t>
            </a:r>
            <a:r>
              <a:rPr lang="en-ID" sz="1800" dirty="0" err="1"/>
              <a:t>penyelenggaraan</a:t>
            </a:r>
            <a:r>
              <a:rPr lang="en-ID" sz="1800" dirty="0"/>
              <a:t> negara;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R</a:t>
            </a:r>
            <a:r>
              <a:rPr lang="en-ID" sz="1800" dirty="0" err="1"/>
              <a:t>umusan</a:t>
            </a:r>
            <a:r>
              <a:rPr lang="en-ID" sz="1800" dirty="0"/>
              <a:t> Pancasila.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294492-2D4B-1E3A-E3A9-E3172588F7CA}"/>
              </a:ext>
            </a:extLst>
          </p:cNvPr>
          <p:cNvSpPr txBox="1"/>
          <p:nvPr/>
        </p:nvSpPr>
        <p:spPr>
          <a:xfrm>
            <a:off x="905255" y="4787671"/>
            <a:ext cx="107807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ID" sz="1400" dirty="0" err="1"/>
              <a:t>Pembukaan</a:t>
            </a:r>
            <a:r>
              <a:rPr lang="en-ID" sz="1400" dirty="0"/>
              <a:t> UUD 45 =&gt; Alinea I – III – Dasar </a:t>
            </a:r>
            <a:r>
              <a:rPr lang="en-ID" sz="1400" dirty="0" err="1"/>
              <a:t>pemikiran</a:t>
            </a:r>
            <a:r>
              <a:rPr lang="en-ID" sz="1400" dirty="0"/>
              <a:t> dan </a:t>
            </a:r>
            <a:r>
              <a:rPr lang="en-ID" sz="1400" dirty="0" err="1"/>
              <a:t>cita-cita</a:t>
            </a:r>
            <a:r>
              <a:rPr lang="en-ID" sz="1400" dirty="0"/>
              <a:t> </a:t>
            </a:r>
            <a:r>
              <a:rPr lang="en-ID" sz="1400" dirty="0" err="1"/>
              <a:t>kemerdekaan</a:t>
            </a:r>
            <a:r>
              <a:rPr lang="en-ID" sz="1400" dirty="0"/>
              <a:t> =&gt; Alinea IV – Tujuan Negara dan Dasar Negara =&gt; Pancasila</a:t>
            </a:r>
          </a:p>
        </p:txBody>
      </p:sp>
    </p:spTree>
    <p:extLst>
      <p:ext uri="{BB962C8B-B14F-4D97-AF65-F5344CB8AC3E}">
        <p14:creationId xmlns:p14="http://schemas.microsoft.com/office/powerpoint/2010/main" val="382707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E3286-FC60-CAB1-2964-A2DCD4EC0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97922"/>
            <a:ext cx="11631478" cy="924186"/>
          </a:xfrm>
        </p:spPr>
        <p:txBody>
          <a:bodyPr>
            <a:noAutofit/>
          </a:bodyPr>
          <a:lstStyle/>
          <a:p>
            <a:r>
              <a:rPr lang="en-ID" sz="3200" b="1" dirty="0"/>
              <a:t>Pancasila </a:t>
            </a:r>
            <a:r>
              <a:rPr lang="en-ID" sz="3200" b="1" dirty="0" err="1"/>
              <a:t>sebagai</a:t>
            </a:r>
            <a:r>
              <a:rPr lang="en-ID" sz="3200" b="1" dirty="0"/>
              <a:t> Dasar Negara Republik Indonesia</a:t>
            </a:r>
            <a:br>
              <a:rPr lang="en-ID" sz="3200" b="1" dirty="0"/>
            </a:br>
            <a:r>
              <a:rPr lang="en-ID" sz="2000" b="1" i="1" dirty="0"/>
              <a:t>Pancasila as the Foundation of the Republic of Indonesia</a:t>
            </a:r>
            <a:br>
              <a:rPr lang="en-ID" sz="3200" b="1" dirty="0"/>
            </a:br>
            <a:endParaRPr lang="en-ID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B2D5D0-3090-00D7-E2C7-96F81B4D07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4928617" cy="771276"/>
          </a:xfrm>
        </p:spPr>
        <p:txBody>
          <a:bodyPr/>
          <a:lstStyle/>
          <a:p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A3B063-4E06-BFC9-AA2F-FC196AE70477}"/>
              </a:ext>
            </a:extLst>
          </p:cNvPr>
          <p:cNvSpPr txBox="1"/>
          <p:nvPr/>
        </p:nvSpPr>
        <p:spPr>
          <a:xfrm>
            <a:off x="320040" y="1715046"/>
            <a:ext cx="510235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600" dirty="0"/>
              <a:t>Dasar negara </a:t>
            </a:r>
            <a:r>
              <a:rPr lang="en-ID" sz="1600" dirty="0" err="1"/>
              <a:t>menjadi</a:t>
            </a:r>
            <a:r>
              <a:rPr lang="en-ID" sz="1600" dirty="0"/>
              <a:t> </a:t>
            </a:r>
            <a:r>
              <a:rPr lang="en-ID" sz="1600" dirty="0" err="1"/>
              <a:t>landasan</a:t>
            </a:r>
            <a:r>
              <a:rPr lang="en-ID" sz="1600" dirty="0"/>
              <a:t> </a:t>
            </a:r>
            <a:r>
              <a:rPr lang="en-ID" sz="1600" dirty="0" err="1"/>
              <a:t>bagi</a:t>
            </a:r>
            <a:r>
              <a:rPr lang="en-ID" sz="1600" dirty="0"/>
              <a:t> </a:t>
            </a:r>
            <a:r>
              <a:rPr lang="en-ID" sz="1600" dirty="0" err="1"/>
              <a:t>penyelenggaraan</a:t>
            </a:r>
            <a:r>
              <a:rPr lang="en-ID" sz="1600" dirty="0"/>
              <a:t> negara, </a:t>
            </a:r>
            <a:r>
              <a:rPr lang="en-ID" sz="1600" dirty="0" err="1"/>
              <a:t>termasuk</a:t>
            </a:r>
            <a:r>
              <a:rPr lang="en-ID" sz="1600" dirty="0"/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pembentukan</a:t>
            </a:r>
            <a:r>
              <a:rPr lang="en-ID" sz="1600" dirty="0"/>
              <a:t> </a:t>
            </a:r>
            <a:r>
              <a:rPr lang="en-ID" sz="1600" dirty="0" err="1"/>
              <a:t>peraturan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penyelenggaraan</a:t>
            </a:r>
            <a:r>
              <a:rPr lang="en-ID" sz="1600" dirty="0"/>
              <a:t> </a:t>
            </a:r>
            <a:r>
              <a:rPr lang="en-ID" sz="1600" dirty="0" err="1"/>
              <a:t>pemerintahan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politik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sosial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pembangunan</a:t>
            </a:r>
            <a:r>
              <a:rPr lang="en-ID" sz="1600" dirty="0"/>
              <a:t> </a:t>
            </a:r>
            <a:r>
              <a:rPr lang="en-ID" sz="1600" dirty="0" err="1"/>
              <a:t>nasional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hubungan</a:t>
            </a:r>
            <a:r>
              <a:rPr lang="en-ID" sz="1600" dirty="0"/>
              <a:t> </a:t>
            </a:r>
            <a:r>
              <a:rPr lang="en-ID" sz="1600" dirty="0" err="1"/>
              <a:t>antara</a:t>
            </a:r>
            <a:r>
              <a:rPr lang="en-ID" sz="1600" dirty="0"/>
              <a:t> negara dan </a:t>
            </a:r>
            <a:r>
              <a:rPr lang="en-ID" sz="1600" dirty="0" err="1"/>
              <a:t>warga</a:t>
            </a:r>
            <a:r>
              <a:rPr lang="en-ID" sz="1600" dirty="0"/>
              <a:t> negara.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6C1B8A-2C73-4D93-341F-6B9B16FC8423}"/>
              </a:ext>
            </a:extLst>
          </p:cNvPr>
          <p:cNvSpPr txBox="1"/>
          <p:nvPr/>
        </p:nvSpPr>
        <p:spPr>
          <a:xfrm>
            <a:off x="320040" y="134571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800" b="1" dirty="0" err="1"/>
              <a:t>Makna</a:t>
            </a:r>
            <a:r>
              <a:rPr lang="en-ID" sz="1800" b="1" dirty="0"/>
              <a:t> Dasar Negara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4172F1-05C8-D4CD-4478-21F5623B2030}"/>
              </a:ext>
            </a:extLst>
          </p:cNvPr>
          <p:cNvSpPr txBox="1"/>
          <p:nvPr/>
        </p:nvSpPr>
        <p:spPr>
          <a:xfrm>
            <a:off x="6713982" y="1345714"/>
            <a:ext cx="4496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Pancasila dan </a:t>
            </a:r>
            <a:r>
              <a:rPr lang="en-ID" dirty="0" err="1"/>
              <a:t>Konstitusi</a:t>
            </a:r>
            <a:endParaRPr lang="en-ID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23C091-DD1C-A451-CDDB-EF0D14CCD828}"/>
              </a:ext>
            </a:extLst>
          </p:cNvPr>
          <p:cNvSpPr txBox="1"/>
          <p:nvPr/>
        </p:nvSpPr>
        <p:spPr>
          <a:xfrm>
            <a:off x="5795773" y="1715046"/>
            <a:ext cx="60944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sistem</a:t>
            </a:r>
            <a:r>
              <a:rPr lang="en-ID" sz="1600" dirty="0"/>
              <a:t> </a:t>
            </a:r>
            <a:r>
              <a:rPr lang="en-ID" sz="1600" dirty="0" err="1"/>
              <a:t>hukum</a:t>
            </a:r>
            <a:r>
              <a:rPr lang="en-ID" sz="1600" dirty="0"/>
              <a:t> Indonesia, Pancasila </a:t>
            </a:r>
            <a:r>
              <a:rPr lang="en-ID" sz="1600" dirty="0" err="1"/>
              <a:t>ditegaskan</a:t>
            </a:r>
            <a:r>
              <a:rPr lang="en-ID" sz="1600" dirty="0"/>
              <a:t>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b="1" dirty="0" err="1"/>
              <a:t>sumber</a:t>
            </a:r>
            <a:r>
              <a:rPr lang="en-ID" sz="1600" b="1" dirty="0"/>
              <a:t> </a:t>
            </a:r>
            <a:r>
              <a:rPr lang="en-ID" sz="1600" b="1" dirty="0" err="1"/>
              <a:t>dari</a:t>
            </a:r>
            <a:r>
              <a:rPr lang="en-ID" sz="1600" b="1" dirty="0"/>
              <a:t> </a:t>
            </a:r>
            <a:r>
              <a:rPr lang="en-ID" sz="1600" b="1" dirty="0" err="1"/>
              <a:t>segala</a:t>
            </a:r>
            <a:r>
              <a:rPr lang="en-ID" sz="1600" b="1" dirty="0"/>
              <a:t> </a:t>
            </a:r>
            <a:r>
              <a:rPr lang="en-ID" sz="1600" b="1" dirty="0" err="1"/>
              <a:t>sumber</a:t>
            </a:r>
            <a:r>
              <a:rPr lang="en-ID" sz="1600" b="1" dirty="0"/>
              <a:t> </a:t>
            </a:r>
            <a:r>
              <a:rPr lang="en-ID" sz="1600" b="1" dirty="0" err="1"/>
              <a:t>hukum</a:t>
            </a:r>
            <a:r>
              <a:rPr lang="en-ID" sz="1600" b="1" dirty="0"/>
              <a:t> negara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UU No. 12 </a:t>
            </a:r>
            <a:r>
              <a:rPr lang="en-ID" sz="1600" dirty="0" err="1"/>
              <a:t>Tahun</a:t>
            </a:r>
            <a:r>
              <a:rPr lang="en-ID" sz="1600" dirty="0"/>
              <a:t> 2011 </a:t>
            </a:r>
            <a:r>
              <a:rPr lang="en-ID" sz="1600" dirty="0" err="1"/>
              <a:t>tentang</a:t>
            </a:r>
            <a:r>
              <a:rPr lang="en-ID" sz="1600" dirty="0"/>
              <a:t> </a:t>
            </a:r>
            <a:r>
              <a:rPr lang="en-ID" sz="1600" dirty="0" err="1"/>
              <a:t>Pembentukan</a:t>
            </a:r>
            <a:r>
              <a:rPr lang="en-ID" sz="1600" dirty="0"/>
              <a:t> </a:t>
            </a:r>
            <a:r>
              <a:rPr lang="en-ID" sz="1600" dirty="0" err="1"/>
              <a:t>Peraturan</a:t>
            </a:r>
            <a:r>
              <a:rPr lang="en-ID" sz="1600" dirty="0"/>
              <a:t> </a:t>
            </a:r>
            <a:r>
              <a:rPr lang="en-ID" sz="1600" dirty="0" err="1"/>
              <a:t>Perundang-undangan</a:t>
            </a:r>
            <a:r>
              <a:rPr lang="en-ID" sz="1600" dirty="0"/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07F783-343C-6725-EA0E-F3077739B7AD}"/>
              </a:ext>
            </a:extLst>
          </p:cNvPr>
          <p:cNvSpPr txBox="1"/>
          <p:nvPr/>
        </p:nvSpPr>
        <p:spPr>
          <a:xfrm>
            <a:off x="5795773" y="2592209"/>
            <a:ext cx="2985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Hubungan</a:t>
            </a:r>
            <a:r>
              <a:rPr lang="en-ID" dirty="0"/>
              <a:t> fundamental </a:t>
            </a:r>
            <a:r>
              <a:rPr lang="en-ID" dirty="0" err="1"/>
              <a:t>dengan</a:t>
            </a:r>
            <a:r>
              <a:rPr lang="en-ID" dirty="0"/>
              <a:t> UUD 1945.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0B6B9CB-DDCC-2D10-4C2A-4FB03A1EF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2856" y="2669169"/>
            <a:ext cx="3359104" cy="379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23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E4249-63FA-1756-DC34-A15BEA85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758310"/>
            <a:ext cx="11631478" cy="841890"/>
          </a:xfrm>
        </p:spPr>
        <p:txBody>
          <a:bodyPr>
            <a:noAutofit/>
          </a:bodyPr>
          <a:lstStyle/>
          <a:p>
            <a:r>
              <a:rPr lang="en-ID" sz="3200" b="1" dirty="0"/>
              <a:t>Pancasila </a:t>
            </a:r>
            <a:r>
              <a:rPr lang="en-ID" sz="3200" b="1" dirty="0" err="1"/>
              <a:t>sebagai</a:t>
            </a:r>
            <a:r>
              <a:rPr lang="en-ID" sz="3200" b="1" dirty="0"/>
              <a:t> </a:t>
            </a:r>
            <a:r>
              <a:rPr lang="en-ID" sz="3200" b="1" dirty="0" err="1"/>
              <a:t>Ideologi</a:t>
            </a:r>
            <a:r>
              <a:rPr lang="en-ID" sz="3200" b="1" dirty="0"/>
              <a:t> Negara</a:t>
            </a:r>
            <a:br>
              <a:rPr lang="en-ID" sz="3200" b="1" dirty="0"/>
            </a:br>
            <a:r>
              <a:rPr lang="en-ID" sz="2400" b="1" i="1" dirty="0"/>
              <a:t>Pancasila as a State Ideology</a:t>
            </a:r>
            <a:br>
              <a:rPr lang="en-ID" sz="3200" b="1" dirty="0"/>
            </a:br>
            <a:endParaRPr lang="en-ID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B08C7-A990-C4FB-8021-691721484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" y="4769183"/>
            <a:ext cx="5281423" cy="1003854"/>
          </a:xfrm>
        </p:spPr>
        <p:txBody>
          <a:bodyPr/>
          <a:lstStyle/>
          <a:p>
            <a:r>
              <a:rPr lang="en-ID" sz="1600" dirty="0" err="1"/>
              <a:t>Ideologi</a:t>
            </a:r>
            <a:r>
              <a:rPr lang="en-ID" sz="1600" dirty="0"/>
              <a:t> </a:t>
            </a:r>
            <a:r>
              <a:rPr lang="en-ID" sz="1600" dirty="0" err="1"/>
              <a:t>dapat</a:t>
            </a:r>
            <a:r>
              <a:rPr lang="en-ID" sz="1600" dirty="0"/>
              <a:t> </a:t>
            </a:r>
            <a:r>
              <a:rPr lang="en-ID" sz="1600" dirty="0" err="1"/>
              <a:t>artikan</a:t>
            </a:r>
            <a:r>
              <a:rPr lang="en-ID" sz="1600" dirty="0"/>
              <a:t>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dirty="0" err="1"/>
              <a:t>seperangkat</a:t>
            </a:r>
            <a:r>
              <a:rPr lang="en-ID" sz="1600" dirty="0"/>
              <a:t> </a:t>
            </a:r>
            <a:r>
              <a:rPr lang="en-ID" sz="1600" dirty="0" err="1"/>
              <a:t>gagasan</a:t>
            </a:r>
            <a:r>
              <a:rPr lang="en-ID" sz="1600" dirty="0"/>
              <a:t>, </a:t>
            </a:r>
            <a:r>
              <a:rPr lang="en-ID" sz="1600" dirty="0" err="1"/>
              <a:t>nilai</a:t>
            </a:r>
            <a:r>
              <a:rPr lang="en-ID" sz="1600" dirty="0"/>
              <a:t>, dan </a:t>
            </a:r>
            <a:r>
              <a:rPr lang="en-ID" sz="1600" dirty="0" err="1"/>
              <a:t>cita-cita</a:t>
            </a:r>
            <a:r>
              <a:rPr lang="en-ID" sz="1600" dirty="0"/>
              <a:t> yang </a:t>
            </a:r>
            <a:r>
              <a:rPr lang="en-ID" sz="1600" dirty="0" err="1"/>
              <a:t>menjadi</a:t>
            </a:r>
            <a:r>
              <a:rPr lang="en-ID" sz="1600" dirty="0"/>
              <a:t> </a:t>
            </a:r>
            <a:r>
              <a:rPr lang="en-ID" sz="1600" dirty="0" err="1"/>
              <a:t>dasar</a:t>
            </a:r>
            <a:r>
              <a:rPr lang="en-ID" sz="1600" dirty="0"/>
              <a:t> </a:t>
            </a:r>
            <a:r>
              <a:rPr lang="en-ID" sz="1600" dirty="0" err="1"/>
              <a:t>atau</a:t>
            </a:r>
            <a:r>
              <a:rPr lang="en-ID" sz="1600" dirty="0"/>
              <a:t> </a:t>
            </a:r>
            <a:r>
              <a:rPr lang="en-ID" sz="1600" dirty="0" err="1"/>
              <a:t>orientasi</a:t>
            </a:r>
            <a:r>
              <a:rPr lang="en-ID" sz="1600" dirty="0"/>
              <a:t> </a:t>
            </a: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suatu</a:t>
            </a:r>
            <a:r>
              <a:rPr lang="en-ID" sz="1600" dirty="0"/>
              <a:t> </a:t>
            </a:r>
            <a:r>
              <a:rPr lang="en-ID" sz="1600" dirty="0" err="1"/>
              <a:t>kelompok</a:t>
            </a:r>
            <a:r>
              <a:rPr lang="en-ID" sz="1600" dirty="0"/>
              <a:t> </a:t>
            </a:r>
            <a:r>
              <a:rPr lang="en-ID" sz="1600" dirty="0" err="1"/>
              <a:t>atau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01DE43-36AA-6D16-8703-B83705F516AB}"/>
              </a:ext>
            </a:extLst>
          </p:cNvPr>
          <p:cNvSpPr txBox="1"/>
          <p:nvPr/>
        </p:nvSpPr>
        <p:spPr>
          <a:xfrm>
            <a:off x="541782" y="2502099"/>
            <a:ext cx="5281423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dirty="0"/>
              <a:t>Pancasila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ideologi</a:t>
            </a:r>
            <a:r>
              <a:rPr lang="en-ID" dirty="0"/>
              <a:t> yang: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berakar</a:t>
            </a:r>
            <a:r>
              <a:rPr lang="en-ID" sz="1600" dirty="0"/>
              <a:t> pada </a:t>
            </a:r>
            <a:r>
              <a:rPr lang="en-ID" sz="1600" dirty="0" err="1"/>
              <a:t>nilai</a:t>
            </a:r>
            <a:r>
              <a:rPr lang="en-ID" sz="1600" dirty="0"/>
              <a:t> </a:t>
            </a: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 Indonesia;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mengakui</a:t>
            </a:r>
            <a:r>
              <a:rPr lang="en-ID" sz="1600" dirty="0"/>
              <a:t> </a:t>
            </a:r>
            <a:r>
              <a:rPr lang="en-ID" sz="1600" dirty="0" err="1"/>
              <a:t>keberagaman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menempatkan</a:t>
            </a:r>
            <a:r>
              <a:rPr lang="en-ID" sz="1600" dirty="0"/>
              <a:t> </a:t>
            </a:r>
            <a:r>
              <a:rPr lang="en-ID" sz="1600" dirty="0" err="1"/>
              <a:t>manusia</a:t>
            </a:r>
            <a:r>
              <a:rPr lang="en-ID" sz="1600" dirty="0"/>
              <a:t>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dirty="0" err="1"/>
              <a:t>makhluk</a:t>
            </a:r>
            <a:r>
              <a:rPr lang="en-ID" sz="1600" dirty="0"/>
              <a:t> </a:t>
            </a:r>
            <a:r>
              <a:rPr lang="en-ID" sz="1600" dirty="0" err="1"/>
              <a:t>individu</a:t>
            </a:r>
            <a:r>
              <a:rPr lang="en-ID" sz="1600" dirty="0"/>
              <a:t> </a:t>
            </a:r>
            <a:r>
              <a:rPr lang="en-ID" sz="1600" dirty="0" err="1"/>
              <a:t>sekaligus</a:t>
            </a:r>
            <a:r>
              <a:rPr lang="en-ID" sz="1600" dirty="0"/>
              <a:t> </a:t>
            </a:r>
            <a:r>
              <a:rPr lang="en-ID" sz="1600" dirty="0" err="1"/>
              <a:t>sosial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menekankan</a:t>
            </a:r>
            <a:r>
              <a:rPr lang="en-ID" sz="1600" dirty="0"/>
              <a:t> </a:t>
            </a:r>
            <a:r>
              <a:rPr lang="en-ID" sz="1600" dirty="0" err="1"/>
              <a:t>persatuan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mengembangkan</a:t>
            </a:r>
            <a:r>
              <a:rPr lang="en-ID" sz="1600" dirty="0"/>
              <a:t> </a:t>
            </a:r>
            <a:r>
              <a:rPr lang="en-ID" sz="1600" dirty="0" err="1"/>
              <a:t>demokrasi</a:t>
            </a:r>
            <a:r>
              <a:rPr lang="en-ID" sz="1600" dirty="0"/>
              <a:t> </a:t>
            </a:r>
            <a:r>
              <a:rPr lang="en-ID" sz="1600" dirty="0" err="1"/>
              <a:t>melalui</a:t>
            </a:r>
            <a:r>
              <a:rPr lang="en-ID" sz="1600" dirty="0"/>
              <a:t> </a:t>
            </a:r>
            <a:r>
              <a:rPr lang="en-ID" sz="1600" dirty="0" err="1"/>
              <a:t>musyawarah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mengarah</a:t>
            </a:r>
            <a:r>
              <a:rPr lang="en-ID" sz="1600" dirty="0"/>
              <a:t> pada </a:t>
            </a:r>
            <a:r>
              <a:rPr lang="en-ID" sz="1600" dirty="0" err="1"/>
              <a:t>keadilan</a:t>
            </a:r>
            <a:r>
              <a:rPr lang="en-ID" sz="1600" dirty="0"/>
              <a:t> </a:t>
            </a:r>
            <a:r>
              <a:rPr lang="en-ID" sz="1600" dirty="0" err="1"/>
              <a:t>sosial</a:t>
            </a:r>
            <a:r>
              <a:rPr lang="en-ID" sz="16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4322A-4CB3-B171-DD08-483B902DCA76}"/>
              </a:ext>
            </a:extLst>
          </p:cNvPr>
          <p:cNvSpPr txBox="1"/>
          <p:nvPr/>
        </p:nvSpPr>
        <p:spPr>
          <a:xfrm>
            <a:off x="386334" y="2141003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800" b="1" dirty="0"/>
              <a:t>Ciri Pancasila </a:t>
            </a:r>
            <a:r>
              <a:rPr lang="en-ID" sz="1800" b="1" dirty="0" err="1"/>
              <a:t>sebagai</a:t>
            </a:r>
            <a:r>
              <a:rPr lang="en-ID" sz="1800" b="1" dirty="0"/>
              <a:t> </a:t>
            </a:r>
            <a:r>
              <a:rPr lang="en-ID" sz="1800" b="1" dirty="0" err="1"/>
              <a:t>Ideologi</a:t>
            </a:r>
            <a:endParaRPr lang="en-ID" sz="1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A9DC71-BF9F-295A-5861-EACBFEF1BA0E}"/>
              </a:ext>
            </a:extLst>
          </p:cNvPr>
          <p:cNvSpPr txBox="1"/>
          <p:nvPr/>
        </p:nvSpPr>
        <p:spPr>
          <a:xfrm>
            <a:off x="6201918" y="2602668"/>
            <a:ext cx="609447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menerapkan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Pancasila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digital </a:t>
            </a:r>
            <a:r>
              <a:rPr lang="en-ID" dirty="0" err="1"/>
              <a:t>melalui</a:t>
            </a:r>
            <a:r>
              <a:rPr lang="en-ID" dirty="0"/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hoaks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menghargai</a:t>
            </a:r>
            <a:r>
              <a:rPr lang="en-ID" dirty="0"/>
              <a:t> </a:t>
            </a:r>
            <a:r>
              <a:rPr lang="en-ID" dirty="0" err="1"/>
              <a:t>privasi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cyberbullying;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menghargai</a:t>
            </a:r>
            <a:r>
              <a:rPr lang="en-ID" dirty="0"/>
              <a:t> </a:t>
            </a:r>
            <a:r>
              <a:rPr lang="en-ID" dirty="0" err="1"/>
              <a:t>perbedaan</a:t>
            </a:r>
            <a:r>
              <a:rPr lang="en-ID" dirty="0"/>
              <a:t> </a:t>
            </a:r>
            <a:r>
              <a:rPr lang="en-ID" dirty="0" err="1"/>
              <a:t>pendapat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menggunakan</a:t>
            </a:r>
            <a:r>
              <a:rPr lang="en-ID" dirty="0"/>
              <a:t> AI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bertanggung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plagiarisme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menghormati</a:t>
            </a:r>
            <a:r>
              <a:rPr lang="en-ID" dirty="0"/>
              <a:t>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kekayaan</a:t>
            </a:r>
            <a:r>
              <a:rPr lang="en-ID" dirty="0"/>
              <a:t> </a:t>
            </a:r>
            <a:r>
              <a:rPr lang="en-ID" dirty="0" err="1"/>
              <a:t>intelektual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EAA7C5-8799-B166-94DB-4FD7D5912281}"/>
              </a:ext>
            </a:extLst>
          </p:cNvPr>
          <p:cNvSpPr txBox="1"/>
          <p:nvPr/>
        </p:nvSpPr>
        <p:spPr>
          <a:xfrm>
            <a:off x="6368796" y="2141003"/>
            <a:ext cx="44851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ID" sz="1800" b="1" dirty="0"/>
              <a:t>Pancasila dan Era Digital</a:t>
            </a:r>
          </a:p>
        </p:txBody>
      </p:sp>
    </p:spTree>
    <p:extLst>
      <p:ext uri="{BB962C8B-B14F-4D97-AF65-F5344CB8AC3E}">
        <p14:creationId xmlns:p14="http://schemas.microsoft.com/office/powerpoint/2010/main" val="1020072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2E223-FE85-25EA-62BD-C5772D630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61" y="666870"/>
            <a:ext cx="11631478" cy="915042"/>
          </a:xfrm>
        </p:spPr>
        <p:txBody>
          <a:bodyPr>
            <a:normAutofit/>
          </a:bodyPr>
          <a:lstStyle/>
          <a:p>
            <a:r>
              <a:rPr lang="en-US" sz="3600" dirty="0"/>
              <a:t>Hak </a:t>
            </a:r>
            <a:r>
              <a:rPr lang="en-US" sz="3600" dirty="0" err="1"/>
              <a:t>Asasi</a:t>
            </a:r>
            <a:r>
              <a:rPr lang="en-US" sz="3600" dirty="0"/>
              <a:t> </a:t>
            </a:r>
            <a:r>
              <a:rPr lang="en-US" sz="3600" dirty="0" err="1"/>
              <a:t>Manusia</a:t>
            </a:r>
            <a:br>
              <a:rPr lang="en-US" sz="3600" dirty="0"/>
            </a:br>
            <a:r>
              <a:rPr lang="en-US" sz="2400" i="1" dirty="0"/>
              <a:t>human rights</a:t>
            </a:r>
            <a:endParaRPr lang="en-ID" sz="36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EAA491-C378-7B87-0317-DAE97012C7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F3BD79-46ED-45E3-ADDC-107E19A98678}"/>
              </a:ext>
            </a:extLst>
          </p:cNvPr>
          <p:cNvSpPr txBox="1"/>
          <p:nvPr/>
        </p:nvSpPr>
        <p:spPr>
          <a:xfrm>
            <a:off x="605790" y="1581912"/>
            <a:ext cx="109804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konteks</a:t>
            </a:r>
            <a:r>
              <a:rPr lang="en-ID" dirty="0"/>
              <a:t> Indonesia, HAM </a:t>
            </a:r>
            <a:r>
              <a:rPr lang="en-ID" dirty="0" err="1"/>
              <a:t>dijamin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b="1" dirty="0"/>
              <a:t>UUD Negara Republik Indonesia </a:t>
            </a:r>
            <a:r>
              <a:rPr lang="en-ID" b="1" dirty="0" err="1"/>
              <a:t>Tahun</a:t>
            </a:r>
            <a:r>
              <a:rPr lang="en-ID" b="1" dirty="0"/>
              <a:t> 1945</a:t>
            </a:r>
            <a:r>
              <a:rPr lang="en-ID" dirty="0"/>
              <a:t>, </a:t>
            </a:r>
            <a:r>
              <a:rPr lang="en-ID" dirty="0" err="1"/>
              <a:t>khususnya</a:t>
            </a:r>
            <a:r>
              <a:rPr lang="en-ID" dirty="0"/>
              <a:t> Bab XA </a:t>
            </a:r>
            <a:r>
              <a:rPr lang="en-ID" dirty="0" err="1"/>
              <a:t>tentang</a:t>
            </a:r>
            <a:r>
              <a:rPr lang="en-ID" dirty="0"/>
              <a:t> Hak </a:t>
            </a:r>
            <a:r>
              <a:rPr lang="en-ID" dirty="0" err="1"/>
              <a:t>Asasi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diatur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lanjut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peraturan</a:t>
            </a:r>
            <a:r>
              <a:rPr lang="en-ID" dirty="0"/>
              <a:t> </a:t>
            </a:r>
            <a:r>
              <a:rPr lang="en-ID" dirty="0" err="1"/>
              <a:t>perundang-undangan</a:t>
            </a:r>
            <a:endParaRPr lang="en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961ACC-22F8-5FFA-5940-BFE35B80ACFC}"/>
              </a:ext>
            </a:extLst>
          </p:cNvPr>
          <p:cNvSpPr txBox="1"/>
          <p:nvPr/>
        </p:nvSpPr>
        <p:spPr>
          <a:xfrm>
            <a:off x="1920240" y="2242745"/>
            <a:ext cx="99120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Hak </a:t>
            </a:r>
            <a:r>
              <a:rPr lang="en-ID" dirty="0" err="1"/>
              <a:t>Asasi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hak</a:t>
            </a:r>
            <a:r>
              <a:rPr lang="en-ID" dirty="0"/>
              <a:t> yang </a:t>
            </a:r>
            <a:r>
              <a:rPr lang="en-ID" dirty="0" err="1"/>
              <a:t>melekat</a:t>
            </a:r>
            <a:r>
              <a:rPr lang="en-ID" dirty="0"/>
              <a:t> pada </a:t>
            </a:r>
            <a:r>
              <a:rPr lang="en-ID" dirty="0" err="1"/>
              <a:t>hakikat</a:t>
            </a:r>
            <a:r>
              <a:rPr lang="en-ID" dirty="0"/>
              <a:t> dan </a:t>
            </a:r>
            <a:r>
              <a:rPr lang="en-ID" dirty="0" err="1"/>
              <a:t>keberadaan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makhluk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Yang Maha Esa dan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anugerah</a:t>
            </a:r>
            <a:r>
              <a:rPr lang="en-ID" dirty="0"/>
              <a:t>-Nya yang </a:t>
            </a:r>
            <a:r>
              <a:rPr lang="en-ID" dirty="0" err="1"/>
              <a:t>wajib</a:t>
            </a:r>
            <a:r>
              <a:rPr lang="en-ID" dirty="0"/>
              <a:t> </a:t>
            </a:r>
            <a:r>
              <a:rPr lang="en-ID" dirty="0" err="1"/>
              <a:t>dihormati</a:t>
            </a:r>
            <a:r>
              <a:rPr lang="en-ID" dirty="0"/>
              <a:t>, </a:t>
            </a:r>
            <a:r>
              <a:rPr lang="en-ID" dirty="0" err="1"/>
              <a:t>dijunjung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, dan </a:t>
            </a:r>
            <a:r>
              <a:rPr lang="en-ID" dirty="0" err="1"/>
              <a:t>dilindungi</a:t>
            </a:r>
            <a:r>
              <a:rPr lang="en-ID" dirty="0"/>
              <a:t> oleh negara, </a:t>
            </a:r>
            <a:r>
              <a:rPr lang="en-ID" dirty="0" err="1"/>
              <a:t>hukum</a:t>
            </a:r>
            <a:r>
              <a:rPr lang="en-ID" dirty="0"/>
              <a:t>, </a:t>
            </a:r>
            <a:r>
              <a:rPr lang="en-ID" dirty="0" err="1"/>
              <a:t>pemerintah</a:t>
            </a:r>
            <a:r>
              <a:rPr lang="en-ID" dirty="0"/>
              <a:t>, dan </a:t>
            </a:r>
            <a:r>
              <a:rPr lang="en-ID" dirty="0" err="1"/>
              <a:t>setiap</a:t>
            </a:r>
            <a:r>
              <a:rPr lang="en-ID" dirty="0"/>
              <a:t> orang.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EAFD0-448B-B33C-6A4A-049427DEDD02}"/>
              </a:ext>
            </a:extLst>
          </p:cNvPr>
          <p:cNvSpPr txBox="1"/>
          <p:nvPr/>
        </p:nvSpPr>
        <p:spPr>
          <a:xfrm>
            <a:off x="3218688" y="3226743"/>
            <a:ext cx="85404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Pasal 28J UUD 1945 </a:t>
            </a:r>
            <a:r>
              <a:rPr lang="en-ID" dirty="0" err="1"/>
              <a:t>menegaskan</a:t>
            </a:r>
            <a:r>
              <a:rPr lang="en-ID" dirty="0"/>
              <a:t> </a:t>
            </a:r>
            <a:r>
              <a:rPr lang="en-ID" dirty="0" err="1"/>
              <a:t>kewajiban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orang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menghormati</a:t>
            </a:r>
            <a:r>
              <a:rPr lang="en-ID" dirty="0"/>
              <a:t>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asasi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orang lain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pembatasan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 yang </a:t>
            </a:r>
            <a:r>
              <a:rPr lang="en-ID" dirty="0" err="1"/>
              <a:t>ditetapkan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undang-undang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konteks</a:t>
            </a:r>
            <a:r>
              <a:rPr lang="en-ID" dirty="0"/>
              <a:t> yang </a:t>
            </a:r>
            <a:r>
              <a:rPr lang="en-ID" dirty="0" err="1"/>
              <a:t>ditentukan</a:t>
            </a:r>
            <a:r>
              <a:rPr lang="en-ID" dirty="0"/>
              <a:t> </a:t>
            </a:r>
            <a:r>
              <a:rPr lang="en-ID" dirty="0" err="1"/>
              <a:t>konstitusi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6035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0299F-B57C-3E75-7AA5-CCD63CA85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821" y="137619"/>
            <a:ext cx="11631478" cy="1043058"/>
          </a:xfrm>
        </p:spPr>
        <p:txBody>
          <a:bodyPr>
            <a:normAutofit/>
          </a:bodyPr>
          <a:lstStyle/>
          <a:p>
            <a:r>
              <a:rPr lang="en-US" sz="4000" dirty="0"/>
              <a:t>Hak </a:t>
            </a:r>
            <a:r>
              <a:rPr lang="en-US" sz="4000" dirty="0" err="1"/>
              <a:t>Asasi</a:t>
            </a:r>
            <a:r>
              <a:rPr lang="en-US" sz="4000" dirty="0"/>
              <a:t> </a:t>
            </a:r>
            <a:r>
              <a:rPr lang="en-US" sz="4000" dirty="0" err="1"/>
              <a:t>Manusia</a:t>
            </a:r>
            <a:br>
              <a:rPr lang="en-US" sz="4000" dirty="0"/>
            </a:br>
            <a:r>
              <a:rPr lang="en-US" sz="2800" i="1" dirty="0"/>
              <a:t>human rights</a:t>
            </a:r>
            <a:endParaRPr lang="en-ID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91C94B-E254-8DA7-3A27-1753D3F6ED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2110" y="3743075"/>
            <a:ext cx="4398265" cy="771276"/>
          </a:xfrm>
        </p:spPr>
        <p:txBody>
          <a:bodyPr/>
          <a:lstStyle/>
          <a:p>
            <a:r>
              <a:rPr lang="en-US" sz="2400" b="1" dirty="0"/>
              <a:t>HAM dan Pancasila</a:t>
            </a:r>
            <a:endParaRPr lang="en-ID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9B829D-0FC2-12B1-DF03-5ED8FF7FB308}"/>
              </a:ext>
            </a:extLst>
          </p:cNvPr>
          <p:cNvSpPr txBox="1"/>
          <p:nvPr/>
        </p:nvSpPr>
        <p:spPr>
          <a:xfrm>
            <a:off x="448055" y="1451056"/>
            <a:ext cx="6094476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400" dirty="0" err="1"/>
              <a:t>Beberapa</a:t>
            </a:r>
            <a:r>
              <a:rPr lang="en-ID" sz="1400" dirty="0"/>
              <a:t> </a:t>
            </a:r>
            <a:r>
              <a:rPr lang="en-ID" sz="1400" dirty="0" err="1"/>
              <a:t>hak</a:t>
            </a:r>
            <a:r>
              <a:rPr lang="en-ID" sz="1400" dirty="0"/>
              <a:t> yang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dipelajari</a:t>
            </a:r>
            <a:r>
              <a:rPr lang="en-ID" sz="1400" dirty="0"/>
              <a:t> </a:t>
            </a:r>
            <a:r>
              <a:rPr lang="en-ID" sz="1400" dirty="0" err="1"/>
              <a:t>antara</a:t>
            </a:r>
            <a:r>
              <a:rPr lang="en-ID" sz="1400" dirty="0"/>
              <a:t> lain: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hidup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memperoleh</a:t>
            </a:r>
            <a:r>
              <a:rPr lang="en-ID" sz="1400" dirty="0"/>
              <a:t> </a:t>
            </a:r>
            <a:r>
              <a:rPr lang="en-ID" sz="1400" dirty="0" err="1"/>
              <a:t>pendidikan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beragama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menyampaikan</a:t>
            </a:r>
            <a:r>
              <a:rPr lang="en-ID" sz="1400" dirty="0"/>
              <a:t> </a:t>
            </a:r>
            <a:r>
              <a:rPr lang="en-ID" sz="1400" dirty="0" err="1"/>
              <a:t>pendapat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memperoleh</a:t>
            </a:r>
            <a:r>
              <a:rPr lang="en-ID" sz="1400" dirty="0"/>
              <a:t> </a:t>
            </a:r>
            <a:r>
              <a:rPr lang="en-ID" sz="1400" dirty="0" err="1"/>
              <a:t>perlindungan</a:t>
            </a:r>
            <a:r>
              <a:rPr lang="en-ID" sz="1400" dirty="0"/>
              <a:t> </a:t>
            </a:r>
            <a:r>
              <a:rPr lang="en-ID" sz="1400" dirty="0" err="1"/>
              <a:t>hukum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memperoleh</a:t>
            </a:r>
            <a:r>
              <a:rPr lang="en-ID" sz="1400" dirty="0"/>
              <a:t> </a:t>
            </a:r>
            <a:r>
              <a:rPr lang="en-ID" sz="1400" dirty="0" err="1"/>
              <a:t>perlakuan</a:t>
            </a:r>
            <a:r>
              <a:rPr lang="en-ID" sz="1400" dirty="0"/>
              <a:t> yang </a:t>
            </a:r>
            <a:r>
              <a:rPr lang="en-ID" sz="1400" dirty="0" err="1"/>
              <a:t>adil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mendapatkan</a:t>
            </a:r>
            <a:r>
              <a:rPr lang="en-ID" sz="1400" dirty="0"/>
              <a:t> </a:t>
            </a:r>
            <a:r>
              <a:rPr lang="en-ID" sz="1400" dirty="0" err="1"/>
              <a:t>pekerjaan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memperoleh</a:t>
            </a:r>
            <a:r>
              <a:rPr lang="en-ID" sz="1400" dirty="0"/>
              <a:t> </a:t>
            </a:r>
            <a:r>
              <a:rPr lang="en-ID" sz="1400" dirty="0" err="1"/>
              <a:t>informasi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atas</a:t>
            </a:r>
            <a:r>
              <a:rPr lang="en-ID" sz="1400" dirty="0"/>
              <a:t> </a:t>
            </a:r>
            <a:r>
              <a:rPr lang="en-ID" sz="1400" dirty="0" err="1"/>
              <a:t>privasi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bebas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</a:t>
            </a:r>
            <a:r>
              <a:rPr lang="en-ID" sz="1400" dirty="0" err="1"/>
              <a:t>diskriminasi</a:t>
            </a:r>
            <a:r>
              <a:rPr lang="en-ID" sz="14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2A19F9-4225-AA95-1428-1F5C359F6282}"/>
              </a:ext>
            </a:extLst>
          </p:cNvPr>
          <p:cNvSpPr txBox="1"/>
          <p:nvPr/>
        </p:nvSpPr>
        <p:spPr>
          <a:xfrm>
            <a:off x="448055" y="1110634"/>
            <a:ext cx="36118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800" b="1" dirty="0"/>
              <a:t>Jenis-Jenis HAM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818CF5-DC54-9160-FAB4-25E428BA01CC}"/>
              </a:ext>
            </a:extLst>
          </p:cNvPr>
          <p:cNvSpPr txBox="1"/>
          <p:nvPr/>
        </p:nvSpPr>
        <p:spPr>
          <a:xfrm>
            <a:off x="5452110" y="1451056"/>
            <a:ext cx="60944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400" dirty="0" err="1"/>
              <a:t>Persoalan</a:t>
            </a:r>
            <a:r>
              <a:rPr lang="en-ID" sz="1400" dirty="0"/>
              <a:t> HAM </a:t>
            </a:r>
            <a:r>
              <a:rPr lang="en-ID" sz="1400" dirty="0" err="1"/>
              <a:t>saat</a:t>
            </a:r>
            <a:r>
              <a:rPr lang="en-ID" sz="1400" dirty="0"/>
              <a:t> </a:t>
            </a:r>
            <a:r>
              <a:rPr lang="en-ID" sz="1400" dirty="0" err="1"/>
              <a:t>ini</a:t>
            </a:r>
            <a:r>
              <a:rPr lang="en-ID" sz="1400" dirty="0"/>
              <a:t> juga </a:t>
            </a:r>
            <a:r>
              <a:rPr lang="en-ID" sz="1400" dirty="0" err="1"/>
              <a:t>muncul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ruang</a:t>
            </a:r>
            <a:r>
              <a:rPr lang="en-ID" sz="1400" dirty="0"/>
              <a:t> digital, </a:t>
            </a:r>
            <a:r>
              <a:rPr lang="en-ID" sz="1400" dirty="0" err="1"/>
              <a:t>misalnya</a:t>
            </a:r>
            <a:r>
              <a:rPr lang="en-ID" sz="1400" dirty="0"/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perlindungan</a:t>
            </a:r>
            <a:r>
              <a:rPr lang="en-ID" sz="1400" dirty="0"/>
              <a:t> data </a:t>
            </a:r>
            <a:r>
              <a:rPr lang="en-ID" sz="1400" dirty="0" err="1"/>
              <a:t>pribadi</a:t>
            </a:r>
            <a:r>
              <a:rPr lang="en-ID" sz="14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privasi</a:t>
            </a:r>
            <a:r>
              <a:rPr lang="en-ID" sz="14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/>
              <a:t>cyberbullying;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penyebaran</a:t>
            </a:r>
            <a:r>
              <a:rPr lang="en-ID" sz="1400" dirty="0"/>
              <a:t> </a:t>
            </a:r>
            <a:r>
              <a:rPr lang="en-ID" sz="1400" dirty="0" err="1"/>
              <a:t>informasi</a:t>
            </a:r>
            <a:r>
              <a:rPr lang="en-ID" sz="1400" dirty="0"/>
              <a:t> </a:t>
            </a:r>
            <a:r>
              <a:rPr lang="en-ID" sz="1400" dirty="0" err="1"/>
              <a:t>palsu</a:t>
            </a:r>
            <a:r>
              <a:rPr lang="en-ID" sz="14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diskriminasi</a:t>
            </a:r>
            <a:r>
              <a:rPr lang="en-ID" sz="1400" dirty="0"/>
              <a:t> digital;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keamanan</a:t>
            </a:r>
            <a:r>
              <a:rPr lang="en-ID" sz="1400" dirty="0"/>
              <a:t> </a:t>
            </a:r>
            <a:r>
              <a:rPr lang="en-ID" sz="1400" dirty="0" err="1"/>
              <a:t>akun</a:t>
            </a:r>
            <a:r>
              <a:rPr lang="en-ID" sz="14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penyalahgunaan</a:t>
            </a:r>
            <a:r>
              <a:rPr lang="en-ID" sz="1400" dirty="0"/>
              <a:t> </a:t>
            </a:r>
            <a:r>
              <a:rPr lang="en-ID" sz="1400" dirty="0" err="1"/>
              <a:t>teknologi</a:t>
            </a:r>
            <a:r>
              <a:rPr lang="en-ID" sz="1400" dirty="0"/>
              <a:t> AI;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penggunaan</a:t>
            </a:r>
            <a:r>
              <a:rPr lang="en-ID" sz="1400" dirty="0"/>
              <a:t> </a:t>
            </a:r>
            <a:r>
              <a:rPr lang="en-ID" sz="1400" dirty="0" err="1"/>
              <a:t>foto</a:t>
            </a:r>
            <a:r>
              <a:rPr lang="en-ID" sz="1400" dirty="0"/>
              <a:t> </a:t>
            </a:r>
            <a:r>
              <a:rPr lang="en-ID" sz="1400" dirty="0" err="1"/>
              <a:t>atau</a:t>
            </a:r>
            <a:r>
              <a:rPr lang="en-ID" sz="1400" dirty="0"/>
              <a:t> data </a:t>
            </a:r>
            <a:r>
              <a:rPr lang="en-ID" sz="1400" dirty="0" err="1"/>
              <a:t>seseorang</a:t>
            </a:r>
            <a:r>
              <a:rPr lang="en-ID" sz="1400" dirty="0"/>
              <a:t> </a:t>
            </a:r>
            <a:r>
              <a:rPr lang="en-ID" sz="1400" dirty="0" err="1"/>
              <a:t>tanpa</a:t>
            </a:r>
            <a:r>
              <a:rPr lang="en-ID" sz="1400" dirty="0"/>
              <a:t> </a:t>
            </a:r>
            <a:r>
              <a:rPr lang="en-ID" sz="1400" dirty="0" err="1"/>
              <a:t>izin</a:t>
            </a:r>
            <a:r>
              <a:rPr lang="en-ID" sz="14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296994-6796-8BF8-1191-1FFCF5C4B67F}"/>
              </a:ext>
            </a:extLst>
          </p:cNvPr>
          <p:cNvSpPr txBox="1"/>
          <p:nvPr/>
        </p:nvSpPr>
        <p:spPr>
          <a:xfrm>
            <a:off x="5452110" y="111063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800" b="1" dirty="0"/>
              <a:t>HAM di Era Digital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8D1DB52-D6CB-FD20-C48B-8DA596F880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300244"/>
              </p:ext>
            </p:extLst>
          </p:nvPr>
        </p:nvGraphicFramePr>
        <p:xfrm>
          <a:off x="4380740" y="4303827"/>
          <a:ext cx="6094476" cy="2375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7238">
                  <a:extLst>
                    <a:ext uri="{9D8B030D-6E8A-4147-A177-3AD203B41FA5}">
                      <a16:colId xmlns:a16="http://schemas.microsoft.com/office/drawing/2014/main" val="1419286871"/>
                    </a:ext>
                  </a:extLst>
                </a:gridCol>
                <a:gridCol w="3047238">
                  <a:extLst>
                    <a:ext uri="{9D8B030D-6E8A-4147-A177-3AD203B41FA5}">
                      <a16:colId xmlns:a16="http://schemas.microsoft.com/office/drawing/2014/main" val="668987034"/>
                    </a:ext>
                  </a:extLst>
                </a:gridCol>
              </a:tblGrid>
              <a:tr h="3959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16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16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KAITAN DENGAN HAM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3889557"/>
                  </a:ext>
                </a:extLst>
              </a:tr>
              <a:tr h="395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Ketuhanan Yang Maha Esa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Menghormati kehidupan beragama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2662197"/>
                  </a:ext>
                </a:extLst>
              </a:tr>
              <a:tr h="395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Kemanusiaan yang Adil dan Beradab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Menghormati martabat manusia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0999205"/>
                  </a:ext>
                </a:extLst>
              </a:tr>
              <a:tr h="395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Persatuan Indonesia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Menghargai keberagaman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3020756"/>
                  </a:ext>
                </a:extLst>
              </a:tr>
              <a:tr h="395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Kerakyatan...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Menghargai partisipasi dan pendapat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7017335"/>
                  </a:ext>
                </a:extLst>
              </a:tr>
              <a:tr h="395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Keadilan</a:t>
                      </a:r>
                      <a:r>
                        <a:rPr lang="en-ID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Sosial...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Mendorong</a:t>
                      </a:r>
                      <a:r>
                        <a:rPr lang="en-ID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4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keadilan</a:t>
                      </a:r>
                      <a:r>
                        <a:rPr lang="en-ID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ID" sz="14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kesetaraan</a:t>
                      </a:r>
                      <a:endParaRPr lang="en-ID" sz="1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0059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688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24108-C991-08C5-85BC-368DBE4C7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869322"/>
          </a:xfrm>
        </p:spPr>
        <p:txBody>
          <a:bodyPr/>
          <a:lstStyle/>
          <a:p>
            <a:r>
              <a:rPr lang="en-US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TERIMAKASIH</a:t>
            </a:r>
            <a:endParaRPr lang="en-ID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E59BAA-3BD3-9CCE-746B-622003ED9B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3967494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4897</TotalTime>
  <Words>1117</Words>
  <Application>Microsoft Office PowerPoint</Application>
  <PresentationFormat>Widescreen</PresentationFormat>
  <Paragraphs>167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Arial Nova Light</vt:lpstr>
      <vt:lpstr>Calibri</vt:lpstr>
      <vt:lpstr>Cascadia Code</vt:lpstr>
      <vt:lpstr>Dark Gradient</vt:lpstr>
      <vt:lpstr>Pancasila</vt:lpstr>
      <vt:lpstr>Pendahuluan  Introduction to Course</vt:lpstr>
      <vt:lpstr>Tujuan Pembalajaran</vt:lpstr>
      <vt:lpstr>Mengapa Pancasila Perlu Dipelajari?</vt:lpstr>
      <vt:lpstr>Pancasila dalam Sejarah Bangsa Indonesia Pancasila in Indonesian History </vt:lpstr>
      <vt:lpstr>PowerPoint Presentation</vt:lpstr>
      <vt:lpstr>Kedudukan dan Fungsi Pancasila Position and Function of Pancasila</vt:lpstr>
      <vt:lpstr>Hubungan Pembukaan UUD 1945 dengan Pancasila Connection between the Preamble of the 1945 Constitution and Pancasila</vt:lpstr>
      <vt:lpstr>Pancasila sebagai Dasar Negara Republik Indonesia Pancasila as the Foundation of the Republic of Indonesia </vt:lpstr>
      <vt:lpstr>Pancasila sebagai Ideologi Negara Pancasila as a State Ideology </vt:lpstr>
      <vt:lpstr>Hak Asasi Manusia human rights</vt:lpstr>
      <vt:lpstr>Hak Asasi Manusia human rights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Dibyo s</dc:creator>
  <cp:lastModifiedBy>Dibyo s</cp:lastModifiedBy>
  <cp:revision>2</cp:revision>
  <dcterms:created xsi:type="dcterms:W3CDTF">2026-09-18T02:27:03Z</dcterms:created>
  <dcterms:modified xsi:type="dcterms:W3CDTF">2026-09-25T01:51:28Z</dcterms:modified>
</cp:coreProperties>
</file>