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7" r:id="rId3"/>
    <p:sldId id="292" r:id="rId4"/>
    <p:sldId id="257" r:id="rId5"/>
    <p:sldId id="294" r:id="rId6"/>
    <p:sldId id="258" r:id="rId7"/>
    <p:sldId id="259" r:id="rId8"/>
    <p:sldId id="260" r:id="rId9"/>
    <p:sldId id="279" r:id="rId10"/>
    <p:sldId id="291" r:id="rId11"/>
    <p:sldId id="263" r:id="rId12"/>
    <p:sldId id="265" r:id="rId13"/>
    <p:sldId id="266" r:id="rId14"/>
    <p:sldId id="267" r:id="rId15"/>
    <p:sldId id="268" r:id="rId16"/>
    <p:sldId id="269" r:id="rId17"/>
    <p:sldId id="272" r:id="rId18"/>
    <p:sldId id="296" r:id="rId19"/>
    <p:sldId id="293" r:id="rId20"/>
    <p:sldId id="295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06BE3A-D691-49CA-BB85-557ADC650905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E96AD3B-6FE0-4C9B-A2A5-3DA610AAE7C5}">
      <dgm:prSet phldrT="[Text]" custT="1"/>
      <dgm:spPr/>
      <dgm:t>
        <a:bodyPr/>
        <a:lstStyle/>
        <a:p>
          <a:pPr algn="ctr"/>
          <a:r>
            <a:rPr lang="en-US" sz="1600" b="1" dirty="0" err="1">
              <a:solidFill>
                <a:srgbClr val="00B050"/>
              </a:solidFill>
            </a:rPr>
            <a:t>Tugas</a:t>
          </a:r>
          <a:r>
            <a:rPr lang="en-US" sz="1600" b="1" dirty="0">
              <a:solidFill>
                <a:srgbClr val="00B050"/>
              </a:solidFill>
            </a:rPr>
            <a:t> Dan </a:t>
          </a:r>
          <a:r>
            <a:rPr lang="en-US" sz="1600" b="1" dirty="0" err="1">
              <a:solidFill>
                <a:srgbClr val="00B050"/>
              </a:solidFill>
            </a:rPr>
            <a:t>Tujuan</a:t>
          </a:r>
          <a:r>
            <a:rPr lang="en-US" sz="1600" b="1" dirty="0">
              <a:solidFill>
                <a:srgbClr val="00B050"/>
              </a:solidFill>
            </a:rPr>
            <a:t> </a:t>
          </a:r>
          <a:r>
            <a:rPr lang="en-US" sz="1600" b="1" dirty="0" err="1">
              <a:solidFill>
                <a:srgbClr val="00B050"/>
              </a:solidFill>
            </a:rPr>
            <a:t>Hidup</a:t>
          </a:r>
          <a:r>
            <a:rPr lang="en-US" sz="1600" b="1" dirty="0">
              <a:solidFill>
                <a:srgbClr val="00B050"/>
              </a:solidFill>
            </a:rPr>
            <a:t> </a:t>
          </a:r>
          <a:r>
            <a:rPr lang="en-US" sz="1600" b="1" dirty="0" err="1">
              <a:solidFill>
                <a:srgbClr val="00B050"/>
              </a:solidFill>
            </a:rPr>
            <a:t>Manusia</a:t>
          </a:r>
          <a:r>
            <a:rPr lang="en-US" sz="1600" b="1" dirty="0">
              <a:solidFill>
                <a:srgbClr val="00B050"/>
              </a:solidFill>
            </a:rPr>
            <a:t> Di </a:t>
          </a:r>
          <a:r>
            <a:rPr lang="en-US" sz="1600" b="1" dirty="0" err="1">
              <a:solidFill>
                <a:srgbClr val="00B050"/>
              </a:solidFill>
            </a:rPr>
            <a:t>Bumi</a:t>
          </a:r>
          <a:r>
            <a:rPr lang="en-US" sz="1600" b="1" dirty="0">
              <a:solidFill>
                <a:srgbClr val="00B050"/>
              </a:solidFill>
            </a:rPr>
            <a:t>: </a:t>
          </a:r>
        </a:p>
        <a:p>
          <a:pPr algn="ctr"/>
          <a:r>
            <a:rPr lang="en-US" sz="1600" b="1" dirty="0">
              <a:solidFill>
                <a:srgbClr val="00B050"/>
              </a:solidFill>
            </a:rPr>
            <a:t>1. </a:t>
          </a:r>
          <a:r>
            <a:rPr lang="en-US" sz="1600" b="1" dirty="0" err="1">
              <a:solidFill>
                <a:srgbClr val="00B050"/>
              </a:solidFill>
            </a:rPr>
            <a:t>Mengabdi</a:t>
          </a:r>
          <a:r>
            <a:rPr lang="en-US" sz="1600" b="1" dirty="0">
              <a:solidFill>
                <a:srgbClr val="00B050"/>
              </a:solidFill>
            </a:rPr>
            <a:t> </a:t>
          </a:r>
          <a:r>
            <a:rPr lang="en-US" sz="1600" b="1" dirty="0" err="1">
              <a:solidFill>
                <a:srgbClr val="00B050"/>
              </a:solidFill>
            </a:rPr>
            <a:t>Kpd</a:t>
          </a:r>
          <a:r>
            <a:rPr lang="en-US" sz="1600" b="1" dirty="0">
              <a:solidFill>
                <a:srgbClr val="00B050"/>
              </a:solidFill>
            </a:rPr>
            <a:t> Allah</a:t>
          </a:r>
        </a:p>
        <a:p>
          <a:pPr algn="ctr"/>
          <a:r>
            <a:rPr lang="en-US" sz="1400" b="0" dirty="0">
              <a:solidFill>
                <a:srgbClr val="00B050"/>
              </a:solidFill>
              <a:latin typeface="Arial Rounded MT Bold" pitchFamily="34" charset="0"/>
            </a:rPr>
            <a:t>2. </a:t>
          </a:r>
          <a:r>
            <a:rPr lang="en-US" sz="1400" b="0" dirty="0" err="1">
              <a:solidFill>
                <a:srgbClr val="00B050"/>
              </a:solidFill>
              <a:latin typeface="Arial Rounded MT Bold" pitchFamily="34" charset="0"/>
            </a:rPr>
            <a:t>Memakmurkan</a:t>
          </a:r>
          <a:r>
            <a:rPr lang="en-US" sz="1400" b="0" dirty="0">
              <a:solidFill>
                <a:srgbClr val="00B050"/>
              </a:solidFill>
              <a:latin typeface="Arial Rounded MT Bold" pitchFamily="34" charset="0"/>
            </a:rPr>
            <a:t> </a:t>
          </a:r>
          <a:r>
            <a:rPr lang="en-US" sz="1400" b="0" dirty="0" err="1">
              <a:solidFill>
                <a:srgbClr val="00B050"/>
              </a:solidFill>
              <a:latin typeface="Arial Rounded MT Bold" pitchFamily="34" charset="0"/>
            </a:rPr>
            <a:t>Bumi</a:t>
          </a:r>
          <a:endParaRPr lang="en-US" sz="1400" b="0" dirty="0">
            <a:solidFill>
              <a:srgbClr val="00B050"/>
            </a:solidFill>
            <a:latin typeface="Arial Rounded MT Bold" pitchFamily="34" charset="0"/>
          </a:endParaRPr>
        </a:p>
      </dgm:t>
    </dgm:pt>
    <dgm:pt modelId="{8F3F3157-FD2E-467D-9373-45C5F5293B9B}" type="parTrans" cxnId="{8DDECC79-9DDA-46E7-BB48-5EB06F772EFF}">
      <dgm:prSet/>
      <dgm:spPr/>
      <dgm:t>
        <a:bodyPr/>
        <a:lstStyle/>
        <a:p>
          <a:pPr algn="ctr"/>
          <a:endParaRPr lang="en-US"/>
        </a:p>
      </dgm:t>
    </dgm:pt>
    <dgm:pt modelId="{14325D59-E114-4976-A123-4851115500B8}" type="sibTrans" cxnId="{8DDECC79-9DDA-46E7-BB48-5EB06F772EFF}">
      <dgm:prSet/>
      <dgm:spPr/>
      <dgm:t>
        <a:bodyPr/>
        <a:lstStyle/>
        <a:p>
          <a:pPr algn="ctr"/>
          <a:endParaRPr lang="en-US"/>
        </a:p>
      </dgm:t>
    </dgm:pt>
    <dgm:pt modelId="{711A2083-5F96-456C-8270-67B33FA43695}">
      <dgm:prSet/>
      <dgm:spPr/>
      <dgm:t>
        <a:bodyPr/>
        <a:lstStyle/>
        <a:p>
          <a:pPr algn="ctr"/>
          <a:r>
            <a:rPr lang="en-US" dirty="0" err="1">
              <a:solidFill>
                <a:srgbClr val="7030A0"/>
              </a:solidFill>
            </a:rPr>
            <a:t>Terdiri</a:t>
          </a:r>
          <a:r>
            <a:rPr lang="en-US" dirty="0">
              <a:solidFill>
                <a:srgbClr val="7030A0"/>
              </a:solidFill>
            </a:rPr>
            <a:t> Dari </a:t>
          </a:r>
          <a:r>
            <a:rPr lang="en-US" dirty="0" err="1">
              <a:solidFill>
                <a:srgbClr val="7030A0"/>
              </a:solidFill>
            </a:rPr>
            <a:t>Unsur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Jasmani</a:t>
          </a:r>
          <a:r>
            <a:rPr lang="en-US" dirty="0">
              <a:solidFill>
                <a:srgbClr val="7030A0"/>
              </a:solidFill>
            </a:rPr>
            <a:t>, Akal, Dan </a:t>
          </a:r>
          <a:r>
            <a:rPr lang="en-US" dirty="0" err="1">
              <a:solidFill>
                <a:srgbClr val="7030A0"/>
              </a:solidFill>
            </a:rPr>
            <a:t>Ruhani</a:t>
          </a:r>
          <a:r>
            <a:rPr lang="en-US" dirty="0">
              <a:solidFill>
                <a:srgbClr val="7030A0"/>
              </a:solidFill>
            </a:rPr>
            <a:t> (</a:t>
          </a:r>
          <a:r>
            <a:rPr lang="en-US" dirty="0" err="1">
              <a:solidFill>
                <a:srgbClr val="7030A0"/>
              </a:solidFill>
            </a:rPr>
            <a:t>Jiwa</a:t>
          </a:r>
          <a:r>
            <a:rPr lang="en-US" dirty="0">
              <a:solidFill>
                <a:srgbClr val="7030A0"/>
              </a:solidFill>
            </a:rPr>
            <a:t>, </a:t>
          </a:r>
          <a:r>
            <a:rPr lang="en-US" dirty="0" err="1">
              <a:solidFill>
                <a:srgbClr val="7030A0"/>
              </a:solidFill>
            </a:rPr>
            <a:t>Nafs</a:t>
          </a:r>
          <a:r>
            <a:rPr lang="en-US" dirty="0">
              <a:solidFill>
                <a:srgbClr val="7030A0"/>
              </a:solidFill>
            </a:rPr>
            <a:t>, </a:t>
          </a:r>
          <a:r>
            <a:rPr lang="en-US" dirty="0" err="1">
              <a:solidFill>
                <a:srgbClr val="7030A0"/>
              </a:solidFill>
            </a:rPr>
            <a:t>Qalb</a:t>
          </a:r>
          <a:r>
            <a:rPr lang="en-US" dirty="0">
              <a:solidFill>
                <a:srgbClr val="7030A0"/>
              </a:solidFill>
            </a:rPr>
            <a:t>). </a:t>
          </a:r>
          <a:r>
            <a:rPr lang="en-US" dirty="0" err="1">
              <a:solidFill>
                <a:srgbClr val="7030A0"/>
              </a:solidFill>
            </a:rPr>
            <a:t>Qalb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Adl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Penentu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Baik-buruk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Manusia</a:t>
          </a:r>
          <a:endParaRPr lang="en-US" dirty="0">
            <a:solidFill>
              <a:srgbClr val="7030A0"/>
            </a:solidFill>
          </a:endParaRPr>
        </a:p>
      </dgm:t>
    </dgm:pt>
    <dgm:pt modelId="{D81CEF20-4D4D-45D2-860D-8A5D13034548}" type="parTrans" cxnId="{CBE85250-72CF-4123-9927-3D2E06DEBEF9}">
      <dgm:prSet/>
      <dgm:spPr/>
      <dgm:t>
        <a:bodyPr/>
        <a:lstStyle/>
        <a:p>
          <a:pPr algn="ctr"/>
          <a:endParaRPr lang="en-US"/>
        </a:p>
      </dgm:t>
    </dgm:pt>
    <dgm:pt modelId="{073CD62E-3637-4AA2-BFF0-DAA7948FC0D9}" type="sibTrans" cxnId="{CBE85250-72CF-4123-9927-3D2E06DEBEF9}">
      <dgm:prSet/>
      <dgm:spPr/>
      <dgm:t>
        <a:bodyPr/>
        <a:lstStyle/>
        <a:p>
          <a:pPr algn="ctr"/>
          <a:endParaRPr lang="en-US"/>
        </a:p>
      </dgm:t>
    </dgm:pt>
    <dgm:pt modelId="{E1784FD9-3B7D-4688-97C3-C374B3E38272}">
      <dgm:prSet phldrT="[Text]"/>
      <dgm:spPr/>
      <dgm:t>
        <a:bodyPr/>
        <a:lstStyle/>
        <a:p>
          <a:pPr algn="ctr"/>
          <a:r>
            <a:rPr lang="en-US" dirty="0" err="1">
              <a:solidFill>
                <a:srgbClr val="7030A0"/>
              </a:solidFill>
            </a:rPr>
            <a:t>Memiliki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Potensi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Taqwa</a:t>
          </a:r>
          <a:r>
            <a:rPr lang="en-US" dirty="0">
              <a:solidFill>
                <a:srgbClr val="7030A0"/>
              </a:solidFill>
            </a:rPr>
            <a:t> Dan </a:t>
          </a:r>
          <a:r>
            <a:rPr lang="en-US" i="1" dirty="0" err="1">
              <a:solidFill>
                <a:srgbClr val="7030A0"/>
              </a:solidFill>
            </a:rPr>
            <a:t>Fujur</a:t>
          </a:r>
          <a:r>
            <a:rPr lang="en-US" dirty="0">
              <a:solidFill>
                <a:srgbClr val="7030A0"/>
              </a:solidFill>
            </a:rPr>
            <a:t> (</a:t>
          </a:r>
          <a:r>
            <a:rPr lang="en-US" dirty="0" err="1">
              <a:solidFill>
                <a:srgbClr val="7030A0"/>
              </a:solidFill>
            </a:rPr>
            <a:t>Dholim</a:t>
          </a:r>
          <a:r>
            <a:rPr lang="en-US" dirty="0">
              <a:solidFill>
                <a:srgbClr val="7030A0"/>
              </a:solidFill>
            </a:rPr>
            <a:t>, </a:t>
          </a:r>
          <a:r>
            <a:rPr lang="en-US" dirty="0" err="1">
              <a:solidFill>
                <a:srgbClr val="7030A0"/>
              </a:solidFill>
            </a:rPr>
            <a:t>Ingkar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Nikmat</a:t>
          </a:r>
          <a:r>
            <a:rPr lang="en-US" dirty="0">
              <a:solidFill>
                <a:srgbClr val="7030A0"/>
              </a:solidFill>
            </a:rPr>
            <a:t>, </a:t>
          </a:r>
          <a:r>
            <a:rPr lang="en-US" dirty="0" err="1">
              <a:solidFill>
                <a:srgbClr val="7030A0"/>
              </a:solidFill>
            </a:rPr>
            <a:t>Dll</a:t>
          </a:r>
          <a:r>
            <a:rPr lang="en-US" dirty="0">
              <a:solidFill>
                <a:srgbClr val="7030A0"/>
              </a:solidFill>
            </a:rPr>
            <a:t>)</a:t>
          </a:r>
        </a:p>
      </dgm:t>
    </dgm:pt>
    <dgm:pt modelId="{27B32F0F-5AEF-416E-837C-080A0BADEF1F}" type="parTrans" cxnId="{C772916F-2AC9-45A2-B851-466FBE89BD65}">
      <dgm:prSet/>
      <dgm:spPr/>
      <dgm:t>
        <a:bodyPr/>
        <a:lstStyle/>
        <a:p>
          <a:pPr algn="ctr"/>
          <a:endParaRPr lang="en-US"/>
        </a:p>
      </dgm:t>
    </dgm:pt>
    <dgm:pt modelId="{A5ED71FB-490C-4A37-AE8B-8150BB309FEB}" type="sibTrans" cxnId="{C772916F-2AC9-45A2-B851-466FBE89BD65}">
      <dgm:prSet/>
      <dgm:spPr/>
      <dgm:t>
        <a:bodyPr/>
        <a:lstStyle/>
        <a:p>
          <a:pPr algn="ctr"/>
          <a:endParaRPr lang="en-US"/>
        </a:p>
      </dgm:t>
    </dgm:pt>
    <dgm:pt modelId="{228E95EB-C1B9-4B98-B845-C1DE0D414AFF}">
      <dgm:prSet custT="1"/>
      <dgm:spPr/>
      <dgm:t>
        <a:bodyPr/>
        <a:lstStyle/>
        <a:p>
          <a:pPr algn="ctr"/>
          <a:r>
            <a:rPr lang="en-US" sz="2000" dirty="0" err="1">
              <a:solidFill>
                <a:srgbClr val="7030A0"/>
              </a:solidFill>
            </a:rPr>
            <a:t>Dunia</a:t>
          </a:r>
          <a:r>
            <a:rPr lang="en-US" sz="2000" dirty="0">
              <a:solidFill>
                <a:srgbClr val="7030A0"/>
              </a:solidFill>
            </a:rPr>
            <a:t> </a:t>
          </a:r>
          <a:r>
            <a:rPr lang="en-US" sz="2000" dirty="0" err="1">
              <a:solidFill>
                <a:srgbClr val="7030A0"/>
              </a:solidFill>
            </a:rPr>
            <a:t>Adalah</a:t>
          </a:r>
          <a:r>
            <a:rPr lang="en-US" sz="2000" dirty="0">
              <a:solidFill>
                <a:srgbClr val="7030A0"/>
              </a:solidFill>
            </a:rPr>
            <a:t> </a:t>
          </a:r>
          <a:r>
            <a:rPr lang="en-US" sz="2000" dirty="0" err="1">
              <a:solidFill>
                <a:srgbClr val="7030A0"/>
              </a:solidFill>
            </a:rPr>
            <a:t>Tempat</a:t>
          </a:r>
          <a:r>
            <a:rPr lang="en-US" sz="2000" dirty="0">
              <a:solidFill>
                <a:srgbClr val="7030A0"/>
              </a:solidFill>
            </a:rPr>
            <a:t> </a:t>
          </a:r>
          <a:r>
            <a:rPr lang="en-US" sz="2000" dirty="0" err="1">
              <a:solidFill>
                <a:srgbClr val="7030A0"/>
              </a:solidFill>
            </a:rPr>
            <a:t>Manusia</a:t>
          </a:r>
          <a:r>
            <a:rPr lang="en-US" sz="2000" dirty="0">
              <a:solidFill>
                <a:srgbClr val="7030A0"/>
              </a:solidFill>
            </a:rPr>
            <a:t> </a:t>
          </a:r>
          <a:r>
            <a:rPr lang="en-US" sz="2000" dirty="0" err="1">
              <a:solidFill>
                <a:srgbClr val="7030A0"/>
              </a:solidFill>
            </a:rPr>
            <a:t>Diuji</a:t>
          </a:r>
          <a:r>
            <a:rPr lang="en-US" sz="2000" dirty="0">
              <a:solidFill>
                <a:srgbClr val="7030A0"/>
              </a:solidFill>
            </a:rPr>
            <a:t>: </a:t>
          </a:r>
          <a:r>
            <a:rPr lang="en-US" sz="2000" dirty="0" err="1">
              <a:solidFill>
                <a:srgbClr val="7030A0"/>
              </a:solidFill>
            </a:rPr>
            <a:t>Taat</a:t>
          </a:r>
          <a:r>
            <a:rPr lang="en-US" sz="2000" dirty="0">
              <a:solidFill>
                <a:srgbClr val="7030A0"/>
              </a:solidFill>
            </a:rPr>
            <a:t> </a:t>
          </a:r>
          <a:r>
            <a:rPr lang="en-US" sz="2000" dirty="0" err="1">
              <a:solidFill>
                <a:srgbClr val="7030A0"/>
              </a:solidFill>
            </a:rPr>
            <a:t>Pada</a:t>
          </a:r>
          <a:r>
            <a:rPr lang="en-US" sz="2000" dirty="0">
              <a:solidFill>
                <a:srgbClr val="7030A0"/>
              </a:solidFill>
            </a:rPr>
            <a:t> Allah </a:t>
          </a:r>
          <a:r>
            <a:rPr lang="en-US" sz="2000" dirty="0" err="1">
              <a:solidFill>
                <a:srgbClr val="7030A0"/>
              </a:solidFill>
            </a:rPr>
            <a:t>Atau</a:t>
          </a:r>
          <a:r>
            <a:rPr lang="en-US" sz="2000" dirty="0">
              <a:solidFill>
                <a:srgbClr val="7030A0"/>
              </a:solidFill>
            </a:rPr>
            <a:t> </a:t>
          </a:r>
          <a:r>
            <a:rPr lang="en-US" sz="2000" dirty="0" err="1">
              <a:solidFill>
                <a:srgbClr val="7030A0"/>
              </a:solidFill>
            </a:rPr>
            <a:t>Ingkar</a:t>
          </a:r>
          <a:endParaRPr lang="en-US" sz="2000" dirty="0">
            <a:solidFill>
              <a:srgbClr val="7030A0"/>
            </a:solidFill>
          </a:endParaRPr>
        </a:p>
      </dgm:t>
    </dgm:pt>
    <dgm:pt modelId="{7A22018F-0C3A-4A50-95CC-8D557256BC4C}" type="parTrans" cxnId="{470BF845-FEC6-406E-B183-40EA51588B3F}">
      <dgm:prSet/>
      <dgm:spPr/>
      <dgm:t>
        <a:bodyPr/>
        <a:lstStyle/>
        <a:p>
          <a:pPr algn="ctr"/>
          <a:endParaRPr lang="en-US"/>
        </a:p>
      </dgm:t>
    </dgm:pt>
    <dgm:pt modelId="{4299E90B-471A-4E65-9ED6-2BC932E39F52}" type="sibTrans" cxnId="{470BF845-FEC6-406E-B183-40EA51588B3F}">
      <dgm:prSet/>
      <dgm:spPr/>
      <dgm:t>
        <a:bodyPr/>
        <a:lstStyle/>
        <a:p>
          <a:pPr algn="ctr"/>
          <a:endParaRPr lang="en-US"/>
        </a:p>
      </dgm:t>
    </dgm:pt>
    <dgm:pt modelId="{0AB8D4C6-2EAD-421B-9F7F-A8ED4CF7B4E1}">
      <dgm:prSet/>
      <dgm:spPr/>
      <dgm:t>
        <a:bodyPr/>
        <a:lstStyle/>
        <a:p>
          <a:pPr algn="ctr"/>
          <a:r>
            <a:rPr lang="en-US" dirty="0" err="1">
              <a:solidFill>
                <a:srgbClr val="7030A0"/>
              </a:solidFill>
            </a:rPr>
            <a:t>fitrah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menyembah</a:t>
          </a:r>
          <a:r>
            <a:rPr lang="en-US" dirty="0">
              <a:solidFill>
                <a:srgbClr val="7030A0"/>
              </a:solidFill>
            </a:rPr>
            <a:t> Allah: </a:t>
          </a:r>
          <a:r>
            <a:rPr lang="en-US" dirty="0" err="1">
              <a:solidFill>
                <a:srgbClr val="7030A0"/>
              </a:solidFill>
            </a:rPr>
            <a:t>perkembangannya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dipengaruhi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lingkungan</a:t>
          </a:r>
          <a:endParaRPr lang="en-US" dirty="0">
            <a:solidFill>
              <a:srgbClr val="7030A0"/>
            </a:solidFill>
          </a:endParaRPr>
        </a:p>
      </dgm:t>
    </dgm:pt>
    <dgm:pt modelId="{7D5C40F0-F7EF-464F-88D7-4C10057DDCFF}" type="parTrans" cxnId="{96CFA9DC-C531-4E6D-B410-37629AAAC059}">
      <dgm:prSet/>
      <dgm:spPr/>
      <dgm:t>
        <a:bodyPr/>
        <a:lstStyle/>
        <a:p>
          <a:pPr algn="ctr"/>
          <a:endParaRPr lang="en-US"/>
        </a:p>
      </dgm:t>
    </dgm:pt>
    <dgm:pt modelId="{BC1426E1-67B4-494F-BFFC-D45332FCD362}" type="sibTrans" cxnId="{96CFA9DC-C531-4E6D-B410-37629AAAC059}">
      <dgm:prSet/>
      <dgm:spPr/>
      <dgm:t>
        <a:bodyPr/>
        <a:lstStyle/>
        <a:p>
          <a:pPr algn="ctr"/>
          <a:endParaRPr lang="en-US"/>
        </a:p>
      </dgm:t>
    </dgm:pt>
    <dgm:pt modelId="{77004E4F-876F-4D6D-823D-9412C11BCD42}">
      <dgm:prSet/>
      <dgm:spPr/>
      <dgm:t>
        <a:bodyPr/>
        <a:lstStyle/>
        <a:p>
          <a:pPr algn="ctr"/>
          <a:r>
            <a:rPr lang="en-US" dirty="0" err="1">
              <a:solidFill>
                <a:srgbClr val="7030A0"/>
              </a:solidFill>
            </a:rPr>
            <a:t>Ciptaan</a:t>
          </a:r>
          <a:r>
            <a:rPr lang="en-US" dirty="0">
              <a:solidFill>
                <a:srgbClr val="7030A0"/>
              </a:solidFill>
            </a:rPr>
            <a:t> Allah/</a:t>
          </a:r>
          <a:r>
            <a:rPr lang="en-US" dirty="0" err="1">
              <a:solidFill>
                <a:srgbClr val="7030A0"/>
              </a:solidFill>
            </a:rPr>
            <a:t>Tuhan</a:t>
          </a:r>
          <a:r>
            <a:rPr lang="en-US" dirty="0">
              <a:solidFill>
                <a:srgbClr val="7030A0"/>
              </a:solidFill>
            </a:rPr>
            <a:t> yang </a:t>
          </a:r>
          <a:r>
            <a:rPr lang="en-US" dirty="0" err="1">
              <a:solidFill>
                <a:srgbClr val="7030A0"/>
              </a:solidFill>
            </a:rPr>
            <a:t>terbaik</a:t>
          </a:r>
          <a:r>
            <a:rPr lang="en-US" dirty="0">
              <a:solidFill>
                <a:srgbClr val="7030A0"/>
              </a:solidFill>
            </a:rPr>
            <a:t> </a:t>
          </a:r>
          <a:r>
            <a:rPr lang="en-US" dirty="0" err="1">
              <a:solidFill>
                <a:srgbClr val="7030A0"/>
              </a:solidFill>
            </a:rPr>
            <a:t>bentuknya</a:t>
          </a:r>
          <a:r>
            <a:rPr lang="en-US" dirty="0">
              <a:solidFill>
                <a:srgbClr val="7030A0"/>
              </a:solidFill>
            </a:rPr>
            <a:t> </a:t>
          </a:r>
        </a:p>
      </dgm:t>
    </dgm:pt>
    <dgm:pt modelId="{63ADC56B-1E85-4D97-B9C0-F5653C73F611}" type="parTrans" cxnId="{5648B834-DC9B-425E-886A-8BE0CA776F46}">
      <dgm:prSet/>
      <dgm:spPr/>
      <dgm:t>
        <a:bodyPr/>
        <a:lstStyle/>
        <a:p>
          <a:pPr algn="ctr"/>
          <a:endParaRPr lang="en-US"/>
        </a:p>
      </dgm:t>
    </dgm:pt>
    <dgm:pt modelId="{084AA920-AE58-43D1-8B9B-EF0ACFC60A78}" type="sibTrans" cxnId="{5648B834-DC9B-425E-886A-8BE0CA776F46}">
      <dgm:prSet/>
      <dgm:spPr/>
      <dgm:t>
        <a:bodyPr/>
        <a:lstStyle/>
        <a:p>
          <a:pPr algn="ctr"/>
          <a:endParaRPr lang="en-US"/>
        </a:p>
      </dgm:t>
    </dgm:pt>
    <dgm:pt modelId="{DCBDCB88-C024-4B7B-8BC6-BE6233D00B1E}">
      <dgm:prSet custT="1"/>
      <dgm:spPr/>
      <dgm:t>
        <a:bodyPr/>
        <a:lstStyle/>
        <a:p>
          <a:pPr algn="ctr"/>
          <a:r>
            <a:rPr lang="en-US" sz="1600" dirty="0" err="1">
              <a:solidFill>
                <a:srgbClr val="7030A0"/>
              </a:solidFill>
            </a:rPr>
            <a:t>Terdiri</a:t>
          </a:r>
          <a:r>
            <a:rPr lang="en-US" sz="1600" dirty="0">
              <a:solidFill>
                <a:srgbClr val="7030A0"/>
              </a:solidFill>
            </a:rPr>
            <a:t> </a:t>
          </a:r>
          <a:r>
            <a:rPr lang="en-US" sz="1600" dirty="0" err="1">
              <a:solidFill>
                <a:srgbClr val="7030A0"/>
              </a:solidFill>
            </a:rPr>
            <a:t>dari</a:t>
          </a:r>
          <a:r>
            <a:rPr lang="en-US" sz="1600" dirty="0">
              <a:solidFill>
                <a:srgbClr val="7030A0"/>
              </a:solidFill>
            </a:rPr>
            <a:t> </a:t>
          </a:r>
          <a:r>
            <a:rPr lang="en-US" sz="1600" dirty="0" err="1">
              <a:solidFill>
                <a:srgbClr val="7030A0"/>
              </a:solidFill>
            </a:rPr>
            <a:t>jasmani</a:t>
          </a:r>
          <a:r>
            <a:rPr lang="en-US" sz="1600" dirty="0">
              <a:solidFill>
                <a:srgbClr val="7030A0"/>
              </a:solidFill>
            </a:rPr>
            <a:t> (</a:t>
          </a:r>
          <a:r>
            <a:rPr lang="en-US" sz="1600" dirty="0" err="1">
              <a:solidFill>
                <a:srgbClr val="7030A0"/>
              </a:solidFill>
            </a:rPr>
            <a:t>berasal</a:t>
          </a:r>
          <a:r>
            <a:rPr lang="en-US" sz="1600" dirty="0">
              <a:solidFill>
                <a:srgbClr val="7030A0"/>
              </a:solidFill>
            </a:rPr>
            <a:t> </a:t>
          </a:r>
          <a:r>
            <a:rPr lang="en-US" sz="1600" dirty="0" err="1">
              <a:solidFill>
                <a:srgbClr val="7030A0"/>
              </a:solidFill>
            </a:rPr>
            <a:t>dari</a:t>
          </a:r>
          <a:r>
            <a:rPr lang="en-US" sz="1600" dirty="0">
              <a:solidFill>
                <a:srgbClr val="7030A0"/>
              </a:solidFill>
            </a:rPr>
            <a:t> </a:t>
          </a:r>
          <a:r>
            <a:rPr lang="en-US" sz="1600" dirty="0" err="1">
              <a:solidFill>
                <a:srgbClr val="7030A0"/>
              </a:solidFill>
            </a:rPr>
            <a:t>tanah</a:t>
          </a:r>
          <a:r>
            <a:rPr lang="en-US" sz="1600" dirty="0">
              <a:solidFill>
                <a:srgbClr val="7030A0"/>
              </a:solidFill>
            </a:rPr>
            <a:t>) </a:t>
          </a:r>
          <a:r>
            <a:rPr lang="en-US" sz="1600" dirty="0" err="1">
              <a:solidFill>
                <a:srgbClr val="7030A0"/>
              </a:solidFill>
            </a:rPr>
            <a:t>dan</a:t>
          </a:r>
          <a:r>
            <a:rPr lang="en-US" sz="1600" dirty="0">
              <a:solidFill>
                <a:srgbClr val="7030A0"/>
              </a:solidFill>
            </a:rPr>
            <a:t> </a:t>
          </a:r>
          <a:r>
            <a:rPr lang="en-US" sz="1600" dirty="0" err="1">
              <a:solidFill>
                <a:srgbClr val="7030A0"/>
              </a:solidFill>
            </a:rPr>
            <a:t>ruhani</a:t>
          </a:r>
          <a:r>
            <a:rPr lang="en-US" sz="1600" dirty="0">
              <a:solidFill>
                <a:srgbClr val="7030A0"/>
              </a:solidFill>
            </a:rPr>
            <a:t> (</a:t>
          </a:r>
          <a:r>
            <a:rPr lang="en-US" sz="1600" dirty="0" err="1">
              <a:solidFill>
                <a:srgbClr val="7030A0"/>
              </a:solidFill>
            </a:rPr>
            <a:t>berasal</a:t>
          </a:r>
          <a:r>
            <a:rPr lang="en-US" sz="1600" dirty="0">
              <a:solidFill>
                <a:srgbClr val="7030A0"/>
              </a:solidFill>
            </a:rPr>
            <a:t> </a:t>
          </a:r>
          <a:r>
            <a:rPr lang="en-US" sz="1600" dirty="0" err="1">
              <a:solidFill>
                <a:srgbClr val="7030A0"/>
              </a:solidFill>
            </a:rPr>
            <a:t>dari</a:t>
          </a:r>
          <a:r>
            <a:rPr lang="en-US" sz="1600" dirty="0">
              <a:solidFill>
                <a:srgbClr val="7030A0"/>
              </a:solidFill>
            </a:rPr>
            <a:t> Allah)</a:t>
          </a:r>
        </a:p>
      </dgm:t>
    </dgm:pt>
    <dgm:pt modelId="{10A453E7-7207-4AED-B931-BD7792B08BB6}" type="parTrans" cxnId="{354D1079-687C-459C-A27B-E69C549DCCBE}">
      <dgm:prSet/>
      <dgm:spPr/>
      <dgm:t>
        <a:bodyPr/>
        <a:lstStyle/>
        <a:p>
          <a:pPr algn="ctr"/>
          <a:endParaRPr lang="en-US"/>
        </a:p>
      </dgm:t>
    </dgm:pt>
    <dgm:pt modelId="{A003E438-8C7E-4A2C-88A5-A1AC34F50F14}" type="sibTrans" cxnId="{354D1079-687C-459C-A27B-E69C549DCCBE}">
      <dgm:prSet/>
      <dgm:spPr/>
      <dgm:t>
        <a:bodyPr/>
        <a:lstStyle/>
        <a:p>
          <a:pPr algn="ctr"/>
          <a:endParaRPr lang="en-US"/>
        </a:p>
      </dgm:t>
    </dgm:pt>
    <dgm:pt modelId="{77B9C02D-5CB7-4370-9AC7-9959BE446261}" type="pres">
      <dgm:prSet presAssocID="{0706BE3A-D691-49CA-BB85-557ADC65090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D900EB5C-1A04-4F81-BFDB-F7960FD8D308}" type="pres">
      <dgm:prSet presAssocID="{2E96AD3B-6FE0-4C9B-A2A5-3DA610AAE7C5}" presName="singleCycle" presStyleCnt="0"/>
      <dgm:spPr/>
    </dgm:pt>
    <dgm:pt modelId="{0B090DF6-9B43-4C47-87F9-A4ADDD3F3BC1}" type="pres">
      <dgm:prSet presAssocID="{2E96AD3B-6FE0-4C9B-A2A5-3DA610AAE7C5}" presName="singleCenter" presStyleLbl="node1" presStyleIdx="0" presStyleCnt="7" custScaleX="113863" custScaleY="125120">
        <dgm:presLayoutVars>
          <dgm:chMax val="7"/>
          <dgm:chPref val="7"/>
        </dgm:presLayoutVars>
      </dgm:prSet>
      <dgm:spPr/>
    </dgm:pt>
    <dgm:pt modelId="{3815280C-4C82-48B6-9639-6705E179BD7F}" type="pres">
      <dgm:prSet presAssocID="{D81CEF20-4D4D-45D2-860D-8A5D13034548}" presName="Name56" presStyleLbl="parChTrans1D2" presStyleIdx="0" presStyleCnt="6"/>
      <dgm:spPr/>
    </dgm:pt>
    <dgm:pt modelId="{9506C5D6-1756-46AB-ABC3-657A098440FB}" type="pres">
      <dgm:prSet presAssocID="{711A2083-5F96-456C-8270-67B33FA43695}" presName="text0" presStyleLbl="node1" presStyleIdx="1" presStyleCnt="7" custScaleX="231034">
        <dgm:presLayoutVars>
          <dgm:bulletEnabled val="1"/>
        </dgm:presLayoutVars>
      </dgm:prSet>
      <dgm:spPr/>
    </dgm:pt>
    <dgm:pt modelId="{85E41E1D-E3B4-4BD2-AF80-56A74D579842}" type="pres">
      <dgm:prSet presAssocID="{27B32F0F-5AEF-416E-837C-080A0BADEF1F}" presName="Name56" presStyleLbl="parChTrans1D2" presStyleIdx="1" presStyleCnt="6"/>
      <dgm:spPr/>
    </dgm:pt>
    <dgm:pt modelId="{104179B8-81EB-42E8-B87B-62563D2E2A0D}" type="pres">
      <dgm:prSet presAssocID="{E1784FD9-3B7D-4688-97C3-C374B3E38272}" presName="text0" presStyleLbl="node1" presStyleIdx="2" presStyleCnt="7" custScaleX="223899" custRadScaleRad="143276" custRadScaleInc="42546">
        <dgm:presLayoutVars>
          <dgm:bulletEnabled val="1"/>
        </dgm:presLayoutVars>
      </dgm:prSet>
      <dgm:spPr/>
    </dgm:pt>
    <dgm:pt modelId="{8EF46BB9-AAD2-4120-82A7-64FDDE1DFB4C}" type="pres">
      <dgm:prSet presAssocID="{7A22018F-0C3A-4A50-95CC-8D557256BC4C}" presName="Name56" presStyleLbl="parChTrans1D2" presStyleIdx="2" presStyleCnt="6"/>
      <dgm:spPr/>
    </dgm:pt>
    <dgm:pt modelId="{94F82BE7-9097-4B5A-90D3-EC2B448336D8}" type="pres">
      <dgm:prSet presAssocID="{228E95EB-C1B9-4B98-B845-C1DE0D414AFF}" presName="text0" presStyleLbl="node1" presStyleIdx="3" presStyleCnt="7" custScaleX="245403" custRadScaleRad="145651" custRadScaleInc="-33075">
        <dgm:presLayoutVars>
          <dgm:bulletEnabled val="1"/>
        </dgm:presLayoutVars>
      </dgm:prSet>
      <dgm:spPr/>
    </dgm:pt>
    <dgm:pt modelId="{9725FDAB-F37F-4972-B222-AB3784F6FFFC}" type="pres">
      <dgm:prSet presAssocID="{7D5C40F0-F7EF-464F-88D7-4C10057DDCFF}" presName="Name56" presStyleLbl="parChTrans1D2" presStyleIdx="3" presStyleCnt="6"/>
      <dgm:spPr/>
    </dgm:pt>
    <dgm:pt modelId="{326878C8-1D2B-45FF-A75A-255BD8DE4F3B}" type="pres">
      <dgm:prSet presAssocID="{0AB8D4C6-2EAD-421B-9F7F-A8ED4CF7B4E1}" presName="text0" presStyleLbl="node1" presStyleIdx="4" presStyleCnt="7" custScaleX="213868">
        <dgm:presLayoutVars>
          <dgm:bulletEnabled val="1"/>
        </dgm:presLayoutVars>
      </dgm:prSet>
      <dgm:spPr/>
    </dgm:pt>
    <dgm:pt modelId="{6B43F7D8-AE5A-4FC6-97C1-538AC2943C00}" type="pres">
      <dgm:prSet presAssocID="{10A453E7-7207-4AED-B931-BD7792B08BB6}" presName="Name56" presStyleLbl="parChTrans1D2" presStyleIdx="4" presStyleCnt="6"/>
      <dgm:spPr/>
    </dgm:pt>
    <dgm:pt modelId="{5DCE2FC6-6E96-4D5A-9F66-B08DB74EC9F9}" type="pres">
      <dgm:prSet presAssocID="{DCBDCB88-C024-4B7B-8BC6-BE6233D00B1E}" presName="text0" presStyleLbl="node1" presStyleIdx="5" presStyleCnt="7" custScaleX="206893" custRadScaleRad="159912" custRadScaleInc="61991">
        <dgm:presLayoutVars>
          <dgm:bulletEnabled val="1"/>
        </dgm:presLayoutVars>
      </dgm:prSet>
      <dgm:spPr/>
    </dgm:pt>
    <dgm:pt modelId="{A1260383-61CE-4B38-BA4C-8DA275C433F1}" type="pres">
      <dgm:prSet presAssocID="{63ADC56B-1E85-4D97-B9C0-F5653C73F611}" presName="Name56" presStyleLbl="parChTrans1D2" presStyleIdx="5" presStyleCnt="6"/>
      <dgm:spPr/>
    </dgm:pt>
    <dgm:pt modelId="{741EC28B-0D0C-43BA-A027-5C23433329FD}" type="pres">
      <dgm:prSet presAssocID="{77004E4F-876F-4D6D-823D-9412C11BCD42}" presName="text0" presStyleLbl="node1" presStyleIdx="6" presStyleCnt="7" custScaleX="180250" custRadScaleRad="133549" custRadScaleInc="-26711">
        <dgm:presLayoutVars>
          <dgm:bulletEnabled val="1"/>
        </dgm:presLayoutVars>
      </dgm:prSet>
      <dgm:spPr/>
    </dgm:pt>
  </dgm:ptLst>
  <dgm:cxnLst>
    <dgm:cxn modelId="{8ED9710B-619C-45AC-9D6B-0F502FA0BB1D}" type="presOf" srcId="{27B32F0F-5AEF-416E-837C-080A0BADEF1F}" destId="{85E41E1D-E3B4-4BD2-AF80-56A74D579842}" srcOrd="0" destOrd="0" presId="urn:microsoft.com/office/officeart/2008/layout/RadialCluster"/>
    <dgm:cxn modelId="{D895B314-E4FB-42A8-8427-AFEB50B7CAAD}" type="presOf" srcId="{DCBDCB88-C024-4B7B-8BC6-BE6233D00B1E}" destId="{5DCE2FC6-6E96-4D5A-9F66-B08DB74EC9F9}" srcOrd="0" destOrd="0" presId="urn:microsoft.com/office/officeart/2008/layout/RadialCluster"/>
    <dgm:cxn modelId="{5648B834-DC9B-425E-886A-8BE0CA776F46}" srcId="{2E96AD3B-6FE0-4C9B-A2A5-3DA610AAE7C5}" destId="{77004E4F-876F-4D6D-823D-9412C11BCD42}" srcOrd="5" destOrd="0" parTransId="{63ADC56B-1E85-4D97-B9C0-F5653C73F611}" sibTransId="{084AA920-AE58-43D1-8B9B-EF0ACFC60A78}"/>
    <dgm:cxn modelId="{470BF845-FEC6-406E-B183-40EA51588B3F}" srcId="{2E96AD3B-6FE0-4C9B-A2A5-3DA610AAE7C5}" destId="{228E95EB-C1B9-4B98-B845-C1DE0D414AFF}" srcOrd="2" destOrd="0" parTransId="{7A22018F-0C3A-4A50-95CC-8D557256BC4C}" sibTransId="{4299E90B-471A-4E65-9ED6-2BC932E39F52}"/>
    <dgm:cxn modelId="{8050B647-04D4-4A72-8B65-0CB130E5F670}" type="presOf" srcId="{2E96AD3B-6FE0-4C9B-A2A5-3DA610AAE7C5}" destId="{0B090DF6-9B43-4C47-87F9-A4ADDD3F3BC1}" srcOrd="0" destOrd="0" presId="urn:microsoft.com/office/officeart/2008/layout/RadialCluster"/>
    <dgm:cxn modelId="{A4C1CF6B-DEBD-48D8-B0DB-57843E1D3161}" type="presOf" srcId="{0AB8D4C6-2EAD-421B-9F7F-A8ED4CF7B4E1}" destId="{326878C8-1D2B-45FF-A75A-255BD8DE4F3B}" srcOrd="0" destOrd="0" presId="urn:microsoft.com/office/officeart/2008/layout/RadialCluster"/>
    <dgm:cxn modelId="{C772916F-2AC9-45A2-B851-466FBE89BD65}" srcId="{2E96AD3B-6FE0-4C9B-A2A5-3DA610AAE7C5}" destId="{E1784FD9-3B7D-4688-97C3-C374B3E38272}" srcOrd="1" destOrd="0" parTransId="{27B32F0F-5AEF-416E-837C-080A0BADEF1F}" sibTransId="{A5ED71FB-490C-4A37-AE8B-8150BB309FEB}"/>
    <dgm:cxn modelId="{CBE85250-72CF-4123-9927-3D2E06DEBEF9}" srcId="{2E96AD3B-6FE0-4C9B-A2A5-3DA610AAE7C5}" destId="{711A2083-5F96-456C-8270-67B33FA43695}" srcOrd="0" destOrd="0" parTransId="{D81CEF20-4D4D-45D2-860D-8A5D13034548}" sibTransId="{073CD62E-3637-4AA2-BFF0-DAA7948FC0D9}"/>
    <dgm:cxn modelId="{1E4AD978-3CAF-4601-837C-1C0139B67911}" type="presOf" srcId="{63ADC56B-1E85-4D97-B9C0-F5653C73F611}" destId="{A1260383-61CE-4B38-BA4C-8DA275C433F1}" srcOrd="0" destOrd="0" presId="urn:microsoft.com/office/officeart/2008/layout/RadialCluster"/>
    <dgm:cxn modelId="{FE12FA78-6BAE-48D3-96FE-DF6DB65FACCA}" type="presOf" srcId="{228E95EB-C1B9-4B98-B845-C1DE0D414AFF}" destId="{94F82BE7-9097-4B5A-90D3-EC2B448336D8}" srcOrd="0" destOrd="0" presId="urn:microsoft.com/office/officeart/2008/layout/RadialCluster"/>
    <dgm:cxn modelId="{354D1079-687C-459C-A27B-E69C549DCCBE}" srcId="{2E96AD3B-6FE0-4C9B-A2A5-3DA610AAE7C5}" destId="{DCBDCB88-C024-4B7B-8BC6-BE6233D00B1E}" srcOrd="4" destOrd="0" parTransId="{10A453E7-7207-4AED-B931-BD7792B08BB6}" sibTransId="{A003E438-8C7E-4A2C-88A5-A1AC34F50F14}"/>
    <dgm:cxn modelId="{8DDECC79-9DDA-46E7-BB48-5EB06F772EFF}" srcId="{0706BE3A-D691-49CA-BB85-557ADC650905}" destId="{2E96AD3B-6FE0-4C9B-A2A5-3DA610AAE7C5}" srcOrd="0" destOrd="0" parTransId="{8F3F3157-FD2E-467D-9373-45C5F5293B9B}" sibTransId="{14325D59-E114-4976-A123-4851115500B8}"/>
    <dgm:cxn modelId="{014AE98C-7F2B-4537-A186-C76530528B75}" type="presOf" srcId="{77004E4F-876F-4D6D-823D-9412C11BCD42}" destId="{741EC28B-0D0C-43BA-A027-5C23433329FD}" srcOrd="0" destOrd="0" presId="urn:microsoft.com/office/officeart/2008/layout/RadialCluster"/>
    <dgm:cxn modelId="{395E0D94-55A8-4A1A-94B0-6D962E42B142}" type="presOf" srcId="{7D5C40F0-F7EF-464F-88D7-4C10057DDCFF}" destId="{9725FDAB-F37F-4972-B222-AB3784F6FFFC}" srcOrd="0" destOrd="0" presId="urn:microsoft.com/office/officeart/2008/layout/RadialCluster"/>
    <dgm:cxn modelId="{918B7698-EF7A-42A0-9DEF-11E9BEE83C07}" type="presOf" srcId="{711A2083-5F96-456C-8270-67B33FA43695}" destId="{9506C5D6-1756-46AB-ABC3-657A098440FB}" srcOrd="0" destOrd="0" presId="urn:microsoft.com/office/officeart/2008/layout/RadialCluster"/>
    <dgm:cxn modelId="{69E4869F-22CE-4443-8098-D8256EEDC1DE}" type="presOf" srcId="{10A453E7-7207-4AED-B931-BD7792B08BB6}" destId="{6B43F7D8-AE5A-4FC6-97C1-538AC2943C00}" srcOrd="0" destOrd="0" presId="urn:microsoft.com/office/officeart/2008/layout/RadialCluster"/>
    <dgm:cxn modelId="{2C2FA6CA-22A5-4CB1-8EB9-161EC1D1B4A1}" type="presOf" srcId="{D81CEF20-4D4D-45D2-860D-8A5D13034548}" destId="{3815280C-4C82-48B6-9639-6705E179BD7F}" srcOrd="0" destOrd="0" presId="urn:microsoft.com/office/officeart/2008/layout/RadialCluster"/>
    <dgm:cxn modelId="{96CFA9DC-C531-4E6D-B410-37629AAAC059}" srcId="{2E96AD3B-6FE0-4C9B-A2A5-3DA610AAE7C5}" destId="{0AB8D4C6-2EAD-421B-9F7F-A8ED4CF7B4E1}" srcOrd="3" destOrd="0" parTransId="{7D5C40F0-F7EF-464F-88D7-4C10057DDCFF}" sibTransId="{BC1426E1-67B4-494F-BFFC-D45332FCD362}"/>
    <dgm:cxn modelId="{E4E6FCDC-D8B5-4C22-9BFC-B80D1CAC1A88}" type="presOf" srcId="{7A22018F-0C3A-4A50-95CC-8D557256BC4C}" destId="{8EF46BB9-AAD2-4120-82A7-64FDDE1DFB4C}" srcOrd="0" destOrd="0" presId="urn:microsoft.com/office/officeart/2008/layout/RadialCluster"/>
    <dgm:cxn modelId="{CA64D0DD-0E3D-46DA-9B0D-212D7E86139D}" type="presOf" srcId="{0706BE3A-D691-49CA-BB85-557ADC650905}" destId="{77B9C02D-5CB7-4370-9AC7-9959BE446261}" srcOrd="0" destOrd="0" presId="urn:microsoft.com/office/officeart/2008/layout/RadialCluster"/>
    <dgm:cxn modelId="{A79B50F1-C2AD-47B4-9441-6F29DD118B81}" type="presOf" srcId="{E1784FD9-3B7D-4688-97C3-C374B3E38272}" destId="{104179B8-81EB-42E8-B87B-62563D2E2A0D}" srcOrd="0" destOrd="0" presId="urn:microsoft.com/office/officeart/2008/layout/RadialCluster"/>
    <dgm:cxn modelId="{4F831C14-F304-463A-B683-224517F9B335}" type="presParOf" srcId="{77B9C02D-5CB7-4370-9AC7-9959BE446261}" destId="{D900EB5C-1A04-4F81-BFDB-F7960FD8D308}" srcOrd="0" destOrd="0" presId="urn:microsoft.com/office/officeart/2008/layout/RadialCluster"/>
    <dgm:cxn modelId="{679CC0B6-E3BE-49BE-9C4C-80542DAB4A3C}" type="presParOf" srcId="{D900EB5C-1A04-4F81-BFDB-F7960FD8D308}" destId="{0B090DF6-9B43-4C47-87F9-A4ADDD3F3BC1}" srcOrd="0" destOrd="0" presId="urn:microsoft.com/office/officeart/2008/layout/RadialCluster"/>
    <dgm:cxn modelId="{E1F41510-7250-423B-BC2D-AEB82FA7CCD5}" type="presParOf" srcId="{D900EB5C-1A04-4F81-BFDB-F7960FD8D308}" destId="{3815280C-4C82-48B6-9639-6705E179BD7F}" srcOrd="1" destOrd="0" presId="urn:microsoft.com/office/officeart/2008/layout/RadialCluster"/>
    <dgm:cxn modelId="{AFAD60C2-C04D-4165-880B-DD31C518E86B}" type="presParOf" srcId="{D900EB5C-1A04-4F81-BFDB-F7960FD8D308}" destId="{9506C5D6-1756-46AB-ABC3-657A098440FB}" srcOrd="2" destOrd="0" presId="urn:microsoft.com/office/officeart/2008/layout/RadialCluster"/>
    <dgm:cxn modelId="{1A8E3D96-2087-4AF7-A9C9-876D2C797EA3}" type="presParOf" srcId="{D900EB5C-1A04-4F81-BFDB-F7960FD8D308}" destId="{85E41E1D-E3B4-4BD2-AF80-56A74D579842}" srcOrd="3" destOrd="0" presId="urn:microsoft.com/office/officeart/2008/layout/RadialCluster"/>
    <dgm:cxn modelId="{3F0C8698-F519-44B2-AF0C-71CA6E0197D0}" type="presParOf" srcId="{D900EB5C-1A04-4F81-BFDB-F7960FD8D308}" destId="{104179B8-81EB-42E8-B87B-62563D2E2A0D}" srcOrd="4" destOrd="0" presId="urn:microsoft.com/office/officeart/2008/layout/RadialCluster"/>
    <dgm:cxn modelId="{F2563147-D073-49B9-A74B-6D383E14E11A}" type="presParOf" srcId="{D900EB5C-1A04-4F81-BFDB-F7960FD8D308}" destId="{8EF46BB9-AAD2-4120-82A7-64FDDE1DFB4C}" srcOrd="5" destOrd="0" presId="urn:microsoft.com/office/officeart/2008/layout/RadialCluster"/>
    <dgm:cxn modelId="{43231C6E-F105-4423-9F09-EDF88A1D1303}" type="presParOf" srcId="{D900EB5C-1A04-4F81-BFDB-F7960FD8D308}" destId="{94F82BE7-9097-4B5A-90D3-EC2B448336D8}" srcOrd="6" destOrd="0" presId="urn:microsoft.com/office/officeart/2008/layout/RadialCluster"/>
    <dgm:cxn modelId="{14BE990A-FFA7-4892-91D6-79167FF06FD0}" type="presParOf" srcId="{D900EB5C-1A04-4F81-BFDB-F7960FD8D308}" destId="{9725FDAB-F37F-4972-B222-AB3784F6FFFC}" srcOrd="7" destOrd="0" presId="urn:microsoft.com/office/officeart/2008/layout/RadialCluster"/>
    <dgm:cxn modelId="{7234EA96-A173-4EDE-993B-D3C8058101EB}" type="presParOf" srcId="{D900EB5C-1A04-4F81-BFDB-F7960FD8D308}" destId="{326878C8-1D2B-45FF-A75A-255BD8DE4F3B}" srcOrd="8" destOrd="0" presId="urn:microsoft.com/office/officeart/2008/layout/RadialCluster"/>
    <dgm:cxn modelId="{5207214F-15C9-432B-8E5A-53AC44FF4090}" type="presParOf" srcId="{D900EB5C-1A04-4F81-BFDB-F7960FD8D308}" destId="{6B43F7D8-AE5A-4FC6-97C1-538AC2943C00}" srcOrd="9" destOrd="0" presId="urn:microsoft.com/office/officeart/2008/layout/RadialCluster"/>
    <dgm:cxn modelId="{028E0694-F6EF-4A11-ABBD-1C9EBB47D882}" type="presParOf" srcId="{D900EB5C-1A04-4F81-BFDB-F7960FD8D308}" destId="{5DCE2FC6-6E96-4D5A-9F66-B08DB74EC9F9}" srcOrd="10" destOrd="0" presId="urn:microsoft.com/office/officeart/2008/layout/RadialCluster"/>
    <dgm:cxn modelId="{B462D6CD-3920-430E-A849-F0B9DE2C637D}" type="presParOf" srcId="{D900EB5C-1A04-4F81-BFDB-F7960FD8D308}" destId="{A1260383-61CE-4B38-BA4C-8DA275C433F1}" srcOrd="11" destOrd="0" presId="urn:microsoft.com/office/officeart/2008/layout/RadialCluster"/>
    <dgm:cxn modelId="{CC62F9F6-9B3E-4AE2-B6E7-88ACA66DD4DC}" type="presParOf" srcId="{D900EB5C-1A04-4F81-BFDB-F7960FD8D308}" destId="{741EC28B-0D0C-43BA-A027-5C23433329FD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090DF6-9B43-4C47-87F9-A4ADDD3F3BC1}">
      <dsp:nvSpPr>
        <dsp:cNvPr id="0" name=""/>
        <dsp:cNvSpPr/>
      </dsp:nvSpPr>
      <dsp:spPr>
        <a:xfrm>
          <a:off x="3317213" y="1659833"/>
          <a:ext cx="1815383" cy="19948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rgbClr val="00B050"/>
              </a:solidFill>
            </a:rPr>
            <a:t>Tugas</a:t>
          </a:r>
          <a:r>
            <a:rPr lang="en-US" sz="1600" b="1" kern="1200" dirty="0">
              <a:solidFill>
                <a:srgbClr val="00B050"/>
              </a:solidFill>
            </a:rPr>
            <a:t> Dan </a:t>
          </a:r>
          <a:r>
            <a:rPr lang="en-US" sz="1600" b="1" kern="1200" dirty="0" err="1">
              <a:solidFill>
                <a:srgbClr val="00B050"/>
              </a:solidFill>
            </a:rPr>
            <a:t>Tujuan</a:t>
          </a:r>
          <a:r>
            <a:rPr lang="en-US" sz="1600" b="1" kern="1200" dirty="0">
              <a:solidFill>
                <a:srgbClr val="00B050"/>
              </a:solidFill>
            </a:rPr>
            <a:t> </a:t>
          </a:r>
          <a:r>
            <a:rPr lang="en-US" sz="1600" b="1" kern="1200" dirty="0" err="1">
              <a:solidFill>
                <a:srgbClr val="00B050"/>
              </a:solidFill>
            </a:rPr>
            <a:t>Hidup</a:t>
          </a:r>
          <a:r>
            <a:rPr lang="en-US" sz="1600" b="1" kern="1200" dirty="0">
              <a:solidFill>
                <a:srgbClr val="00B050"/>
              </a:solidFill>
            </a:rPr>
            <a:t> </a:t>
          </a:r>
          <a:r>
            <a:rPr lang="en-US" sz="1600" b="1" kern="1200" dirty="0" err="1">
              <a:solidFill>
                <a:srgbClr val="00B050"/>
              </a:solidFill>
            </a:rPr>
            <a:t>Manusia</a:t>
          </a:r>
          <a:r>
            <a:rPr lang="en-US" sz="1600" b="1" kern="1200" dirty="0">
              <a:solidFill>
                <a:srgbClr val="00B050"/>
              </a:solidFill>
            </a:rPr>
            <a:t> Di </a:t>
          </a:r>
          <a:r>
            <a:rPr lang="en-US" sz="1600" b="1" kern="1200" dirty="0" err="1">
              <a:solidFill>
                <a:srgbClr val="00B050"/>
              </a:solidFill>
            </a:rPr>
            <a:t>Bumi</a:t>
          </a:r>
          <a:r>
            <a:rPr lang="en-US" sz="1600" b="1" kern="1200" dirty="0">
              <a:solidFill>
                <a:srgbClr val="00B050"/>
              </a:solidFill>
            </a:rPr>
            <a:t>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B050"/>
              </a:solidFill>
            </a:rPr>
            <a:t>1. </a:t>
          </a:r>
          <a:r>
            <a:rPr lang="en-US" sz="1600" b="1" kern="1200" dirty="0" err="1">
              <a:solidFill>
                <a:srgbClr val="00B050"/>
              </a:solidFill>
            </a:rPr>
            <a:t>Mengabdi</a:t>
          </a:r>
          <a:r>
            <a:rPr lang="en-US" sz="1600" b="1" kern="1200" dirty="0">
              <a:solidFill>
                <a:srgbClr val="00B050"/>
              </a:solidFill>
            </a:rPr>
            <a:t> </a:t>
          </a:r>
          <a:r>
            <a:rPr lang="en-US" sz="1600" b="1" kern="1200" dirty="0" err="1">
              <a:solidFill>
                <a:srgbClr val="00B050"/>
              </a:solidFill>
            </a:rPr>
            <a:t>Kpd</a:t>
          </a:r>
          <a:r>
            <a:rPr lang="en-US" sz="1600" b="1" kern="1200" dirty="0">
              <a:solidFill>
                <a:srgbClr val="00B050"/>
              </a:solidFill>
            </a:rPr>
            <a:t> Allah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>
              <a:solidFill>
                <a:srgbClr val="00B050"/>
              </a:solidFill>
              <a:latin typeface="Arial Rounded MT Bold" pitchFamily="34" charset="0"/>
            </a:rPr>
            <a:t>2. </a:t>
          </a:r>
          <a:r>
            <a:rPr lang="en-US" sz="1400" b="0" kern="1200" dirty="0" err="1">
              <a:solidFill>
                <a:srgbClr val="00B050"/>
              </a:solidFill>
              <a:latin typeface="Arial Rounded MT Bold" pitchFamily="34" charset="0"/>
            </a:rPr>
            <a:t>Memakmurkan</a:t>
          </a:r>
          <a:r>
            <a:rPr lang="en-US" sz="1400" b="0" kern="1200" dirty="0">
              <a:solidFill>
                <a:srgbClr val="00B050"/>
              </a:solidFill>
              <a:latin typeface="Arial Rounded MT Bold" pitchFamily="34" charset="0"/>
            </a:rPr>
            <a:t> </a:t>
          </a:r>
          <a:r>
            <a:rPr lang="en-US" sz="1400" b="0" kern="1200" dirty="0" err="1">
              <a:solidFill>
                <a:srgbClr val="00B050"/>
              </a:solidFill>
              <a:latin typeface="Arial Rounded MT Bold" pitchFamily="34" charset="0"/>
            </a:rPr>
            <a:t>Bumi</a:t>
          </a:r>
          <a:endParaRPr lang="en-US" sz="1400" b="0" kern="1200" dirty="0">
            <a:solidFill>
              <a:srgbClr val="00B050"/>
            </a:solidFill>
            <a:latin typeface="Arial Rounded MT Bold" pitchFamily="34" charset="0"/>
          </a:endParaRPr>
        </a:p>
      </dsp:txBody>
      <dsp:txXfrm>
        <a:off x="3405833" y="1748453"/>
        <a:ext cx="1638143" cy="1817620"/>
      </dsp:txXfrm>
    </dsp:sp>
    <dsp:sp modelId="{3815280C-4C82-48B6-9639-6705E179BD7F}">
      <dsp:nvSpPr>
        <dsp:cNvPr id="0" name=""/>
        <dsp:cNvSpPr/>
      </dsp:nvSpPr>
      <dsp:spPr>
        <a:xfrm rot="16200000">
          <a:off x="3929326" y="1364254"/>
          <a:ext cx="5911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1156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06C5D6-1756-46AB-ABC3-657A098440FB}">
      <dsp:nvSpPr>
        <dsp:cNvPr id="0" name=""/>
        <dsp:cNvSpPr/>
      </dsp:nvSpPr>
      <dsp:spPr>
        <a:xfrm>
          <a:off x="2990929" y="456"/>
          <a:ext cx="2467951" cy="1068219"/>
        </a:xfrm>
        <a:prstGeom prst="roundRect">
          <a:avLst/>
        </a:prstGeom>
        <a:solidFill>
          <a:schemeClr val="accent3">
            <a:hueOff val="-199999"/>
            <a:satOff val="6047"/>
            <a:lumOff val="104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rgbClr val="7030A0"/>
              </a:solidFill>
            </a:rPr>
            <a:t>Terdiri</a:t>
          </a:r>
          <a:r>
            <a:rPr lang="en-US" sz="1400" kern="1200" dirty="0">
              <a:solidFill>
                <a:srgbClr val="7030A0"/>
              </a:solidFill>
            </a:rPr>
            <a:t> Dari </a:t>
          </a:r>
          <a:r>
            <a:rPr lang="en-US" sz="1400" kern="1200" dirty="0" err="1">
              <a:solidFill>
                <a:srgbClr val="7030A0"/>
              </a:solidFill>
            </a:rPr>
            <a:t>Unsur</a:t>
          </a:r>
          <a:r>
            <a:rPr lang="en-US" sz="1400" kern="1200" dirty="0">
              <a:solidFill>
                <a:srgbClr val="7030A0"/>
              </a:solidFill>
            </a:rPr>
            <a:t> </a:t>
          </a:r>
          <a:r>
            <a:rPr lang="en-US" sz="1400" kern="1200" dirty="0" err="1">
              <a:solidFill>
                <a:srgbClr val="7030A0"/>
              </a:solidFill>
            </a:rPr>
            <a:t>Jasmani</a:t>
          </a:r>
          <a:r>
            <a:rPr lang="en-US" sz="1400" kern="1200" dirty="0">
              <a:solidFill>
                <a:srgbClr val="7030A0"/>
              </a:solidFill>
            </a:rPr>
            <a:t>, Akal, Dan </a:t>
          </a:r>
          <a:r>
            <a:rPr lang="en-US" sz="1400" kern="1200" dirty="0" err="1">
              <a:solidFill>
                <a:srgbClr val="7030A0"/>
              </a:solidFill>
            </a:rPr>
            <a:t>Ruhani</a:t>
          </a:r>
          <a:r>
            <a:rPr lang="en-US" sz="1400" kern="1200" dirty="0">
              <a:solidFill>
                <a:srgbClr val="7030A0"/>
              </a:solidFill>
            </a:rPr>
            <a:t> (</a:t>
          </a:r>
          <a:r>
            <a:rPr lang="en-US" sz="1400" kern="1200" dirty="0" err="1">
              <a:solidFill>
                <a:srgbClr val="7030A0"/>
              </a:solidFill>
            </a:rPr>
            <a:t>Jiwa</a:t>
          </a:r>
          <a:r>
            <a:rPr lang="en-US" sz="1400" kern="1200" dirty="0">
              <a:solidFill>
                <a:srgbClr val="7030A0"/>
              </a:solidFill>
            </a:rPr>
            <a:t>, </a:t>
          </a:r>
          <a:r>
            <a:rPr lang="en-US" sz="1400" kern="1200" dirty="0" err="1">
              <a:solidFill>
                <a:srgbClr val="7030A0"/>
              </a:solidFill>
            </a:rPr>
            <a:t>Nafs</a:t>
          </a:r>
          <a:r>
            <a:rPr lang="en-US" sz="1400" kern="1200" dirty="0">
              <a:solidFill>
                <a:srgbClr val="7030A0"/>
              </a:solidFill>
            </a:rPr>
            <a:t>, </a:t>
          </a:r>
          <a:r>
            <a:rPr lang="en-US" sz="1400" kern="1200" dirty="0" err="1">
              <a:solidFill>
                <a:srgbClr val="7030A0"/>
              </a:solidFill>
            </a:rPr>
            <a:t>Qalb</a:t>
          </a:r>
          <a:r>
            <a:rPr lang="en-US" sz="1400" kern="1200" dirty="0">
              <a:solidFill>
                <a:srgbClr val="7030A0"/>
              </a:solidFill>
            </a:rPr>
            <a:t>). </a:t>
          </a:r>
          <a:r>
            <a:rPr lang="en-US" sz="1400" kern="1200" dirty="0" err="1">
              <a:solidFill>
                <a:srgbClr val="7030A0"/>
              </a:solidFill>
            </a:rPr>
            <a:t>Qalb</a:t>
          </a:r>
          <a:r>
            <a:rPr lang="en-US" sz="1400" kern="1200" dirty="0">
              <a:solidFill>
                <a:srgbClr val="7030A0"/>
              </a:solidFill>
            </a:rPr>
            <a:t> </a:t>
          </a:r>
          <a:r>
            <a:rPr lang="en-US" sz="1400" kern="1200" dirty="0" err="1">
              <a:solidFill>
                <a:srgbClr val="7030A0"/>
              </a:solidFill>
            </a:rPr>
            <a:t>Adl</a:t>
          </a:r>
          <a:r>
            <a:rPr lang="en-US" sz="1400" kern="1200" dirty="0">
              <a:solidFill>
                <a:srgbClr val="7030A0"/>
              </a:solidFill>
            </a:rPr>
            <a:t> </a:t>
          </a:r>
          <a:r>
            <a:rPr lang="en-US" sz="1400" kern="1200" dirty="0" err="1">
              <a:solidFill>
                <a:srgbClr val="7030A0"/>
              </a:solidFill>
            </a:rPr>
            <a:t>Penentu</a:t>
          </a:r>
          <a:r>
            <a:rPr lang="en-US" sz="1400" kern="1200" dirty="0">
              <a:solidFill>
                <a:srgbClr val="7030A0"/>
              </a:solidFill>
            </a:rPr>
            <a:t> </a:t>
          </a:r>
          <a:r>
            <a:rPr lang="en-US" sz="1400" kern="1200" dirty="0" err="1">
              <a:solidFill>
                <a:srgbClr val="7030A0"/>
              </a:solidFill>
            </a:rPr>
            <a:t>Baik-buruk</a:t>
          </a:r>
          <a:r>
            <a:rPr lang="en-US" sz="1400" kern="1200" dirty="0">
              <a:solidFill>
                <a:srgbClr val="7030A0"/>
              </a:solidFill>
            </a:rPr>
            <a:t> </a:t>
          </a:r>
          <a:r>
            <a:rPr lang="en-US" sz="1400" kern="1200" dirty="0" err="1">
              <a:solidFill>
                <a:srgbClr val="7030A0"/>
              </a:solidFill>
            </a:rPr>
            <a:t>Manusia</a:t>
          </a:r>
          <a:endParaRPr lang="en-US" sz="1400" kern="1200" dirty="0">
            <a:solidFill>
              <a:srgbClr val="7030A0"/>
            </a:solidFill>
          </a:endParaRPr>
        </a:p>
      </dsp:txBody>
      <dsp:txXfrm>
        <a:off x="3043075" y="52602"/>
        <a:ext cx="2363659" cy="963927"/>
      </dsp:txXfrm>
    </dsp:sp>
    <dsp:sp modelId="{85E41E1D-E3B4-4BD2-AF80-56A74D579842}">
      <dsp:nvSpPr>
        <dsp:cNvPr id="0" name=""/>
        <dsp:cNvSpPr/>
      </dsp:nvSpPr>
      <dsp:spPr>
        <a:xfrm rot="20565828">
          <a:off x="5113761" y="2251377"/>
          <a:ext cx="83884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8846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4179B8-81EB-42E8-B87B-62563D2E2A0D}">
      <dsp:nvSpPr>
        <dsp:cNvPr id="0" name=""/>
        <dsp:cNvSpPr/>
      </dsp:nvSpPr>
      <dsp:spPr>
        <a:xfrm>
          <a:off x="5933771" y="1221976"/>
          <a:ext cx="2391733" cy="1068219"/>
        </a:xfrm>
        <a:prstGeom prst="roundRect">
          <a:avLst/>
        </a:prstGeom>
        <a:solidFill>
          <a:schemeClr val="accent3">
            <a:hueOff val="-399998"/>
            <a:satOff val="12094"/>
            <a:lumOff val="209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>
              <a:solidFill>
                <a:srgbClr val="7030A0"/>
              </a:solidFill>
            </a:rPr>
            <a:t>Memiliki</a:t>
          </a:r>
          <a:r>
            <a:rPr lang="en-US" sz="1700" kern="1200" dirty="0">
              <a:solidFill>
                <a:srgbClr val="7030A0"/>
              </a:solidFill>
            </a:rPr>
            <a:t> </a:t>
          </a:r>
          <a:r>
            <a:rPr lang="en-US" sz="1700" kern="1200" dirty="0" err="1">
              <a:solidFill>
                <a:srgbClr val="7030A0"/>
              </a:solidFill>
            </a:rPr>
            <a:t>Potensi</a:t>
          </a:r>
          <a:r>
            <a:rPr lang="en-US" sz="1700" kern="1200" dirty="0">
              <a:solidFill>
                <a:srgbClr val="7030A0"/>
              </a:solidFill>
            </a:rPr>
            <a:t> </a:t>
          </a:r>
          <a:r>
            <a:rPr lang="en-US" sz="1700" kern="1200" dirty="0" err="1">
              <a:solidFill>
                <a:srgbClr val="7030A0"/>
              </a:solidFill>
            </a:rPr>
            <a:t>Taqwa</a:t>
          </a:r>
          <a:r>
            <a:rPr lang="en-US" sz="1700" kern="1200" dirty="0">
              <a:solidFill>
                <a:srgbClr val="7030A0"/>
              </a:solidFill>
            </a:rPr>
            <a:t> Dan </a:t>
          </a:r>
          <a:r>
            <a:rPr lang="en-US" sz="1700" i="1" kern="1200" dirty="0" err="1">
              <a:solidFill>
                <a:srgbClr val="7030A0"/>
              </a:solidFill>
            </a:rPr>
            <a:t>Fujur</a:t>
          </a:r>
          <a:r>
            <a:rPr lang="en-US" sz="1700" kern="1200" dirty="0">
              <a:solidFill>
                <a:srgbClr val="7030A0"/>
              </a:solidFill>
            </a:rPr>
            <a:t> (</a:t>
          </a:r>
          <a:r>
            <a:rPr lang="en-US" sz="1700" kern="1200" dirty="0" err="1">
              <a:solidFill>
                <a:srgbClr val="7030A0"/>
              </a:solidFill>
            </a:rPr>
            <a:t>Dholim</a:t>
          </a:r>
          <a:r>
            <a:rPr lang="en-US" sz="1700" kern="1200" dirty="0">
              <a:solidFill>
                <a:srgbClr val="7030A0"/>
              </a:solidFill>
            </a:rPr>
            <a:t>, </a:t>
          </a:r>
          <a:r>
            <a:rPr lang="en-US" sz="1700" kern="1200" dirty="0" err="1">
              <a:solidFill>
                <a:srgbClr val="7030A0"/>
              </a:solidFill>
            </a:rPr>
            <a:t>Ingkar</a:t>
          </a:r>
          <a:r>
            <a:rPr lang="en-US" sz="1700" kern="1200" dirty="0">
              <a:solidFill>
                <a:srgbClr val="7030A0"/>
              </a:solidFill>
            </a:rPr>
            <a:t> </a:t>
          </a:r>
          <a:r>
            <a:rPr lang="en-US" sz="1700" kern="1200" dirty="0" err="1">
              <a:solidFill>
                <a:srgbClr val="7030A0"/>
              </a:solidFill>
            </a:rPr>
            <a:t>Nikmat</a:t>
          </a:r>
          <a:r>
            <a:rPr lang="en-US" sz="1700" kern="1200" dirty="0">
              <a:solidFill>
                <a:srgbClr val="7030A0"/>
              </a:solidFill>
            </a:rPr>
            <a:t>, </a:t>
          </a:r>
          <a:r>
            <a:rPr lang="en-US" sz="1700" kern="1200" dirty="0" err="1">
              <a:solidFill>
                <a:srgbClr val="7030A0"/>
              </a:solidFill>
            </a:rPr>
            <a:t>Dll</a:t>
          </a:r>
          <a:r>
            <a:rPr lang="en-US" sz="1700" kern="1200" dirty="0">
              <a:solidFill>
                <a:srgbClr val="7030A0"/>
              </a:solidFill>
            </a:rPr>
            <a:t>)</a:t>
          </a:r>
        </a:p>
      </dsp:txBody>
      <dsp:txXfrm>
        <a:off x="5985917" y="1274122"/>
        <a:ext cx="2287441" cy="963927"/>
      </dsp:txXfrm>
    </dsp:sp>
    <dsp:sp modelId="{8EF46BB9-AAD2-4120-82A7-64FDDE1DFB4C}">
      <dsp:nvSpPr>
        <dsp:cNvPr id="0" name=""/>
        <dsp:cNvSpPr/>
      </dsp:nvSpPr>
      <dsp:spPr>
        <a:xfrm rot="1204650">
          <a:off x="5110422" y="3114290"/>
          <a:ext cx="7297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9777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F82BE7-9097-4B5A-90D3-EC2B448336D8}">
      <dsp:nvSpPr>
        <dsp:cNvPr id="0" name=""/>
        <dsp:cNvSpPr/>
      </dsp:nvSpPr>
      <dsp:spPr>
        <a:xfrm>
          <a:off x="5818025" y="3184515"/>
          <a:ext cx="2621443" cy="1068219"/>
        </a:xfrm>
        <a:prstGeom prst="roundRect">
          <a:avLst/>
        </a:prstGeom>
        <a:solidFill>
          <a:schemeClr val="accent3">
            <a:hueOff val="-599997"/>
            <a:satOff val="18141"/>
            <a:lumOff val="313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7030A0"/>
              </a:solidFill>
            </a:rPr>
            <a:t>Dunia</a:t>
          </a:r>
          <a:r>
            <a:rPr lang="en-US" sz="2000" kern="1200" dirty="0">
              <a:solidFill>
                <a:srgbClr val="7030A0"/>
              </a:solidFill>
            </a:rPr>
            <a:t> </a:t>
          </a:r>
          <a:r>
            <a:rPr lang="en-US" sz="2000" kern="1200" dirty="0" err="1">
              <a:solidFill>
                <a:srgbClr val="7030A0"/>
              </a:solidFill>
            </a:rPr>
            <a:t>Adalah</a:t>
          </a:r>
          <a:r>
            <a:rPr lang="en-US" sz="2000" kern="1200" dirty="0">
              <a:solidFill>
                <a:srgbClr val="7030A0"/>
              </a:solidFill>
            </a:rPr>
            <a:t> </a:t>
          </a:r>
          <a:r>
            <a:rPr lang="en-US" sz="2000" kern="1200" dirty="0" err="1">
              <a:solidFill>
                <a:srgbClr val="7030A0"/>
              </a:solidFill>
            </a:rPr>
            <a:t>Tempat</a:t>
          </a:r>
          <a:r>
            <a:rPr lang="en-US" sz="2000" kern="1200" dirty="0">
              <a:solidFill>
                <a:srgbClr val="7030A0"/>
              </a:solidFill>
            </a:rPr>
            <a:t> </a:t>
          </a:r>
          <a:r>
            <a:rPr lang="en-US" sz="2000" kern="1200" dirty="0" err="1">
              <a:solidFill>
                <a:srgbClr val="7030A0"/>
              </a:solidFill>
            </a:rPr>
            <a:t>Manusia</a:t>
          </a:r>
          <a:r>
            <a:rPr lang="en-US" sz="2000" kern="1200" dirty="0">
              <a:solidFill>
                <a:srgbClr val="7030A0"/>
              </a:solidFill>
            </a:rPr>
            <a:t> </a:t>
          </a:r>
          <a:r>
            <a:rPr lang="en-US" sz="2000" kern="1200" dirty="0" err="1">
              <a:solidFill>
                <a:srgbClr val="7030A0"/>
              </a:solidFill>
            </a:rPr>
            <a:t>Diuji</a:t>
          </a:r>
          <a:r>
            <a:rPr lang="en-US" sz="2000" kern="1200" dirty="0">
              <a:solidFill>
                <a:srgbClr val="7030A0"/>
              </a:solidFill>
            </a:rPr>
            <a:t>: </a:t>
          </a:r>
          <a:r>
            <a:rPr lang="en-US" sz="2000" kern="1200" dirty="0" err="1">
              <a:solidFill>
                <a:srgbClr val="7030A0"/>
              </a:solidFill>
            </a:rPr>
            <a:t>Taat</a:t>
          </a:r>
          <a:r>
            <a:rPr lang="en-US" sz="2000" kern="1200" dirty="0">
              <a:solidFill>
                <a:srgbClr val="7030A0"/>
              </a:solidFill>
            </a:rPr>
            <a:t> </a:t>
          </a:r>
          <a:r>
            <a:rPr lang="en-US" sz="2000" kern="1200" dirty="0" err="1">
              <a:solidFill>
                <a:srgbClr val="7030A0"/>
              </a:solidFill>
            </a:rPr>
            <a:t>Pada</a:t>
          </a:r>
          <a:r>
            <a:rPr lang="en-US" sz="2000" kern="1200" dirty="0">
              <a:solidFill>
                <a:srgbClr val="7030A0"/>
              </a:solidFill>
            </a:rPr>
            <a:t> Allah </a:t>
          </a:r>
          <a:r>
            <a:rPr lang="en-US" sz="2000" kern="1200" dirty="0" err="1">
              <a:solidFill>
                <a:srgbClr val="7030A0"/>
              </a:solidFill>
            </a:rPr>
            <a:t>Atau</a:t>
          </a:r>
          <a:r>
            <a:rPr lang="en-US" sz="2000" kern="1200" dirty="0">
              <a:solidFill>
                <a:srgbClr val="7030A0"/>
              </a:solidFill>
            </a:rPr>
            <a:t> </a:t>
          </a:r>
          <a:r>
            <a:rPr lang="en-US" sz="2000" kern="1200" dirty="0" err="1">
              <a:solidFill>
                <a:srgbClr val="7030A0"/>
              </a:solidFill>
            </a:rPr>
            <a:t>Ingkar</a:t>
          </a:r>
          <a:endParaRPr lang="en-US" sz="2000" kern="1200" dirty="0">
            <a:solidFill>
              <a:srgbClr val="7030A0"/>
            </a:solidFill>
          </a:endParaRPr>
        </a:p>
      </dsp:txBody>
      <dsp:txXfrm>
        <a:off x="5870171" y="3236661"/>
        <a:ext cx="2517151" cy="963927"/>
      </dsp:txXfrm>
    </dsp:sp>
    <dsp:sp modelId="{9725FDAB-F37F-4972-B222-AB3784F6FFFC}">
      <dsp:nvSpPr>
        <dsp:cNvPr id="0" name=""/>
        <dsp:cNvSpPr/>
      </dsp:nvSpPr>
      <dsp:spPr>
        <a:xfrm rot="5400000">
          <a:off x="3929326" y="3950272"/>
          <a:ext cx="59115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91156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6878C8-1D2B-45FF-A75A-255BD8DE4F3B}">
      <dsp:nvSpPr>
        <dsp:cNvPr id="0" name=""/>
        <dsp:cNvSpPr/>
      </dsp:nvSpPr>
      <dsp:spPr>
        <a:xfrm>
          <a:off x="3082614" y="4245850"/>
          <a:ext cx="2284580" cy="1068219"/>
        </a:xfrm>
        <a:prstGeom prst="roundRect">
          <a:avLst/>
        </a:prstGeom>
        <a:solidFill>
          <a:schemeClr val="accent3">
            <a:hueOff val="-799996"/>
            <a:satOff val="24189"/>
            <a:lumOff val="41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7030A0"/>
              </a:solidFill>
            </a:rPr>
            <a:t>fitrah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menyembah</a:t>
          </a:r>
          <a:r>
            <a:rPr lang="en-US" sz="1600" kern="1200" dirty="0">
              <a:solidFill>
                <a:srgbClr val="7030A0"/>
              </a:solidFill>
            </a:rPr>
            <a:t> Allah: </a:t>
          </a:r>
          <a:r>
            <a:rPr lang="en-US" sz="1600" kern="1200" dirty="0" err="1">
              <a:solidFill>
                <a:srgbClr val="7030A0"/>
              </a:solidFill>
            </a:rPr>
            <a:t>perkembangannya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dipengaruhi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lingkungan</a:t>
          </a:r>
          <a:endParaRPr lang="en-US" sz="1600" kern="1200" dirty="0">
            <a:solidFill>
              <a:srgbClr val="7030A0"/>
            </a:solidFill>
          </a:endParaRPr>
        </a:p>
      </dsp:txBody>
      <dsp:txXfrm>
        <a:off x="3134760" y="4297996"/>
        <a:ext cx="2180288" cy="963927"/>
      </dsp:txXfrm>
    </dsp:sp>
    <dsp:sp modelId="{6B43F7D8-AE5A-4FC6-97C1-538AC2943C00}">
      <dsp:nvSpPr>
        <dsp:cNvPr id="0" name=""/>
        <dsp:cNvSpPr/>
      </dsp:nvSpPr>
      <dsp:spPr>
        <a:xfrm rot="10071628">
          <a:off x="2197410" y="2971585"/>
          <a:ext cx="113246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32464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E2FC6-6E96-4D5A-9F66-B08DB74EC9F9}">
      <dsp:nvSpPr>
        <dsp:cNvPr id="0" name=""/>
        <dsp:cNvSpPr/>
      </dsp:nvSpPr>
      <dsp:spPr>
        <a:xfrm>
          <a:off x="0" y="2794247"/>
          <a:ext cx="2210072" cy="1068219"/>
        </a:xfrm>
        <a:prstGeom prst="roundRect">
          <a:avLst/>
        </a:prstGeom>
        <a:solidFill>
          <a:schemeClr val="accent3">
            <a:hueOff val="-999996"/>
            <a:satOff val="30236"/>
            <a:lumOff val="52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7030A0"/>
              </a:solidFill>
            </a:rPr>
            <a:t>Terdiri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dari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jasmani</a:t>
          </a:r>
          <a:r>
            <a:rPr lang="en-US" sz="1600" kern="1200" dirty="0">
              <a:solidFill>
                <a:srgbClr val="7030A0"/>
              </a:solidFill>
            </a:rPr>
            <a:t> (</a:t>
          </a:r>
          <a:r>
            <a:rPr lang="en-US" sz="1600" kern="1200" dirty="0" err="1">
              <a:solidFill>
                <a:srgbClr val="7030A0"/>
              </a:solidFill>
            </a:rPr>
            <a:t>berasal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dari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tanah</a:t>
          </a:r>
          <a:r>
            <a:rPr lang="en-US" sz="1600" kern="1200" dirty="0">
              <a:solidFill>
                <a:srgbClr val="7030A0"/>
              </a:solidFill>
            </a:rPr>
            <a:t>) </a:t>
          </a:r>
          <a:r>
            <a:rPr lang="en-US" sz="1600" kern="1200" dirty="0" err="1">
              <a:solidFill>
                <a:srgbClr val="7030A0"/>
              </a:solidFill>
            </a:rPr>
            <a:t>dan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ruhani</a:t>
          </a:r>
          <a:r>
            <a:rPr lang="en-US" sz="1600" kern="1200" dirty="0">
              <a:solidFill>
                <a:srgbClr val="7030A0"/>
              </a:solidFill>
            </a:rPr>
            <a:t> (</a:t>
          </a:r>
          <a:r>
            <a:rPr lang="en-US" sz="1600" kern="1200" dirty="0" err="1">
              <a:solidFill>
                <a:srgbClr val="7030A0"/>
              </a:solidFill>
            </a:rPr>
            <a:t>berasal</a:t>
          </a:r>
          <a:r>
            <a:rPr lang="en-US" sz="1600" kern="1200" dirty="0">
              <a:solidFill>
                <a:srgbClr val="7030A0"/>
              </a:solidFill>
            </a:rPr>
            <a:t> </a:t>
          </a:r>
          <a:r>
            <a:rPr lang="en-US" sz="1600" kern="1200" dirty="0" err="1">
              <a:solidFill>
                <a:srgbClr val="7030A0"/>
              </a:solidFill>
            </a:rPr>
            <a:t>dari</a:t>
          </a:r>
          <a:r>
            <a:rPr lang="en-US" sz="1600" kern="1200" dirty="0">
              <a:solidFill>
                <a:srgbClr val="7030A0"/>
              </a:solidFill>
            </a:rPr>
            <a:t> Allah)</a:t>
          </a:r>
        </a:p>
      </dsp:txBody>
      <dsp:txXfrm>
        <a:off x="52146" y="2846393"/>
        <a:ext cx="2105780" cy="963927"/>
      </dsp:txXfrm>
    </dsp:sp>
    <dsp:sp modelId="{A1260383-61CE-4B38-BA4C-8DA275C433F1}">
      <dsp:nvSpPr>
        <dsp:cNvPr id="0" name=""/>
        <dsp:cNvSpPr/>
      </dsp:nvSpPr>
      <dsp:spPr>
        <a:xfrm rot="12119202">
          <a:off x="2529237" y="2137705"/>
          <a:ext cx="8177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7710" y="0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1EC28B-0D0C-43BA-A027-5C23433329FD}">
      <dsp:nvSpPr>
        <dsp:cNvPr id="0" name=""/>
        <dsp:cNvSpPr/>
      </dsp:nvSpPr>
      <dsp:spPr>
        <a:xfrm>
          <a:off x="633507" y="1061813"/>
          <a:ext cx="1925466" cy="1068219"/>
        </a:xfrm>
        <a:prstGeom prst="roundRect">
          <a:avLst/>
        </a:prstGeom>
        <a:solidFill>
          <a:schemeClr val="accent3">
            <a:hueOff val="-1199995"/>
            <a:satOff val="36283"/>
            <a:lumOff val="6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>
              <a:solidFill>
                <a:srgbClr val="7030A0"/>
              </a:solidFill>
            </a:rPr>
            <a:t>Ciptaan</a:t>
          </a:r>
          <a:r>
            <a:rPr lang="en-US" sz="1700" kern="1200" dirty="0">
              <a:solidFill>
                <a:srgbClr val="7030A0"/>
              </a:solidFill>
            </a:rPr>
            <a:t> Allah/</a:t>
          </a:r>
          <a:r>
            <a:rPr lang="en-US" sz="1700" kern="1200" dirty="0" err="1">
              <a:solidFill>
                <a:srgbClr val="7030A0"/>
              </a:solidFill>
            </a:rPr>
            <a:t>Tuhan</a:t>
          </a:r>
          <a:r>
            <a:rPr lang="en-US" sz="1700" kern="1200" dirty="0">
              <a:solidFill>
                <a:srgbClr val="7030A0"/>
              </a:solidFill>
            </a:rPr>
            <a:t> yang </a:t>
          </a:r>
          <a:r>
            <a:rPr lang="en-US" sz="1700" kern="1200" dirty="0" err="1">
              <a:solidFill>
                <a:srgbClr val="7030A0"/>
              </a:solidFill>
            </a:rPr>
            <a:t>terbaik</a:t>
          </a:r>
          <a:r>
            <a:rPr lang="en-US" sz="1700" kern="1200" dirty="0">
              <a:solidFill>
                <a:srgbClr val="7030A0"/>
              </a:solidFill>
            </a:rPr>
            <a:t> </a:t>
          </a:r>
          <a:r>
            <a:rPr lang="en-US" sz="1700" kern="1200" dirty="0" err="1">
              <a:solidFill>
                <a:srgbClr val="7030A0"/>
              </a:solidFill>
            </a:rPr>
            <a:t>bentuknya</a:t>
          </a:r>
          <a:r>
            <a:rPr lang="en-US" sz="1700" kern="1200" dirty="0">
              <a:solidFill>
                <a:srgbClr val="7030A0"/>
              </a:solidFill>
            </a:rPr>
            <a:t> </a:t>
          </a:r>
        </a:p>
      </dsp:txBody>
      <dsp:txXfrm>
        <a:off x="685653" y="1113959"/>
        <a:ext cx="1821174" cy="963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2B544-8250-46E8-AF00-DD7E2B511E05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Novi H Sudibyo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52D975-9BD7-4DE7-9BC1-B66E1242D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3366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56CAD-B1C8-4FD6-AD8A-4E9EDDE14157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Novi H Sudibyo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057DC-FDD4-4A45-A9B8-A8C9F487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4402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057DC-FDD4-4A45-A9B8-A8C9F4876673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Novi H Sudibyo</a:t>
            </a:r>
          </a:p>
        </p:txBody>
      </p:sp>
    </p:spTree>
    <p:extLst>
      <p:ext uri="{BB962C8B-B14F-4D97-AF65-F5344CB8AC3E}">
        <p14:creationId xmlns:p14="http://schemas.microsoft.com/office/powerpoint/2010/main" val="67519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AF9869E-30E5-487F-9A4C-39198CFAB8AB}" type="slidenum">
              <a:rPr lang="en-US" smtClean="0"/>
              <a:pPr eaLnBrk="1" hangingPunct="1"/>
              <a:t>11</a:t>
            </a:fld>
            <a:endParaRPr lang="en-US"/>
          </a:p>
        </p:txBody>
      </p:sp>
      <p:sp>
        <p:nvSpPr>
          <p:cNvPr id="27653" name="Footer Placehold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/>
              <a:t>Bahan Kuliah DDP2010/2011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28676" name="Footer Placeholder 3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/>
              <a:t>Bahan Kuliah DDP2010/2011</a:t>
            </a: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6D19EBA-0006-4CC6-BFBA-7B45EC176162}" type="slidenum">
              <a:rPr lang="en-US" smtClean="0"/>
              <a:pPr eaLnBrk="1" hangingPunct="1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  <p:sp>
        <p:nvSpPr>
          <p:cNvPr id="29700" name="Footer Placeholder 3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/>
              <a:t>Bahan Kuliah DDP2010/2011</a:t>
            </a:r>
          </a:p>
        </p:txBody>
      </p:sp>
      <p:sp>
        <p:nvSpPr>
          <p:cNvPr id="2970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52B40BC-40FD-443C-8D03-47DC4AB190F2}" type="slidenum">
              <a:rPr lang="en-US" smtClean="0"/>
              <a:pPr eaLnBrk="1" hangingPunct="1"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E55C833-7883-4EBD-80F4-5EE45B7C07A6}" type="datetimeFigureOut">
              <a:rPr lang="en-US" smtClean="0"/>
              <a:t>09/28/2026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4B1498B-3441-430B-84BA-253B2835291F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Hakikat</a:t>
            </a:r>
            <a:r>
              <a:rPr lang="en-US" dirty="0"/>
              <a:t> </a:t>
            </a:r>
            <a:r>
              <a:rPr lang="en-US" dirty="0" err="1"/>
              <a:t>Manusia</a:t>
            </a:r>
            <a:br>
              <a:rPr lang="en-US" dirty="0"/>
            </a:br>
            <a:r>
              <a:rPr lang="en-US" sz="2000" dirty="0" err="1"/>
              <a:t>Korupsi</a:t>
            </a:r>
            <a:r>
              <a:rPr lang="en-US" sz="2000" dirty="0"/>
              <a:t> dan Anti </a:t>
            </a:r>
            <a:r>
              <a:rPr lang="en-US" sz="2000" dirty="0" err="1"/>
              <a:t>Korupsi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Novi H </a:t>
            </a:r>
            <a:r>
              <a:rPr lang="en-US" dirty="0" err="1"/>
              <a:t>Sudibyo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0" y="1268760"/>
            <a:ext cx="2236533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Pert IV</a:t>
            </a:r>
          </a:p>
        </p:txBody>
      </p:sp>
      <p:pic>
        <p:nvPicPr>
          <p:cNvPr id="5122" name="Picture 2" descr="D:\WEKQ\SER_DOS\_data_diri serdos ku_bunda\scan data dd\Logo-Darmajaya-n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90" y="-33403"/>
            <a:ext cx="1236231" cy="130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121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2542F-0AF8-44C8-2619-5B4CBB0C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Persepsi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FF665-F4AD-6085-AEC2-01770B576D3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35680-AFAF-02ED-090F-0BA8B57A3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73298"/>
            <a:ext cx="2818988" cy="45417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C46EC4-F0DD-F02B-C595-A36EF5279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219200"/>
            <a:ext cx="2818988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6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43902-E7A9-4034-CA52-BC8266F5E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Pemahamanan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971E4-7007-E9C6-DD97-CEE86ACB422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mahkluk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Kenapa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Pendidikan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Manfaat Pendidikan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Korupsi</a:t>
            </a:r>
            <a:r>
              <a:rPr lang="en-US" dirty="0"/>
              <a:t> dan Anti </a:t>
            </a:r>
            <a:r>
              <a:rPr lang="en-US" dirty="0" err="1"/>
              <a:t>Korupsi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82342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Manusia</a:t>
            </a:r>
            <a:r>
              <a:rPr lang="en-US" dirty="0"/>
              <a:t>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568952" cy="438943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err="1"/>
              <a:t>Makluk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evolusi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mahluk</a:t>
            </a:r>
            <a:r>
              <a:rPr lang="en-US" dirty="0"/>
              <a:t> </a:t>
            </a:r>
            <a:r>
              <a:rPr lang="en-US" dirty="0" err="1"/>
              <a:t>bersel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.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2000" dirty="0"/>
              <a:t>	</a:t>
            </a:r>
            <a:r>
              <a:rPr lang="en-US" sz="2000" dirty="0" err="1"/>
              <a:t>Rantai</a:t>
            </a:r>
            <a:r>
              <a:rPr lang="en-US" sz="2000" dirty="0"/>
              <a:t> </a:t>
            </a:r>
            <a:r>
              <a:rPr lang="en-US" sz="2000" dirty="0" err="1"/>
              <a:t>terdekat</a:t>
            </a:r>
            <a:r>
              <a:rPr lang="en-US" sz="2000" dirty="0"/>
              <a:t> </a:t>
            </a:r>
            <a:r>
              <a:rPr lang="en-US" sz="2000" dirty="0" err="1"/>
              <a:t>evolusiku</a:t>
            </a:r>
            <a:r>
              <a:rPr lang="en-US" sz="2000" dirty="0"/>
              <a:t> yang </a:t>
            </a:r>
            <a:r>
              <a:rPr lang="en-US" sz="2000" dirty="0" err="1"/>
              <a:t>masih</a:t>
            </a:r>
            <a:r>
              <a:rPr lang="en-US" sz="2000" dirty="0"/>
              <a:t> </a:t>
            </a:r>
            <a:r>
              <a:rPr lang="en-US" sz="2000" dirty="0" err="1"/>
              <a:t>eksis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kera</a:t>
            </a:r>
            <a:r>
              <a:rPr lang="en-US" sz="2000" dirty="0"/>
              <a:t> (Charles Darwin)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serigala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yang lain (Thomas Hobbes)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mahluk</a:t>
            </a:r>
            <a:r>
              <a:rPr lang="en-US" dirty="0"/>
              <a:t> </a:t>
            </a:r>
            <a:r>
              <a:rPr lang="en-US" dirty="0" err="1"/>
              <a:t>berpolitik</a:t>
            </a:r>
            <a:r>
              <a:rPr lang="en-US" dirty="0"/>
              <a:t> (</a:t>
            </a:r>
            <a:r>
              <a:rPr lang="en-US" dirty="0" err="1"/>
              <a:t>Aristoteles</a:t>
            </a:r>
            <a:r>
              <a:rPr lang="en-US" dirty="0"/>
              <a:t>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err="1"/>
              <a:t>Menurut</a:t>
            </a:r>
            <a:r>
              <a:rPr lang="en-US" dirty="0"/>
              <a:t> Agama Islam: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dirty="0"/>
              <a:t>  “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Makhluk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yang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diciptakan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Allah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dalam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bentuk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yang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sebaik-baiknya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” (QS. At-Tin: 4)</a:t>
            </a:r>
          </a:p>
        </p:txBody>
      </p:sp>
    </p:spTree>
    <p:extLst>
      <p:ext uri="{BB962C8B-B14F-4D97-AF65-F5344CB8AC3E}">
        <p14:creationId xmlns:p14="http://schemas.microsoft.com/office/powerpoint/2010/main" val="22573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A8E5D-2935-E581-F010-7E92A238930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C4502F-CE65-94AB-25C6-15A41F32AA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23"/>
          <a:stretch>
            <a:fillRect/>
          </a:stretch>
        </p:blipFill>
        <p:spPr>
          <a:xfrm>
            <a:off x="107504" y="404664"/>
            <a:ext cx="8352928" cy="62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71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Perspektif</a:t>
            </a:r>
            <a:r>
              <a:rPr lang="en-US" dirty="0"/>
              <a:t> Agama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2060485"/>
              </p:ext>
            </p:extLst>
          </p:nvPr>
        </p:nvGraphicFramePr>
        <p:xfrm>
          <a:off x="381000" y="1066800"/>
          <a:ext cx="8655496" cy="5314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5042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eaLnBrk="1" hangingPunct="1"/>
            <a:r>
              <a:rPr lang="en-US" sz="3600" dirty="0" err="1">
                <a:solidFill>
                  <a:srgbClr val="00B050"/>
                </a:solidFill>
              </a:rPr>
              <a:t>Qolbu</a:t>
            </a:r>
            <a:r>
              <a:rPr lang="en-US" sz="3600" dirty="0">
                <a:solidFill>
                  <a:srgbClr val="00B050"/>
                </a:solidFill>
              </a:rPr>
              <a:t> (</a:t>
            </a:r>
            <a:r>
              <a:rPr lang="en-US" sz="3600" dirty="0" err="1">
                <a:solidFill>
                  <a:srgbClr val="00B050"/>
                </a:solidFill>
              </a:rPr>
              <a:t>hati</a:t>
            </a:r>
            <a:r>
              <a:rPr lang="en-US" sz="3600" dirty="0">
                <a:solidFill>
                  <a:srgbClr val="00B050"/>
                </a:solidFill>
              </a:rPr>
              <a:t>, </a:t>
            </a:r>
            <a:r>
              <a:rPr lang="en-US" sz="3600" dirty="0" err="1">
                <a:solidFill>
                  <a:srgbClr val="00B050"/>
                </a:solidFill>
              </a:rPr>
              <a:t>jantung</a:t>
            </a:r>
            <a:r>
              <a:rPr lang="en-US" sz="3600" dirty="0">
                <a:solidFill>
                  <a:srgbClr val="00B050"/>
                </a:solidFill>
              </a:rPr>
              <a:t>) </a:t>
            </a:r>
            <a:r>
              <a:rPr lang="en-US" sz="3600" dirty="0" err="1">
                <a:solidFill>
                  <a:srgbClr val="00B050"/>
                </a:solidFill>
              </a:rPr>
              <a:t>dan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jiwa</a:t>
            </a:r>
            <a:r>
              <a:rPr lang="en-US" sz="3600" dirty="0">
                <a:solidFill>
                  <a:srgbClr val="00B050"/>
                </a:solidFill>
              </a:rPr>
              <a:t> (</a:t>
            </a:r>
            <a:r>
              <a:rPr lang="en-US" sz="3600" i="1" dirty="0" err="1">
                <a:solidFill>
                  <a:srgbClr val="00B050"/>
                </a:solidFill>
              </a:rPr>
              <a:t>nafs</a:t>
            </a:r>
            <a:r>
              <a:rPr lang="en-US" sz="3600" dirty="0">
                <a:solidFill>
                  <a:srgbClr val="00B050"/>
                </a:solidFill>
              </a:rPr>
              <a:t>)</a:t>
            </a:r>
          </a:p>
          <a:p>
            <a:pPr eaLnBrk="1" hangingPunct="1"/>
            <a:r>
              <a:rPr lang="en-US" sz="4000" dirty="0" err="1">
                <a:solidFill>
                  <a:srgbClr val="00B050"/>
                </a:solidFill>
              </a:rPr>
              <a:t>Nafsu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atau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keinginan</a:t>
            </a:r>
            <a:endParaRPr lang="en-US" sz="4000" dirty="0">
              <a:solidFill>
                <a:srgbClr val="00B050"/>
              </a:solidFill>
            </a:endParaRPr>
          </a:p>
          <a:p>
            <a:pPr eaLnBrk="1" hangingPunct="1"/>
            <a:r>
              <a:rPr lang="en-US" sz="4000" dirty="0">
                <a:solidFill>
                  <a:srgbClr val="00B050"/>
                </a:solidFill>
              </a:rPr>
              <a:t>Akal </a:t>
            </a:r>
            <a:r>
              <a:rPr lang="en-US" sz="4000" dirty="0" err="1">
                <a:solidFill>
                  <a:srgbClr val="00B050"/>
                </a:solidFill>
              </a:rPr>
              <a:t>atau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pikiran</a:t>
            </a:r>
            <a:endParaRPr lang="en-US" sz="4000" dirty="0">
              <a:solidFill>
                <a:srgbClr val="00B050"/>
              </a:solidFill>
            </a:endParaRPr>
          </a:p>
          <a:p>
            <a:pPr eaLnBrk="1" hangingPunct="1"/>
            <a:r>
              <a:rPr lang="en-US" sz="4000" dirty="0" err="1">
                <a:solidFill>
                  <a:srgbClr val="00B050"/>
                </a:solidFill>
              </a:rPr>
              <a:t>Fisik</a:t>
            </a:r>
            <a:r>
              <a:rPr lang="en-US" sz="4000" dirty="0">
                <a:solidFill>
                  <a:srgbClr val="00B050"/>
                </a:solidFill>
              </a:rPr>
              <a:t>/</a:t>
            </a:r>
            <a:r>
              <a:rPr lang="en-US" sz="4000" dirty="0" err="1">
                <a:solidFill>
                  <a:srgbClr val="00B050"/>
                </a:solidFill>
              </a:rPr>
              <a:t>jasmani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2102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err="1">
                <a:latin typeface="Bahnschrift Light" pitchFamily="34" charset="0"/>
              </a:rPr>
              <a:t>Potensi</a:t>
            </a:r>
            <a:r>
              <a:rPr lang="en-US" sz="2800" b="1" dirty="0">
                <a:latin typeface="Bahnschrift Light" pitchFamily="34" charset="0"/>
              </a:rPr>
              <a:t> </a:t>
            </a:r>
            <a:r>
              <a:rPr lang="en-US" sz="2800" b="1" dirty="0" err="1">
                <a:latin typeface="Bahnschrift Light" pitchFamily="34" charset="0"/>
              </a:rPr>
              <a:t>positif</a:t>
            </a:r>
            <a:r>
              <a:rPr lang="en-US" sz="2800" b="1" dirty="0">
                <a:latin typeface="Bahnschrift Light" pitchFamily="34" charset="0"/>
              </a:rPr>
              <a:t> (</a:t>
            </a:r>
            <a:r>
              <a:rPr lang="en-US" sz="2800" b="1" i="1" dirty="0" err="1">
                <a:latin typeface="Bahnschrift Light" pitchFamily="34" charset="0"/>
              </a:rPr>
              <a:t>taqwa</a:t>
            </a:r>
            <a:r>
              <a:rPr lang="en-US" sz="2800" b="1" dirty="0">
                <a:latin typeface="Bahnschrift Light" pitchFamily="34" charset="0"/>
              </a:rPr>
              <a:t>)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arenR"/>
              <a:defRPr/>
            </a:pPr>
            <a:r>
              <a:rPr lang="en-US" sz="2800" dirty="0" err="1">
                <a:latin typeface="Bahnschrift Light" pitchFamily="34" charset="0"/>
              </a:rPr>
              <a:t>Fitrah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menyembah</a:t>
            </a:r>
            <a:r>
              <a:rPr lang="en-US" sz="2800" dirty="0">
                <a:latin typeface="Bahnschrift Light" pitchFamily="34" charset="0"/>
              </a:rPr>
              <a:t>/</a:t>
            </a:r>
            <a:r>
              <a:rPr lang="en-US" sz="2800" dirty="0" err="1">
                <a:latin typeface="Bahnschrift Light" pitchFamily="34" charset="0"/>
              </a:rPr>
              <a:t>mengabdi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kepada</a:t>
            </a:r>
            <a:r>
              <a:rPr lang="en-US" sz="2800" dirty="0">
                <a:latin typeface="Bahnschrift Light" pitchFamily="34" charset="0"/>
              </a:rPr>
              <a:t> Allah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arenR"/>
              <a:defRPr/>
            </a:pPr>
            <a:r>
              <a:rPr lang="en-US" sz="2800" dirty="0" err="1">
                <a:latin typeface="Bahnschrift Light" pitchFamily="34" charset="0"/>
              </a:rPr>
              <a:t>Diciptakan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dlm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bentuk</a:t>
            </a:r>
            <a:r>
              <a:rPr lang="en-US" sz="2800" dirty="0">
                <a:latin typeface="Bahnschrift Light" pitchFamily="34" charset="0"/>
              </a:rPr>
              <a:t> yang paling </a:t>
            </a:r>
            <a:r>
              <a:rPr lang="en-US" sz="2800" dirty="0" err="1">
                <a:latin typeface="Bahnschrift Light" pitchFamily="34" charset="0"/>
              </a:rPr>
              <a:t>baik</a:t>
            </a:r>
            <a:r>
              <a:rPr lang="en-US" sz="2800" dirty="0">
                <a:latin typeface="Bahnschrift Light" pitchFamily="34" charset="0"/>
              </a:rPr>
              <a:t>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arenR"/>
              <a:defRPr/>
            </a:pPr>
            <a:r>
              <a:rPr lang="en-US" sz="2800" dirty="0" err="1">
                <a:latin typeface="Bahnschrift Light" pitchFamily="34" charset="0"/>
              </a:rPr>
              <a:t>Diilhami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ketaqwaan</a:t>
            </a:r>
            <a:endParaRPr lang="en-US" sz="2800" dirty="0">
              <a:latin typeface="Bahnschrift Light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arenR"/>
              <a:defRPr/>
            </a:pPr>
            <a:r>
              <a:rPr lang="en-US" sz="2800" dirty="0" err="1">
                <a:latin typeface="Bahnschrift Light" pitchFamily="34" charset="0"/>
              </a:rPr>
              <a:t>Hati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sebagai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alat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komunikasi</a:t>
            </a:r>
            <a:r>
              <a:rPr lang="en-US" sz="2800" dirty="0">
                <a:latin typeface="Bahnschrift Light" pitchFamily="34" charset="0"/>
              </a:rPr>
              <a:t> &amp; </a:t>
            </a:r>
            <a:r>
              <a:rPr lang="en-US" sz="2800" dirty="0" err="1">
                <a:latin typeface="Bahnschrift Light" pitchFamily="34" charset="0"/>
              </a:rPr>
              <a:t>mendekat</a:t>
            </a:r>
            <a:r>
              <a:rPr lang="en-US" sz="2800" dirty="0">
                <a:latin typeface="Bahnschrift Light" pitchFamily="34" charset="0"/>
              </a:rPr>
              <a:t> pd </a:t>
            </a:r>
            <a:r>
              <a:rPr lang="en-US" sz="2800" dirty="0" err="1">
                <a:latin typeface="Bahnschrift Light" pitchFamily="34" charset="0"/>
              </a:rPr>
              <a:t>Tuhan</a:t>
            </a:r>
            <a:endParaRPr lang="en-US" sz="2800" dirty="0">
              <a:latin typeface="Bahnschrift Light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 dirty="0" err="1">
                <a:latin typeface="Bahnschrift Light" pitchFamily="34" charset="0"/>
              </a:rPr>
              <a:t>Potensi</a:t>
            </a:r>
            <a:r>
              <a:rPr lang="en-US" sz="2800" b="1" dirty="0">
                <a:latin typeface="Bahnschrift Light" pitchFamily="34" charset="0"/>
              </a:rPr>
              <a:t> </a:t>
            </a:r>
            <a:r>
              <a:rPr lang="en-US" sz="2800" b="1" dirty="0" err="1">
                <a:latin typeface="Bahnschrift Light" pitchFamily="34" charset="0"/>
              </a:rPr>
              <a:t>negatif</a:t>
            </a:r>
            <a:r>
              <a:rPr lang="en-US" sz="2800" b="1" dirty="0">
                <a:latin typeface="Bahnschrift Light" pitchFamily="34" charset="0"/>
              </a:rPr>
              <a:t> </a:t>
            </a:r>
            <a:r>
              <a:rPr lang="en-US" sz="2800" b="1" dirty="0">
                <a:solidFill>
                  <a:srgbClr val="FFC000"/>
                </a:solidFill>
                <a:latin typeface="Bahnschrift Light" pitchFamily="34" charset="0"/>
              </a:rPr>
              <a:t>(</a:t>
            </a:r>
            <a:r>
              <a:rPr lang="en-US" sz="2800" b="1" i="1" dirty="0" err="1">
                <a:solidFill>
                  <a:srgbClr val="FFC000"/>
                </a:solidFill>
                <a:latin typeface="Bahnschrift Light" pitchFamily="34" charset="0"/>
              </a:rPr>
              <a:t>fujur</a:t>
            </a:r>
            <a:r>
              <a:rPr lang="en-US" sz="2800" b="1" i="1" dirty="0">
                <a:solidFill>
                  <a:srgbClr val="FFC000"/>
                </a:solidFill>
                <a:latin typeface="Bahnschrift Light" pitchFamily="34" charset="0"/>
              </a:rPr>
              <a:t>)</a:t>
            </a:r>
            <a:endParaRPr lang="en-US" sz="2800" b="1" dirty="0">
              <a:solidFill>
                <a:srgbClr val="FFC000"/>
              </a:solidFill>
              <a:latin typeface="Bahnschrift Light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arenR"/>
              <a:defRPr/>
            </a:pPr>
            <a:r>
              <a:rPr lang="en-US" sz="2800" dirty="0" err="1">
                <a:latin typeface="Bahnschrift Light" pitchFamily="34" charset="0"/>
              </a:rPr>
              <a:t>Diilhami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keburukan</a:t>
            </a:r>
            <a:endParaRPr lang="en-US" sz="2800" dirty="0">
              <a:latin typeface="Bahnschrift Light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arenR"/>
              <a:defRPr/>
            </a:pPr>
            <a:r>
              <a:rPr lang="en-US" sz="2800" dirty="0" err="1">
                <a:latin typeface="Bahnschrift Light" pitchFamily="34" charset="0"/>
              </a:rPr>
              <a:t>Mudah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berputus</a:t>
            </a:r>
            <a:r>
              <a:rPr lang="en-US" sz="2800" dirty="0">
                <a:latin typeface="Bahnschrift Light" pitchFamily="34" charset="0"/>
              </a:rPr>
              <a:t>  </a:t>
            </a:r>
            <a:r>
              <a:rPr lang="en-US" sz="2800" dirty="0" err="1">
                <a:latin typeface="Bahnschrift Light" pitchFamily="34" charset="0"/>
              </a:rPr>
              <a:t>asa</a:t>
            </a:r>
            <a:r>
              <a:rPr lang="en-US" sz="2800" dirty="0">
                <a:latin typeface="Bahnschrift Light" pitchFamily="34" charset="0"/>
              </a:rPr>
              <a:t>, </a:t>
            </a:r>
            <a:r>
              <a:rPr lang="en-US" sz="2800" dirty="0" err="1">
                <a:latin typeface="Bahnschrift Light" pitchFamily="34" charset="0"/>
              </a:rPr>
              <a:t>ingkar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nikmat</a:t>
            </a:r>
            <a:endParaRPr lang="en-US" sz="2800" dirty="0">
              <a:latin typeface="Bahnschrift Light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arenR"/>
              <a:defRPr/>
            </a:pPr>
            <a:r>
              <a:rPr lang="en-US" sz="2800" dirty="0" err="1">
                <a:latin typeface="Bahnschrift Light" pitchFamily="34" charset="0"/>
              </a:rPr>
              <a:t>Sering</a:t>
            </a:r>
            <a:r>
              <a:rPr lang="en-US" sz="2800" dirty="0">
                <a:latin typeface="Bahnschrift Light" pitchFamily="34" charset="0"/>
              </a:rPr>
              <a:t> </a:t>
            </a:r>
            <a:r>
              <a:rPr lang="en-US" sz="2800" dirty="0" err="1">
                <a:latin typeface="Bahnschrift Light" pitchFamily="34" charset="0"/>
              </a:rPr>
              <a:t>mengeluh</a:t>
            </a:r>
            <a:r>
              <a:rPr lang="en-US" sz="2800" dirty="0">
                <a:latin typeface="Bahnschrift Light" pitchFamily="34" charset="0"/>
              </a:rPr>
              <a:t>, </a:t>
            </a:r>
            <a:r>
              <a:rPr lang="en-US" sz="2800" dirty="0" err="1">
                <a:latin typeface="Bahnschrift Light" pitchFamily="34" charset="0"/>
              </a:rPr>
              <a:t>bodoh</a:t>
            </a:r>
            <a:endParaRPr lang="en-US" sz="2800" dirty="0">
              <a:latin typeface="Bahnschrift Light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arenR"/>
              <a:defRPr/>
            </a:pPr>
            <a:r>
              <a:rPr lang="en-US" sz="2800" dirty="0" err="1">
                <a:latin typeface="Bahnschrift Light" pitchFamily="34" charset="0"/>
              </a:rPr>
              <a:t>Lemah</a:t>
            </a:r>
            <a:r>
              <a:rPr lang="en-US" sz="2800" dirty="0">
                <a:latin typeface="Bahnschrift Light" pitchFamily="34" charset="0"/>
              </a:rPr>
              <a:t>, </a:t>
            </a:r>
            <a:r>
              <a:rPr lang="en-US" sz="2800" dirty="0" err="1">
                <a:latin typeface="Bahnschrift Light" pitchFamily="34" charset="0"/>
              </a:rPr>
              <a:t>dholim</a:t>
            </a:r>
            <a:r>
              <a:rPr lang="en-US" sz="2800" dirty="0">
                <a:latin typeface="Bahnschrift Light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620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76672"/>
            <a:ext cx="8964612" cy="65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752" tIns="41877" rIns="83752" bIns="41877">
            <a:spAutoFit/>
          </a:bodyPr>
          <a:lstStyle/>
          <a:p>
            <a:pPr marL="312738" indent="-312738" algn="ctr">
              <a:spcBef>
                <a:spcPct val="50000"/>
              </a:spcBef>
            </a:pPr>
            <a:r>
              <a:rPr lang="id-ID" sz="3700" b="1" dirty="0">
                <a:latin typeface="Comic Sans MS" pitchFamily="66" charset="0"/>
              </a:rPr>
              <a:t> </a:t>
            </a:r>
            <a:r>
              <a:rPr lang="en-US" sz="3700" b="1" dirty="0" err="1">
                <a:latin typeface="Comic Sans MS" pitchFamily="66" charset="0"/>
              </a:rPr>
              <a:t>Hakekat</a:t>
            </a:r>
            <a:r>
              <a:rPr lang="en-US" sz="3700" b="1" dirty="0">
                <a:latin typeface="Comic Sans MS" pitchFamily="66" charset="0"/>
              </a:rPr>
              <a:t> </a:t>
            </a:r>
            <a:r>
              <a:rPr lang="en-US" sz="3700" b="1" dirty="0" err="1">
                <a:latin typeface="Comic Sans MS" pitchFamily="66" charset="0"/>
              </a:rPr>
              <a:t>Wujud</a:t>
            </a:r>
            <a:r>
              <a:rPr lang="en-US" sz="3700" b="1" dirty="0">
                <a:latin typeface="Comic Sans MS" pitchFamily="66" charset="0"/>
              </a:rPr>
              <a:t> </a:t>
            </a:r>
            <a:r>
              <a:rPr lang="en-US" sz="3700" b="1" dirty="0" err="1">
                <a:latin typeface="Comic Sans MS" pitchFamily="66" charset="0"/>
              </a:rPr>
              <a:t>Sifat</a:t>
            </a:r>
            <a:r>
              <a:rPr lang="en-US" sz="3700" b="1" dirty="0">
                <a:latin typeface="Comic Sans MS" pitchFamily="66" charset="0"/>
              </a:rPr>
              <a:t> </a:t>
            </a:r>
            <a:r>
              <a:rPr lang="en-US" sz="3700" b="1" dirty="0" err="1">
                <a:latin typeface="Comic Sans MS" pitchFamily="66" charset="0"/>
              </a:rPr>
              <a:t>Manusia</a:t>
            </a:r>
            <a:endParaRPr lang="en-US" sz="3700" b="1" dirty="0"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47763"/>
            <a:ext cx="8496944" cy="51615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19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95536" y="1266063"/>
            <a:ext cx="8496944" cy="374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752" tIns="41877" rIns="83752" bIns="41877">
            <a:spAutoFit/>
          </a:bodyPr>
          <a:lstStyle/>
          <a:p>
            <a:pPr marL="312738" indent="-312738"/>
            <a:r>
              <a:rPr lang="en-US" sz="2600" b="1" dirty="0"/>
              <a:t> 1.   KEMAMPUAN MENYADARI DIRI</a:t>
            </a:r>
            <a:endParaRPr lang="id-ID" sz="2600" b="1" dirty="0"/>
          </a:p>
          <a:p>
            <a:pPr marL="312738" indent="-312738" algn="ctr"/>
            <a:r>
              <a:rPr lang="en-US" sz="2600" b="1" dirty="0">
                <a:latin typeface="Book Antiqua" pitchFamily="18" charset="0"/>
              </a:rPr>
              <a:t> </a:t>
            </a:r>
          </a:p>
          <a:p>
            <a:pPr marL="312738" indent="-312738"/>
            <a:r>
              <a:rPr lang="en-US" sz="2800" dirty="0" err="1">
                <a:latin typeface="Book Antiqua" pitchFamily="18" charset="0"/>
              </a:rPr>
              <a:t>Kunci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perbedaan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manusia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dengan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hewan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adalah</a:t>
            </a:r>
            <a:endParaRPr lang="en-US" sz="2800" dirty="0">
              <a:latin typeface="Book Antiqua" pitchFamily="18" charset="0"/>
            </a:endParaRPr>
          </a:p>
          <a:p>
            <a:pPr marL="312738" indent="-312738"/>
            <a:r>
              <a:rPr lang="en-US" sz="2800" dirty="0" err="1">
                <a:latin typeface="Book Antiqua" pitchFamily="18" charset="0"/>
              </a:rPr>
              <a:t>adanya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kemampuan</a:t>
            </a:r>
            <a:r>
              <a:rPr lang="en-US" sz="2800" dirty="0">
                <a:latin typeface="Book Antiqua" pitchFamily="18" charset="0"/>
              </a:rPr>
              <a:t>  </a:t>
            </a:r>
            <a:r>
              <a:rPr lang="en-US" sz="2800" dirty="0" err="1">
                <a:latin typeface="Book Antiqua" pitchFamily="18" charset="0"/>
              </a:rPr>
              <a:t>menyadari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diri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pada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manusia</a:t>
            </a:r>
            <a:r>
              <a:rPr lang="en-US" sz="2800" dirty="0">
                <a:latin typeface="Book Antiqua" pitchFamily="18" charset="0"/>
              </a:rPr>
              <a:t>.</a:t>
            </a:r>
            <a:endParaRPr lang="id-ID" sz="2800" dirty="0">
              <a:latin typeface="Book Antiqua" pitchFamily="18" charset="0"/>
            </a:endParaRPr>
          </a:p>
          <a:p>
            <a:pPr marL="312738" indent="-312738"/>
            <a:endParaRPr lang="en-US" sz="2800" dirty="0">
              <a:latin typeface="Book Antiqua" pitchFamily="18" charset="0"/>
            </a:endParaRPr>
          </a:p>
          <a:p>
            <a:pPr marL="312738" indent="-312738"/>
            <a:r>
              <a:rPr lang="en-US" sz="2800" dirty="0" err="1">
                <a:latin typeface="Book Antiqua" pitchFamily="18" charset="0"/>
              </a:rPr>
              <a:t>Manusia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menyadari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bahwa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karakteristik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diri</a:t>
            </a:r>
            <a:r>
              <a:rPr lang="id-ID" sz="2800" dirty="0">
                <a:latin typeface="Book Antiqua" pitchFamily="18" charset="0"/>
              </a:rPr>
              <a:t> </a:t>
            </a:r>
            <a:endParaRPr lang="en-US" sz="2800" dirty="0">
              <a:latin typeface="Book Antiqua" pitchFamily="18" charset="0"/>
            </a:endParaRPr>
          </a:p>
          <a:p>
            <a:pPr marL="312738" indent="-312738"/>
            <a:r>
              <a:rPr lang="en-US" sz="2800" dirty="0" err="1">
                <a:latin typeface="Book Antiqua" pitchFamily="18" charset="0"/>
              </a:rPr>
              <a:t>Sehingga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manusia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dapat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membedakan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dirinya</a:t>
            </a:r>
            <a:r>
              <a:rPr lang="en-US" sz="2800" dirty="0">
                <a:latin typeface="Book Antiqua" pitchFamily="18" charset="0"/>
              </a:rPr>
              <a:t> </a:t>
            </a:r>
          </a:p>
          <a:p>
            <a:pPr marL="312738" indent="-312738"/>
            <a:r>
              <a:rPr lang="en-US" sz="2800" dirty="0" err="1">
                <a:latin typeface="Book Antiqua" pitchFamily="18" charset="0"/>
              </a:rPr>
              <a:t>dengan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aku-aku</a:t>
            </a:r>
            <a:r>
              <a:rPr lang="en-US" sz="2800" dirty="0">
                <a:latin typeface="Book Antiqua" pitchFamily="18" charset="0"/>
              </a:rPr>
              <a:t> yang</a:t>
            </a:r>
            <a:r>
              <a:rPr lang="id-ID" sz="2800" dirty="0">
                <a:latin typeface="Book Antiqua" pitchFamily="18" charset="0"/>
              </a:rPr>
              <a:t> </a:t>
            </a:r>
            <a:r>
              <a:rPr lang="en-US" sz="2800" dirty="0">
                <a:latin typeface="Book Antiqua" pitchFamily="18" charset="0"/>
              </a:rPr>
              <a:t>lain, </a:t>
            </a:r>
            <a:r>
              <a:rPr lang="en-US" sz="2800" dirty="0" err="1">
                <a:latin typeface="Book Antiqua" pitchFamily="18" charset="0"/>
              </a:rPr>
              <a:t>dan</a:t>
            </a:r>
            <a:r>
              <a:rPr lang="en-US" sz="2800" dirty="0">
                <a:latin typeface="Book Antiqua" pitchFamily="18" charset="0"/>
              </a:rPr>
              <a:t> non </a:t>
            </a:r>
            <a:r>
              <a:rPr lang="en-US" sz="2800" dirty="0" err="1">
                <a:latin typeface="Book Antiqua" pitchFamily="18" charset="0"/>
              </a:rPr>
              <a:t>aku</a:t>
            </a:r>
            <a:r>
              <a:rPr lang="en-US" sz="2800" dirty="0">
                <a:latin typeface="Book Antiqua" pitchFamily="18" charset="0"/>
              </a:rPr>
              <a:t>.</a:t>
            </a:r>
          </a:p>
          <a:p>
            <a:pPr marL="312738" indent="-312738" algn="r"/>
            <a:r>
              <a:rPr lang="en-US" sz="1600" dirty="0">
                <a:latin typeface="Book Antiqua" pitchFamily="18" charset="0"/>
                <a:cs typeface="Aharoni" pitchFamily="2" charset="-79"/>
              </a:rPr>
              <a:t>(Umar T </a:t>
            </a:r>
            <a:r>
              <a:rPr lang="en-US" sz="1600" dirty="0" err="1">
                <a:latin typeface="Book Antiqua" pitchFamily="18" charset="0"/>
                <a:cs typeface="Aharoni" pitchFamily="2" charset="-79"/>
              </a:rPr>
              <a:t>dan</a:t>
            </a:r>
            <a:r>
              <a:rPr lang="en-US" sz="1600" dirty="0">
                <a:latin typeface="Book Antiqua" pitchFamily="18" charset="0"/>
                <a:cs typeface="Aharoni" pitchFamily="2" charset="-79"/>
              </a:rPr>
              <a:t> La </a:t>
            </a:r>
            <a:r>
              <a:rPr lang="en-US" sz="1600" dirty="0" err="1">
                <a:latin typeface="Book Antiqua" pitchFamily="18" charset="0"/>
                <a:cs typeface="Aharoni" pitchFamily="2" charset="-79"/>
              </a:rPr>
              <a:t>Sulo</a:t>
            </a:r>
            <a:r>
              <a:rPr lang="en-US" sz="1600" dirty="0">
                <a:latin typeface="Book Antiqua" pitchFamily="18" charset="0"/>
                <a:cs typeface="Aharoni" pitchFamily="2" charset="-79"/>
              </a:rPr>
              <a:t>, 2005)</a:t>
            </a:r>
            <a:endParaRPr lang="id-ID" sz="1600" dirty="0">
              <a:latin typeface="Book Antiqua" pitchFamily="18" charset="0"/>
              <a:cs typeface="Aharoni" pitchFamily="2" charset="-79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5536" y="512550"/>
            <a:ext cx="8964612" cy="577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752" tIns="41877" rIns="83752" bIns="41877">
            <a:spAutoFit/>
          </a:bodyPr>
          <a:lstStyle/>
          <a:p>
            <a:pPr marL="312738" indent="-312738" algn="ctr">
              <a:spcBef>
                <a:spcPct val="50000"/>
              </a:spcBef>
            </a:pPr>
            <a:r>
              <a:rPr lang="id-ID" sz="3200" b="1" dirty="0">
                <a:latin typeface="Comic Sans MS" pitchFamily="66" charset="0"/>
              </a:rPr>
              <a:t>    </a:t>
            </a:r>
            <a:r>
              <a:rPr lang="en-US" sz="3200" b="1" dirty="0" err="1">
                <a:latin typeface="Comic Sans MS" pitchFamily="66" charset="0"/>
              </a:rPr>
              <a:t>Wujud</a:t>
            </a:r>
            <a:r>
              <a:rPr lang="en-US" sz="3200" b="1" dirty="0">
                <a:latin typeface="Comic Sans MS" pitchFamily="66" charset="0"/>
              </a:rPr>
              <a:t> </a:t>
            </a:r>
            <a:r>
              <a:rPr lang="en-US" sz="3200" b="1" dirty="0" err="1">
                <a:latin typeface="Comic Sans MS" pitchFamily="66" charset="0"/>
              </a:rPr>
              <a:t>Sifat</a:t>
            </a:r>
            <a:r>
              <a:rPr lang="en-US" sz="3200" b="1" dirty="0">
                <a:latin typeface="Comic Sans MS" pitchFamily="66" charset="0"/>
              </a:rPr>
              <a:t> </a:t>
            </a:r>
            <a:r>
              <a:rPr lang="en-US" sz="3200" b="1" dirty="0" err="1">
                <a:latin typeface="Comic Sans MS" pitchFamily="66" charset="0"/>
              </a:rPr>
              <a:t>Hakekat</a:t>
            </a:r>
            <a:r>
              <a:rPr lang="en-US" sz="3200" b="1" dirty="0">
                <a:latin typeface="Comic Sans MS" pitchFamily="66" charset="0"/>
              </a:rPr>
              <a:t> </a:t>
            </a:r>
            <a:r>
              <a:rPr lang="en-US" sz="3200" b="1" dirty="0" err="1">
                <a:latin typeface="Comic Sans MS" pitchFamily="66" charset="0"/>
              </a:rPr>
              <a:t>Manusia</a:t>
            </a:r>
            <a:endParaRPr lang="en-US" sz="32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1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8E2C57B-619C-4FF7-85D1-CA91FD75D98C}" type="slidenum">
              <a:rPr lang="en-US" smtClean="0">
                <a:solidFill>
                  <a:schemeClr val="bg2"/>
                </a:solidFill>
              </a:rPr>
              <a:pPr eaLnBrk="1" hangingPunct="1"/>
              <a:t>11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7173" name="Rectangle 6"/>
          <p:cNvSpPr>
            <a:spLocks noChangeArrowheads="1"/>
          </p:cNvSpPr>
          <p:nvPr/>
        </p:nvSpPr>
        <p:spPr bwMode="auto">
          <a:xfrm>
            <a:off x="233779" y="260648"/>
            <a:ext cx="8658701" cy="273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752" tIns="41877" rIns="83752" bIns="41877">
            <a:spAutoFit/>
          </a:bodyPr>
          <a:lstStyle/>
          <a:p>
            <a:pPr marL="312738" indent="-312738"/>
            <a:r>
              <a:rPr lang="en-US" sz="2800" b="1" dirty="0">
                <a:latin typeface="Bernard MT Condensed" pitchFamily="18" charset="0"/>
              </a:rPr>
              <a:t> </a:t>
            </a:r>
            <a:r>
              <a:rPr lang="en-US" sz="2800" b="1" dirty="0">
                <a:latin typeface="Garamond" pitchFamily="18" charset="0"/>
              </a:rPr>
              <a:t>2. KEMAMPUAN BEREKSISTENSI </a:t>
            </a:r>
            <a:endParaRPr lang="id-ID" sz="2800" b="1" dirty="0">
              <a:latin typeface="Garamond" pitchFamily="18" charset="0"/>
            </a:endParaRPr>
          </a:p>
          <a:p>
            <a:pPr marL="312738" indent="-312738" algn="ctr"/>
            <a:endParaRPr lang="id-ID" sz="1400" b="1" dirty="0">
              <a:latin typeface="Bodoni MT Black" pitchFamily="18" charset="0"/>
            </a:endParaRPr>
          </a:p>
          <a:p>
            <a:r>
              <a:rPr lang="en-US" sz="2600" dirty="0" err="1">
                <a:latin typeface="Comic Sans MS" pitchFamily="66" charset="0"/>
              </a:rPr>
              <a:t>Kemampuan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menerobos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ruang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dan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waktu</a:t>
            </a:r>
            <a:r>
              <a:rPr lang="en-US" sz="2600" dirty="0">
                <a:latin typeface="Comic Sans MS" pitchFamily="66" charset="0"/>
              </a:rPr>
              <a:t>.</a:t>
            </a:r>
            <a:r>
              <a:rPr lang="id-ID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Tidak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terbelenggu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oleh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ruang</a:t>
            </a:r>
            <a:r>
              <a:rPr lang="en-US" sz="2600" dirty="0">
                <a:latin typeface="Comic Sans MS" pitchFamily="66" charset="0"/>
              </a:rPr>
              <a:t>/ </a:t>
            </a:r>
            <a:r>
              <a:rPr lang="en-US" sz="2600" dirty="0" err="1">
                <a:latin typeface="Comic Sans MS" pitchFamily="66" charset="0"/>
              </a:rPr>
              <a:t>tempat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dan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waktu</a:t>
            </a:r>
            <a:r>
              <a:rPr lang="id-ID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Sehingga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manusia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memiliki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unsur</a:t>
            </a:r>
            <a:r>
              <a:rPr lang="en-US" sz="2600" dirty="0">
                <a:latin typeface="Comic Sans MS" pitchFamily="66" charset="0"/>
              </a:rPr>
              <a:t> </a:t>
            </a:r>
            <a:r>
              <a:rPr lang="en-US" sz="2600" dirty="0" err="1">
                <a:latin typeface="Comic Sans MS" pitchFamily="66" charset="0"/>
              </a:rPr>
              <a:t>kebebasan</a:t>
            </a:r>
            <a:r>
              <a:rPr lang="en-US" sz="2600" dirty="0">
                <a:latin typeface="Comic Sans MS" pitchFamily="66" charset="0"/>
              </a:rPr>
              <a:t>.</a:t>
            </a:r>
          </a:p>
          <a:p>
            <a:endParaRPr lang="en-US" sz="1200" dirty="0">
              <a:latin typeface="Comic Sans MS" pitchFamily="66" charset="0"/>
            </a:endParaRPr>
          </a:p>
          <a:p>
            <a:pPr algn="ctr"/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Adanya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manusia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bukan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berada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seperti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hewan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dan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tumbuh-tumbuhan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,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melainkan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meng-ada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di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muka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bumi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</a:rPr>
              <a:t> (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</a:rPr>
              <a:t>dwijarkara</a:t>
            </a:r>
            <a:r>
              <a:rPr lang="en-US" sz="2000" b="1" dirty="0">
                <a:solidFill>
                  <a:srgbClr val="00B0F0"/>
                </a:solidFill>
                <a:latin typeface="Comic Sans MS" pitchFamily="66" charset="0"/>
              </a:rPr>
              <a:t>)</a:t>
            </a:r>
            <a:endParaRPr lang="id-ID" sz="20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33779" y="3161072"/>
            <a:ext cx="8525046" cy="285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752" tIns="41877" rIns="83752" bIns="41877">
            <a:spAutoFit/>
          </a:bodyPr>
          <a:lstStyle/>
          <a:p>
            <a:r>
              <a:rPr lang="en-US" sz="2800" b="1" dirty="0">
                <a:latin typeface="Bodoni MT" pitchFamily="18" charset="0"/>
                <a:cs typeface="Arial" pitchFamily="34" charset="0"/>
              </a:rPr>
              <a:t>3.   PEMILIKAN KATA HATI</a:t>
            </a:r>
            <a:r>
              <a:rPr lang="en-US" sz="2800" b="1" dirty="0">
                <a:latin typeface="Bodoni MT Black" pitchFamily="18" charset="0"/>
                <a:cs typeface="Arial" pitchFamily="34" charset="0"/>
              </a:rPr>
              <a:t> </a:t>
            </a:r>
            <a:endParaRPr lang="id-ID" sz="2800" b="1" dirty="0">
              <a:latin typeface="Bodoni MT Black" pitchFamily="18" charset="0"/>
              <a:cs typeface="Arial" pitchFamily="34" charset="0"/>
            </a:endParaRPr>
          </a:p>
          <a:p>
            <a:r>
              <a:rPr lang="en-US" sz="2400" dirty="0">
                <a:latin typeface="Comic Sans MS" pitchFamily="66" charset="0"/>
                <a:cs typeface="Arial" pitchFamily="34" charset="0"/>
              </a:rPr>
              <a:t>Kata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hati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/conscience of man </a:t>
            </a:r>
            <a:r>
              <a:rPr lang="id-ID" sz="2400" dirty="0">
                <a:latin typeface="Comic Sans MS" pitchFamily="66" charset="0"/>
                <a:cs typeface="Arial" pitchFamily="34" charset="0"/>
              </a:rPr>
              <a:t>s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ering</a:t>
            </a:r>
            <a:r>
              <a:rPr lang="id-ID" sz="2400" dirty="0">
                <a:latin typeface="Comic Sans MS" pitchFamily="66" charset="0"/>
                <a:cs typeface="Arial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disebut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dengan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 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hati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nurani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,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lubuk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hati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,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suara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hati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,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pelita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hati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 </a:t>
            </a:r>
            <a:r>
              <a:rPr lang="en-US" sz="2400" dirty="0" err="1">
                <a:latin typeface="Comic Sans MS" pitchFamily="66" charset="0"/>
                <a:cs typeface="Arial" pitchFamily="34" charset="0"/>
              </a:rPr>
              <a:t>dsb</a:t>
            </a:r>
            <a:r>
              <a:rPr lang="en-US" sz="2400" dirty="0">
                <a:latin typeface="Comic Sans MS" pitchFamily="66" charset="0"/>
                <a:cs typeface="Arial" pitchFamily="34" charset="0"/>
              </a:rPr>
              <a:t>. </a:t>
            </a:r>
          </a:p>
          <a:p>
            <a:endParaRPr lang="en-US" sz="2400" dirty="0">
              <a:latin typeface="Comic Sans MS" pitchFamily="66" charset="0"/>
              <a:cs typeface="Arial" pitchFamily="34" charset="0"/>
            </a:endParaRPr>
          </a:p>
          <a:p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Manusia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memiliki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pengertian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yang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menyertai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tentang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apa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yang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akan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, yang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sedang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dan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yang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telah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diperbuatnya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.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Kemampuan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membuat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keputusan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tentang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yang 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baik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/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benar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, yang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buruk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/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salah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bagi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manusia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sebagai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manusia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. (Umar T, La </a:t>
            </a:r>
            <a:r>
              <a:rPr lang="en-US" sz="2000" dirty="0" err="1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Sulo</a:t>
            </a:r>
            <a:r>
              <a:rPr lang="en-US" sz="2000" dirty="0">
                <a:solidFill>
                  <a:srgbClr val="00B0F0"/>
                </a:solidFill>
                <a:latin typeface="Comic Sans MS" pitchFamily="66" charset="0"/>
                <a:cs typeface="Arial" pitchFamily="34" charset="0"/>
              </a:rPr>
              <a:t>, 2005)</a:t>
            </a:r>
            <a:endParaRPr lang="id-ID" sz="2000" dirty="0">
              <a:solidFill>
                <a:srgbClr val="00B0F0"/>
              </a:solidFill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95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137316C-106B-4A92-9C7C-6B7900B1CCDC}" type="slidenum">
              <a:rPr lang="en-US" smtClean="0">
                <a:solidFill>
                  <a:schemeClr val="bg2"/>
                </a:solidFill>
              </a:rPr>
              <a:pPr eaLnBrk="1" hangingPunct="1"/>
              <a:t>12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23529" y="381001"/>
            <a:ext cx="8552958" cy="4424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752" tIns="41877" rIns="83752" bIns="41877">
            <a:spAutoFit/>
          </a:bodyPr>
          <a:lstStyle/>
          <a:p>
            <a:r>
              <a:rPr lang="en-US" sz="3600" b="1" dirty="0">
                <a:latin typeface="Bernard MT Condensed" pitchFamily="18" charset="0"/>
                <a:cs typeface="Arial" pitchFamily="34" charset="0"/>
              </a:rPr>
              <a:t> </a:t>
            </a:r>
            <a:r>
              <a:rPr lang="en-US" sz="2800" b="1" dirty="0">
                <a:latin typeface="Bodoni MT Black" pitchFamily="18" charset="0"/>
                <a:cs typeface="Arial" pitchFamily="34" charset="0"/>
              </a:rPr>
              <a:t>4. MORAL </a:t>
            </a:r>
          </a:p>
          <a:p>
            <a:r>
              <a:rPr lang="en-US" sz="2400" dirty="0">
                <a:latin typeface="Aharoni" pitchFamily="2" charset="-79"/>
                <a:cs typeface="Aharoni" pitchFamily="2" charset="-79"/>
              </a:rPr>
              <a:t>Moral yang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sinkron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dengan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kata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hati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tajam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yaitu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yang 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benar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benar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baik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bagi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manusia</a:t>
            </a:r>
            <a:r>
              <a:rPr lang="id-ID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sebagai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manusia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merupakan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moral yang 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baik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atau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moral yang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tinggi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(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luhur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)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Perbuatan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tidak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sinkron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dengan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kata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hati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tajam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atau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realisasi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dari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kata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hati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yang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tumpul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disebut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moral yang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buruk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atau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moral yang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rendah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(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asor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)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atau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lazim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dikatakan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tidak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bermoral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.</a:t>
            </a:r>
            <a:endParaRPr lang="id-ID" sz="2400" dirty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2400" dirty="0">
                <a:latin typeface="Comic Sans MS" pitchFamily="66" charset="0"/>
                <a:cs typeface="Aharoni" pitchFamily="2" charset="-79"/>
              </a:rPr>
              <a:t>        </a:t>
            </a:r>
          </a:p>
          <a:p>
            <a:pPr algn="ctr"/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Seseorang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dikatakan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bermoral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tinggi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karena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ia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menyatukan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diri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dengan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nilai-nilai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yang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tinggi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,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serta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segenap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perbuatannya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merupakan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peragaan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dari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nilai-nilai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yang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tinggi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tersebut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. (Umar T, La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Sulo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, 2005)</a:t>
            </a:r>
          </a:p>
        </p:txBody>
      </p:sp>
    </p:spTree>
    <p:extLst>
      <p:ext uri="{BB962C8B-B14F-4D97-AF65-F5344CB8AC3E}">
        <p14:creationId xmlns:p14="http://schemas.microsoft.com/office/powerpoint/2010/main" val="96716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65608F7-25E9-4686-A3F9-6C59F93D9FC1}" type="slidenum">
              <a:rPr lang="en-US" smtClean="0">
                <a:solidFill>
                  <a:schemeClr val="bg2"/>
                </a:solidFill>
              </a:rPr>
              <a:pPr eaLnBrk="1" hangingPunct="1"/>
              <a:t>13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79512" y="990601"/>
            <a:ext cx="8696974" cy="4793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752" tIns="41877" rIns="83752" bIns="41877">
            <a:spAutoFit/>
          </a:bodyPr>
          <a:lstStyle/>
          <a:p>
            <a:pPr algn="ctr"/>
            <a:r>
              <a:rPr lang="en-US" sz="2800" b="1" dirty="0">
                <a:latin typeface="Bodoni MT Black" pitchFamily="18" charset="0"/>
              </a:rPr>
              <a:t> 5.  KEMAMPUAN BERTANGGUNG JAWAB</a:t>
            </a:r>
          </a:p>
          <a:p>
            <a:endParaRPr lang="en-US" sz="1400" dirty="0">
              <a:solidFill>
                <a:srgbClr val="7030A0"/>
              </a:solidFill>
              <a:latin typeface="Bodoni MT Black" pitchFamily="18" charset="0"/>
            </a:endParaRPr>
          </a:p>
          <a:p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Kesediaan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untuk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menanggung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segenap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akibat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perbuatan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yang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menuntut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 yang 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bertanggung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jawab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Wujud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bertanggung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jawab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ini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ada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Bodoni MT Black" pitchFamily="18" charset="0"/>
              </a:rPr>
              <a:t>tiga</a:t>
            </a:r>
            <a:r>
              <a:rPr lang="en-US" sz="2400" dirty="0">
                <a:solidFill>
                  <a:srgbClr val="7030A0"/>
                </a:solidFill>
                <a:latin typeface="Bodoni MT Black" pitchFamily="18" charset="0"/>
              </a:rPr>
              <a:t>:   </a:t>
            </a:r>
          </a:p>
          <a:p>
            <a:endParaRPr lang="en-US" sz="2400" dirty="0">
              <a:solidFill>
                <a:srgbClr val="7030A0"/>
              </a:solidFill>
              <a:latin typeface="Bodoni MT Black" pitchFamily="18" charset="0"/>
            </a:endParaRPr>
          </a:p>
          <a:p>
            <a:r>
              <a:rPr lang="en-US" sz="2800" dirty="0">
                <a:latin typeface="Bodoni MT Black" pitchFamily="18" charset="0"/>
              </a:rPr>
              <a:t>       </a:t>
            </a:r>
            <a:r>
              <a:rPr lang="en-US" sz="2800" dirty="0"/>
              <a:t>1) </a:t>
            </a:r>
            <a:r>
              <a:rPr lang="en-US" sz="2800" dirty="0" err="1"/>
              <a:t>Tanggumng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diri-sendiri</a:t>
            </a:r>
            <a:endParaRPr lang="en-US" sz="2800" dirty="0"/>
          </a:p>
          <a:p>
            <a:r>
              <a:rPr lang="en-US" sz="2800" dirty="0"/>
              <a:t>        2) </a:t>
            </a:r>
            <a:r>
              <a:rPr lang="en-US" sz="2800" dirty="0" err="1"/>
              <a:t>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endParaRPr lang="en-US" sz="2800" dirty="0"/>
          </a:p>
          <a:p>
            <a:r>
              <a:rPr lang="en-US" sz="2800" dirty="0"/>
              <a:t>        3) </a:t>
            </a:r>
            <a:r>
              <a:rPr lang="en-US" sz="2800" dirty="0" err="1"/>
              <a:t>Tanggung</a:t>
            </a:r>
            <a:r>
              <a:rPr lang="en-US" sz="2800" dirty="0"/>
              <a:t> </a:t>
            </a:r>
            <a:r>
              <a:rPr lang="en-US" sz="2800" dirty="0" err="1"/>
              <a:t>jawab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endParaRPr lang="en-US" sz="2800" dirty="0"/>
          </a:p>
          <a:p>
            <a:endParaRPr lang="en-US" sz="2800" dirty="0">
              <a:solidFill>
                <a:srgbClr val="FFC000"/>
              </a:solidFill>
              <a:latin typeface="Bahnschrift Light SemiCondensed" pitchFamily="34" charset="0"/>
            </a:endParaRPr>
          </a:p>
          <a:p>
            <a:r>
              <a:rPr lang="en-US" sz="2800" dirty="0" err="1">
                <a:solidFill>
                  <a:srgbClr val="FFC000"/>
                </a:solidFill>
                <a:latin typeface="Bahnschrift Light SemiCondensed" pitchFamily="34" charset="0"/>
              </a:rPr>
              <a:t>Terdapat</a:t>
            </a:r>
            <a:r>
              <a:rPr lang="en-US" sz="2800" dirty="0">
                <a:solidFill>
                  <a:srgbClr val="FFC000"/>
                </a:solidFill>
                <a:latin typeface="Bahnschrift Light SemiCondensed" pitchFamily="34" charset="0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Bahnschrift Light SemiCondensed" pitchFamily="34" charset="0"/>
              </a:rPr>
              <a:t>hubungan</a:t>
            </a:r>
            <a:r>
              <a:rPr lang="en-US" sz="2800" dirty="0">
                <a:solidFill>
                  <a:srgbClr val="FFC000"/>
                </a:solidFill>
                <a:latin typeface="Bahnschrift Light SemiCondensed" pitchFamily="34" charset="0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Bahnschrift Light SemiCondensed" pitchFamily="34" charset="0"/>
              </a:rPr>
              <a:t>erat</a:t>
            </a:r>
            <a:r>
              <a:rPr lang="en-US" sz="2800" dirty="0">
                <a:solidFill>
                  <a:srgbClr val="FFC000"/>
                </a:solidFill>
                <a:latin typeface="Bahnschrift Light SemiCondensed" pitchFamily="34" charset="0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Bahnschrift Light SemiCondensed" pitchFamily="34" charset="0"/>
              </a:rPr>
              <a:t>antara</a:t>
            </a:r>
            <a:r>
              <a:rPr lang="en-US" sz="2800" dirty="0">
                <a:solidFill>
                  <a:srgbClr val="FFC000"/>
                </a:solidFill>
                <a:latin typeface="Bahnschrift Light SemiCondensed" pitchFamily="34" charset="0"/>
              </a:rPr>
              <a:t> kata </a:t>
            </a:r>
            <a:r>
              <a:rPr lang="en-US" sz="2800" dirty="0" err="1">
                <a:solidFill>
                  <a:srgbClr val="FFC000"/>
                </a:solidFill>
                <a:latin typeface="Bahnschrift Light SemiCondensed" pitchFamily="34" charset="0"/>
              </a:rPr>
              <a:t>hati</a:t>
            </a:r>
            <a:r>
              <a:rPr lang="en-US" sz="2800" dirty="0">
                <a:solidFill>
                  <a:srgbClr val="FFC000"/>
                </a:solidFill>
                <a:latin typeface="Bahnschrift Light SemiCondensed" pitchFamily="34" charset="0"/>
              </a:rPr>
              <a:t>, moral, </a:t>
            </a:r>
            <a:r>
              <a:rPr lang="en-US" sz="2800" dirty="0" err="1">
                <a:solidFill>
                  <a:srgbClr val="FFC000"/>
                </a:solidFill>
                <a:latin typeface="Bahnschrift Light SemiCondensed" pitchFamily="34" charset="0"/>
              </a:rPr>
              <a:t>dan</a:t>
            </a:r>
            <a:r>
              <a:rPr lang="en-US" sz="2800" dirty="0">
                <a:solidFill>
                  <a:srgbClr val="FFC000"/>
                </a:solidFill>
                <a:latin typeface="Bahnschrift Light SemiCondensed" pitchFamily="34" charset="0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Bahnschrift Light SemiCondensed" pitchFamily="34" charset="0"/>
              </a:rPr>
              <a:t>tanggung</a:t>
            </a:r>
            <a:r>
              <a:rPr lang="en-US" sz="2800" dirty="0">
                <a:solidFill>
                  <a:srgbClr val="FFC000"/>
                </a:solidFill>
                <a:latin typeface="Bahnschrift Light SemiCondensed" pitchFamily="34" charset="0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Bahnschrift Light SemiCondensed" pitchFamily="34" charset="0"/>
              </a:rPr>
              <a:t>jawab</a:t>
            </a:r>
            <a:endParaRPr lang="id-ID" sz="2800" dirty="0">
              <a:solidFill>
                <a:srgbClr val="FFC000"/>
              </a:solidFill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34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95E356C-0C0C-4EED-8715-0D935100CDD7}" type="slidenum">
              <a:rPr lang="en-US" smtClean="0">
                <a:solidFill>
                  <a:schemeClr val="bg2"/>
                </a:solidFill>
              </a:rPr>
              <a:pPr eaLnBrk="1" hangingPunct="1"/>
              <a:t>14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467544" y="533401"/>
            <a:ext cx="8311931" cy="4239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3752" tIns="41877" rIns="83752" bIns="41877">
            <a:spAutoFit/>
          </a:bodyPr>
          <a:lstStyle/>
          <a:p>
            <a:r>
              <a:rPr lang="en-US" sz="2400" b="1" dirty="0">
                <a:latin typeface="Bodoni MT Black" pitchFamily="18" charset="0"/>
              </a:rPr>
              <a:t> 6.  RASA KEBEBASAN </a:t>
            </a:r>
            <a:endParaRPr lang="id-ID" sz="2400" b="1" dirty="0">
              <a:latin typeface="Bodoni MT Black" pitchFamily="18" charset="0"/>
            </a:endParaRPr>
          </a:p>
          <a:p>
            <a:endParaRPr lang="en-US" sz="2400" b="1" dirty="0">
              <a:latin typeface="Bodoni MT Black" pitchFamily="18" charset="0"/>
            </a:endParaRPr>
          </a:p>
          <a:p>
            <a:r>
              <a:rPr lang="en-US" sz="2400" dirty="0" err="1">
                <a:latin typeface="Aharoni" pitchFamily="2" charset="-79"/>
                <a:cs typeface="Aharoni" pitchFamily="2" charset="-79"/>
              </a:rPr>
              <a:t>Merdeka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adalah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rasa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bebas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(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tidak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terikat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oleh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sesuatu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),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tetapi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sesuai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dengan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tuntutan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kodrat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manusia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.</a:t>
            </a:r>
            <a:r>
              <a:rPr lang="id-ID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Bebas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tetapi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terikat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oleh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kodrat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 err="1">
                <a:latin typeface="Aharoni" pitchFamily="2" charset="-79"/>
                <a:cs typeface="Aharoni" pitchFamily="2" charset="-79"/>
              </a:rPr>
              <a:t>manusia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.</a:t>
            </a:r>
            <a:r>
              <a:rPr lang="id-ID" sz="24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  </a:t>
            </a:r>
            <a:endParaRPr lang="id-ID" sz="2400" dirty="0">
              <a:latin typeface="Aharoni" pitchFamily="2" charset="-79"/>
              <a:cs typeface="Aharoni" pitchFamily="2" charset="-79"/>
            </a:endParaRPr>
          </a:p>
          <a:p>
            <a:endParaRPr lang="id-ID" sz="2400" dirty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Kemerdekaan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dalam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arti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sebenarnya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memang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dalam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keterikatan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. </a:t>
            </a:r>
            <a:r>
              <a:rPr lang="id-ID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Artinya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bebas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berbuat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sepanjang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tidak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bertentangan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dengan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tuntutan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id-ID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kodrat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manusia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.</a:t>
            </a:r>
            <a:r>
              <a:rPr lang="id-ID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Orang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hanya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mungkin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merasakan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kebebasan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batin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apabila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ikatan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telah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menyatu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dengan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dirinya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. Dan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menjiwai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segenap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perbuatannya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. Kata lain”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ikatan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luar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yang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membelenggu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telah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berubah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menjadi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ikatan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dalam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yang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menggerakkan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. </a:t>
            </a:r>
          </a:p>
          <a:p>
            <a:pPr algn="ctr"/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(Umar T, La </a:t>
            </a:r>
            <a:r>
              <a:rPr lang="en-US" dirty="0" err="1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Sulo</a:t>
            </a:r>
            <a:r>
              <a:rPr lang="en-US" dirty="0"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, 2005)</a:t>
            </a:r>
            <a:endParaRPr lang="id-ID" dirty="0">
              <a:solidFill>
                <a:srgbClr val="00B0F0"/>
              </a:solidFill>
              <a:latin typeface="Comic Sans MS" pitchFamily="66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021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DFDD9AA-B39B-4F18-A4B3-391E2699D9C8}" type="slidenum">
              <a:rPr lang="en-US" smtClean="0">
                <a:solidFill>
                  <a:schemeClr val="bg2"/>
                </a:solidFill>
              </a:rPr>
              <a:pPr eaLnBrk="1" hangingPunct="1"/>
              <a:t>15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95536" y="533400"/>
            <a:ext cx="8748464" cy="510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752" tIns="41877" rIns="83752" bIns="41877">
            <a:spAutoFit/>
          </a:bodyPr>
          <a:lstStyle/>
          <a:p>
            <a:pPr marL="527050" indent="-373063">
              <a:buFontTx/>
              <a:buAutoNum type="arabicPeriod" startAt="7"/>
              <a:defRPr/>
            </a:pPr>
            <a:r>
              <a:rPr lang="en-US" sz="2400" b="1" dirty="0">
                <a:latin typeface="Comic Sans MS" pitchFamily="66" charset="0"/>
              </a:rPr>
              <a:t>KEWAJIBAN DAN HAK</a:t>
            </a:r>
          </a:p>
          <a:p>
            <a:pPr marL="153987">
              <a:defRPr/>
            </a:pPr>
            <a:r>
              <a:rPr lang="en-US" sz="2800" dirty="0" err="1">
                <a:latin typeface="Book Antiqua" pitchFamily="18" charset="0"/>
              </a:rPr>
              <a:t>Kewajiban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dan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hak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dua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macam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gejala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sebagai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manifestasi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manusia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sebagai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makhluk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sosial</a:t>
            </a:r>
            <a:r>
              <a:rPr lang="en-US" sz="2800" dirty="0">
                <a:latin typeface="Book Antiqua" pitchFamily="18" charset="0"/>
              </a:rPr>
              <a:t>. </a:t>
            </a:r>
            <a:r>
              <a:rPr lang="en-US" sz="2800" dirty="0" err="1">
                <a:latin typeface="Book Antiqua" pitchFamily="18" charset="0"/>
              </a:rPr>
              <a:t>Tak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ada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hak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tanpa</a:t>
            </a:r>
            <a:r>
              <a:rPr lang="en-US" sz="2800" dirty="0">
                <a:latin typeface="Book Antiqua" pitchFamily="18" charset="0"/>
              </a:rPr>
              <a:t> kewajiban.dan </a:t>
            </a:r>
            <a:r>
              <a:rPr lang="en-US" sz="2800" dirty="0" err="1">
                <a:latin typeface="Book Antiqua" pitchFamily="18" charset="0"/>
              </a:rPr>
              <a:t>Kewajiban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ada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karena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ada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hak</a:t>
            </a:r>
            <a:r>
              <a:rPr lang="en-US" sz="2800" dirty="0">
                <a:latin typeface="Book Antiqua" pitchFamily="18" charset="0"/>
              </a:rPr>
              <a:t>  yang </a:t>
            </a:r>
            <a:r>
              <a:rPr lang="en-US" sz="2800" dirty="0" err="1">
                <a:latin typeface="Book Antiqua" pitchFamily="18" charset="0"/>
              </a:rPr>
              <a:t>harus</a:t>
            </a:r>
            <a:r>
              <a:rPr lang="en-US" sz="2800" dirty="0">
                <a:latin typeface="Book Antiqua" pitchFamily="18" charset="0"/>
              </a:rPr>
              <a:t> </a:t>
            </a:r>
            <a:r>
              <a:rPr lang="en-US" sz="2800" dirty="0" err="1">
                <a:latin typeface="Book Antiqua" pitchFamily="18" charset="0"/>
              </a:rPr>
              <a:t>dipenuhi</a:t>
            </a:r>
            <a:endParaRPr lang="en-US" sz="2800" dirty="0">
              <a:latin typeface="Book Antiqua" pitchFamily="18" charset="0"/>
            </a:endParaRPr>
          </a:p>
          <a:p>
            <a:pPr marL="177800" indent="-23813">
              <a:tabLst>
                <a:tab pos="114300" algn="l"/>
              </a:tabLst>
              <a:defRPr/>
            </a:pPr>
            <a:endParaRPr lang="en-US" sz="2200" dirty="0">
              <a:latin typeface="Bodoni MT Black" pitchFamily="18" charset="0"/>
            </a:endParaRPr>
          </a:p>
          <a:p>
            <a:pPr marL="177800" indent="-23813">
              <a:tabLst>
                <a:tab pos="114300" algn="l"/>
              </a:tabLst>
              <a:defRPr/>
            </a:pPr>
            <a:endParaRPr lang="en-US" sz="2200" dirty="0">
              <a:latin typeface="Bodoni MT Black" pitchFamily="18" charset="0"/>
            </a:endParaRPr>
          </a:p>
          <a:p>
            <a:pPr marL="177800" indent="-23813">
              <a:tabLst>
                <a:tab pos="114300" algn="l"/>
              </a:tabLst>
              <a:defRPr/>
            </a:pPr>
            <a:r>
              <a:rPr lang="en-US" sz="2800" b="1" dirty="0">
                <a:latin typeface="Comic Sans MS" pitchFamily="66" charset="0"/>
              </a:rPr>
              <a:t>8. KEMAMPUAN MENGHAYATI KEBAHAGIAAN   </a:t>
            </a:r>
            <a:endParaRPr lang="id-ID" sz="2800" b="1" dirty="0">
              <a:latin typeface="Comic Sans MS" pitchFamily="66" charset="0"/>
            </a:endParaRPr>
          </a:p>
          <a:p>
            <a:pPr marL="527050" indent="-373063">
              <a:defRPr/>
            </a:pPr>
            <a:r>
              <a:rPr lang="en-US" sz="2200" dirty="0">
                <a:latin typeface="Bodoni MT Black" pitchFamily="18" charset="0"/>
              </a:rPr>
              <a:t>  </a:t>
            </a:r>
          </a:p>
          <a:p>
            <a:pPr marL="527050" indent="-373063">
              <a:defRPr/>
            </a:pPr>
            <a:r>
              <a:rPr lang="en-US" sz="3200" dirty="0" err="1">
                <a:latin typeface="Garamond" pitchFamily="18" charset="0"/>
              </a:rPr>
              <a:t>Kebahagiaan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en-US" sz="3200" dirty="0" err="1">
                <a:latin typeface="Garamond" pitchFamily="18" charset="0"/>
              </a:rPr>
              <a:t>sebagai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en-US" sz="3200" dirty="0" err="1">
                <a:latin typeface="Garamond" pitchFamily="18" charset="0"/>
              </a:rPr>
              <a:t>hasil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en-US" sz="3200" dirty="0" err="1">
                <a:latin typeface="Garamond" pitchFamily="18" charset="0"/>
              </a:rPr>
              <a:t>perpaduan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en-US" sz="3200" dirty="0" err="1">
                <a:latin typeface="Garamond" pitchFamily="18" charset="0"/>
              </a:rPr>
              <a:t>dari</a:t>
            </a:r>
            <a:endParaRPr lang="en-US" sz="3200" dirty="0">
              <a:latin typeface="Garamond" pitchFamily="18" charset="0"/>
            </a:endParaRPr>
          </a:p>
          <a:p>
            <a:pPr marL="527050" indent="-373063">
              <a:defRPr/>
            </a:pPr>
            <a:r>
              <a:rPr lang="en-US" sz="3200" dirty="0" err="1">
                <a:latin typeface="Garamond" pitchFamily="18" charset="0"/>
              </a:rPr>
              <a:t>pengalaman</a:t>
            </a:r>
            <a:r>
              <a:rPr lang="en-US" sz="3200" dirty="0">
                <a:latin typeface="Garamond" pitchFamily="18" charset="0"/>
              </a:rPr>
              <a:t> yang </a:t>
            </a:r>
            <a:r>
              <a:rPr lang="en-US" sz="3200" dirty="0" err="1">
                <a:latin typeface="Garamond" pitchFamily="18" charset="0"/>
              </a:rPr>
              <a:t>menyenangkan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en-US" sz="3200" dirty="0" err="1">
                <a:latin typeface="Garamond" pitchFamily="18" charset="0"/>
              </a:rPr>
              <a:t>dengan</a:t>
            </a:r>
            <a:r>
              <a:rPr lang="en-US" sz="3200" dirty="0">
                <a:latin typeface="Garamond" pitchFamily="18" charset="0"/>
              </a:rPr>
              <a:t> yang </a:t>
            </a:r>
            <a:r>
              <a:rPr lang="en-US" sz="3200" dirty="0" err="1">
                <a:latin typeface="Garamond" pitchFamily="18" charset="0"/>
              </a:rPr>
              <a:t>pahit</a:t>
            </a:r>
            <a:r>
              <a:rPr lang="en-US" sz="3200" dirty="0">
                <a:latin typeface="Garamond" pitchFamily="18" charset="0"/>
              </a:rPr>
              <a:t> </a:t>
            </a:r>
          </a:p>
          <a:p>
            <a:pPr marL="527050" indent="-373063">
              <a:defRPr/>
            </a:pPr>
            <a:r>
              <a:rPr lang="en-US" sz="3200" dirty="0" err="1">
                <a:latin typeface="Garamond" pitchFamily="18" charset="0"/>
              </a:rPr>
              <a:t>dan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en-US" sz="3200" dirty="0" err="1">
                <a:latin typeface="Garamond" pitchFamily="18" charset="0"/>
              </a:rPr>
              <a:t>antara</a:t>
            </a:r>
            <a:r>
              <a:rPr lang="en-US" sz="3200" dirty="0">
                <a:latin typeface="Garamond" pitchFamily="18" charset="0"/>
              </a:rPr>
              <a:t> proses </a:t>
            </a:r>
            <a:r>
              <a:rPr lang="en-US" sz="3200" dirty="0" err="1">
                <a:latin typeface="Garamond" pitchFamily="18" charset="0"/>
              </a:rPr>
              <a:t>dengan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en-US" sz="3200" dirty="0" err="1">
                <a:latin typeface="Garamond" pitchFamily="18" charset="0"/>
              </a:rPr>
              <a:t>hasil</a:t>
            </a:r>
            <a:r>
              <a:rPr lang="en-US" sz="3200" dirty="0">
                <a:latin typeface="Garamond" pitchFamily="18" charset="0"/>
              </a:rPr>
              <a:t> </a:t>
            </a:r>
            <a:endParaRPr lang="en-US" sz="24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323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B5FF57A-80E5-4DAE-985C-08FCFF7C38D3}" type="slidenum">
              <a:rPr lang="en-US" smtClean="0">
                <a:solidFill>
                  <a:schemeClr val="bg2"/>
                </a:solidFill>
              </a:rPr>
              <a:pPr eaLnBrk="1" hangingPunct="1"/>
              <a:t>16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95536" y="332656"/>
            <a:ext cx="7831414" cy="51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752" tIns="41877" rIns="83752" bIns="41877">
            <a:spAutoFit/>
          </a:bodyPr>
          <a:lstStyle/>
          <a:p>
            <a:pPr algn="ctr"/>
            <a:r>
              <a:rPr lang="en-US" sz="2800" b="1" dirty="0">
                <a:latin typeface="Bahnschrift Condensed" pitchFamily="34" charset="0"/>
              </a:rPr>
              <a:t>DIMENSI-DIMENSI</a:t>
            </a:r>
            <a:r>
              <a:rPr lang="id-ID" sz="2800" b="1" dirty="0">
                <a:latin typeface="Bahnschrift Condensed" pitchFamily="34" charset="0"/>
              </a:rPr>
              <a:t> </a:t>
            </a:r>
            <a:r>
              <a:rPr lang="en-US" sz="2800" b="1" dirty="0">
                <a:latin typeface="Bahnschrift Condensed" pitchFamily="34" charset="0"/>
              </a:rPr>
              <a:t>HAKEKAT MANUSIA </a:t>
            </a:r>
            <a:endParaRPr lang="id-ID" sz="2800" dirty="0">
              <a:latin typeface="Bahnschrift Condensed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9552" y="885803"/>
            <a:ext cx="8136904" cy="510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3752" tIns="41877" rIns="83752" bIns="41877">
            <a:spAutoFit/>
          </a:bodyPr>
          <a:lstStyle/>
          <a:p>
            <a:pPr>
              <a:defRPr/>
            </a:pPr>
            <a:r>
              <a:rPr lang="en-US" sz="2800" u="sng" dirty="0" err="1">
                <a:latin typeface="Bodoni MT" pitchFamily="18" charset="0"/>
              </a:rPr>
              <a:t>Dimensi</a:t>
            </a:r>
            <a:r>
              <a:rPr lang="en-US" sz="2800" u="sng" dirty="0">
                <a:latin typeface="Bodoni MT" pitchFamily="18" charset="0"/>
              </a:rPr>
              <a:t> </a:t>
            </a:r>
            <a:r>
              <a:rPr lang="en-US" sz="2800" u="sng" dirty="0" err="1">
                <a:latin typeface="Bodoni MT" pitchFamily="18" charset="0"/>
              </a:rPr>
              <a:t>Manusia</a:t>
            </a:r>
            <a:r>
              <a:rPr lang="en-US" sz="2800" u="sng" dirty="0">
                <a:latin typeface="Bodoni MT" pitchFamily="18" charset="0"/>
              </a:rPr>
              <a:t> </a:t>
            </a:r>
            <a:r>
              <a:rPr lang="en-US" sz="2800" u="sng" dirty="0" err="1">
                <a:latin typeface="Bodoni MT" pitchFamily="18" charset="0"/>
              </a:rPr>
              <a:t>Sebagai</a:t>
            </a:r>
            <a:r>
              <a:rPr lang="en-US" sz="2800" u="sng" dirty="0">
                <a:latin typeface="Bodoni MT" pitchFamily="18" charset="0"/>
              </a:rPr>
              <a:t> </a:t>
            </a:r>
            <a:r>
              <a:rPr lang="en-US" sz="2800" u="sng" dirty="0" err="1">
                <a:latin typeface="Bodoni MT" pitchFamily="18" charset="0"/>
              </a:rPr>
              <a:t>makhluk</a:t>
            </a:r>
            <a:r>
              <a:rPr lang="en-US" sz="2800" u="sng" dirty="0">
                <a:latin typeface="Bodoni MT" pitchFamily="18" charset="0"/>
              </a:rPr>
              <a:t> </a:t>
            </a:r>
            <a:r>
              <a:rPr lang="en-US" sz="2800" u="sng" dirty="0" err="1">
                <a:latin typeface="Bodoni MT" pitchFamily="18" charset="0"/>
              </a:rPr>
              <a:t>Individu</a:t>
            </a:r>
            <a:endParaRPr lang="en-US" sz="2800" u="sng" dirty="0">
              <a:latin typeface="Bodoni MT" pitchFamily="18" charset="0"/>
            </a:endParaRPr>
          </a:p>
          <a:p>
            <a:pPr algn="ctr">
              <a:defRPr/>
            </a:pPr>
            <a:endParaRPr lang="en-US" sz="2800" dirty="0">
              <a:latin typeface="Comic Sans MS" pitchFamily="66" charset="0"/>
            </a:endParaRPr>
          </a:p>
          <a:p>
            <a:pPr>
              <a:defRPr/>
            </a:pPr>
            <a:r>
              <a:rPr lang="en-US" sz="2400" dirty="0" err="1">
                <a:latin typeface="Comic Sans MS" pitchFamily="66" charset="0"/>
              </a:rPr>
              <a:t>Individu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sebagai</a:t>
            </a:r>
            <a:r>
              <a:rPr lang="en-US" sz="2400" dirty="0">
                <a:latin typeface="Comic Sans MS" pitchFamily="66" charset="0"/>
              </a:rPr>
              <a:t> “orang-</a:t>
            </a:r>
            <a:r>
              <a:rPr lang="en-US" sz="2400" dirty="0" err="1">
                <a:latin typeface="Comic Sans MS" pitchFamily="66" charset="0"/>
              </a:rPr>
              <a:t>seorang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sesuatu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merupakan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suatu</a:t>
            </a:r>
            <a:r>
              <a:rPr lang="en-US" sz="2400" dirty="0">
                <a:latin typeface="Comic Sans MS" pitchFamily="66" charset="0"/>
              </a:rPr>
              <a:t>  </a:t>
            </a:r>
            <a:r>
              <a:rPr lang="en-US" sz="2400" dirty="0" err="1">
                <a:latin typeface="Comic Sans MS" pitchFamily="66" charset="0"/>
              </a:rPr>
              <a:t>keutuhan</a:t>
            </a:r>
            <a:r>
              <a:rPr lang="en-US" sz="2400" dirty="0">
                <a:latin typeface="Comic Sans MS" pitchFamily="66" charset="0"/>
              </a:rPr>
              <a:t> yang </a:t>
            </a:r>
            <a:r>
              <a:rPr lang="en-US" sz="2400" dirty="0" err="1">
                <a:latin typeface="Comic Sans MS" pitchFamily="66" charset="0"/>
              </a:rPr>
              <a:t>tidak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dapat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dibagi-bagi</a:t>
            </a:r>
            <a:r>
              <a:rPr lang="en-US" sz="2400" dirty="0">
                <a:latin typeface="Comic Sans MS" pitchFamily="66" charset="0"/>
              </a:rPr>
              <a:t>, </a:t>
            </a:r>
            <a:r>
              <a:rPr lang="en-US" sz="2400" dirty="0" err="1">
                <a:latin typeface="Comic Sans MS" pitchFamily="66" charset="0"/>
              </a:rPr>
              <a:t>Individu</a:t>
            </a:r>
            <a:r>
              <a:rPr lang="id-ID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sebagai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en-US" sz="2400" dirty="0" err="1">
                <a:latin typeface="Comic Sans MS" pitchFamily="66" charset="0"/>
              </a:rPr>
              <a:t>pribadi</a:t>
            </a:r>
            <a:r>
              <a:rPr lang="en-US" sz="2400" dirty="0">
                <a:latin typeface="Comic Sans MS" pitchFamily="66" charset="0"/>
              </a:rPr>
              <a:t> (</a:t>
            </a:r>
            <a:r>
              <a:rPr lang="en-US" sz="2400" dirty="0" err="1">
                <a:latin typeface="Comic Sans MS" pitchFamily="66" charset="0"/>
              </a:rPr>
              <a:t>lysen</a:t>
            </a:r>
            <a:r>
              <a:rPr lang="en-US" sz="2400" dirty="0">
                <a:latin typeface="Comic Sans MS" pitchFamily="66" charset="0"/>
              </a:rPr>
              <a:t>).</a:t>
            </a:r>
          </a:p>
          <a:p>
            <a:pPr algn="ctr">
              <a:defRPr/>
            </a:pPr>
            <a:r>
              <a:rPr lang="en-US" sz="2000" dirty="0" err="1">
                <a:latin typeface="Comic Sans MS" pitchFamily="66" charset="0"/>
              </a:rPr>
              <a:t>Setiap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anak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dilahirkan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telah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dikaruniai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untuk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menjadi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berbeda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id-ID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dari</a:t>
            </a:r>
            <a:r>
              <a:rPr lang="en-US" sz="2000" dirty="0">
                <a:latin typeface="Comic Sans MS" pitchFamily="66" charset="0"/>
              </a:rPr>
              <a:t>  yang lain, </a:t>
            </a:r>
            <a:r>
              <a:rPr lang="en-US" sz="2000" dirty="0" err="1">
                <a:latin typeface="Comic Sans MS" pitchFamily="66" charset="0"/>
              </a:rPr>
              <a:t>atau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menjadi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dirinya</a:t>
            </a:r>
            <a:r>
              <a:rPr lang="en-US" sz="2000" dirty="0">
                <a:latin typeface="Comic Sans MS" pitchFamily="66" charset="0"/>
              </a:rPr>
              <a:t>  </a:t>
            </a:r>
            <a:r>
              <a:rPr lang="en-US" sz="2000" dirty="0" err="1">
                <a:latin typeface="Comic Sans MS" pitchFamily="66" charset="0"/>
              </a:rPr>
              <a:t>sendiri</a:t>
            </a:r>
            <a:r>
              <a:rPr lang="en-US" sz="2000" dirty="0">
                <a:latin typeface="Comic Sans MS" pitchFamily="66" charset="0"/>
              </a:rPr>
              <a:t>.</a:t>
            </a:r>
            <a:r>
              <a:rPr lang="id-ID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Setiap</a:t>
            </a:r>
            <a:r>
              <a:rPr lang="en-US" sz="2000" dirty="0">
                <a:latin typeface="Comic Sans MS" pitchFamily="66" charset="0"/>
              </a:rPr>
              <a:t> orang </a:t>
            </a:r>
            <a:r>
              <a:rPr lang="en-US" sz="2000" dirty="0" err="1">
                <a:latin typeface="Comic Sans MS" pitchFamily="66" charset="0"/>
              </a:rPr>
              <a:t>memiliki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individualitas</a:t>
            </a:r>
            <a:r>
              <a:rPr lang="en-US" sz="2000" dirty="0">
                <a:latin typeface="Comic Sans MS" pitchFamily="66" charset="0"/>
              </a:rPr>
              <a:t>. (</a:t>
            </a:r>
            <a:r>
              <a:rPr lang="en-US" sz="2000" dirty="0" err="1">
                <a:latin typeface="Comic Sans MS" pitchFamily="66" charset="0"/>
              </a:rPr>
              <a:t>MJ.Langeveld</a:t>
            </a:r>
            <a:r>
              <a:rPr lang="en-US" sz="2000" dirty="0">
                <a:latin typeface="Comic Sans MS" pitchFamily="66" charset="0"/>
              </a:rPr>
              <a:t>).</a:t>
            </a:r>
          </a:p>
          <a:p>
            <a:pPr marL="571500" indent="-571500" algn="ctr"/>
            <a:r>
              <a:rPr lang="en-US" sz="2600" dirty="0">
                <a:latin typeface="Bodoni MT Black" pitchFamily="18" charset="0"/>
              </a:rPr>
              <a:t>   </a:t>
            </a:r>
            <a:r>
              <a:rPr lang="en-US" sz="3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Manusia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sebagai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makhluk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individu</a:t>
            </a:r>
            <a:r>
              <a:rPr lang="en-US" sz="1600" dirty="0">
                <a:latin typeface="Comic Sans MS" pitchFamily="66" charset="0"/>
              </a:rPr>
              <a:t> </a:t>
            </a:r>
          </a:p>
          <a:p>
            <a:pPr marL="571500" indent="-571500" algn="ctr"/>
            <a:r>
              <a:rPr lang="en-US" sz="1600" dirty="0" err="1">
                <a:latin typeface="Comic Sans MS" pitchFamily="66" charset="0"/>
              </a:rPr>
              <a:t>diartikan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sebagai</a:t>
            </a:r>
            <a:r>
              <a:rPr lang="en-US" sz="1600" dirty="0">
                <a:latin typeface="Comic Sans MS" pitchFamily="66" charset="0"/>
              </a:rPr>
              <a:t> person  </a:t>
            </a:r>
            <a:r>
              <a:rPr lang="en-US" sz="1600" dirty="0" err="1">
                <a:latin typeface="Comic Sans MS" pitchFamily="66" charset="0"/>
              </a:rPr>
              <a:t>atau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perseorangan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atau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sebagai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diri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pribadi</a:t>
            </a:r>
            <a:r>
              <a:rPr lang="en-US" sz="1600" dirty="0">
                <a:latin typeface="Comic Sans MS" pitchFamily="66" charset="0"/>
              </a:rPr>
              <a:t>. </a:t>
            </a:r>
            <a:r>
              <a:rPr lang="en-US" sz="1600" dirty="0" err="1">
                <a:latin typeface="Comic Sans MS" pitchFamily="66" charset="0"/>
              </a:rPr>
              <a:t>Manusia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sebagai</a:t>
            </a:r>
            <a:r>
              <a:rPr lang="en-US" sz="1600" dirty="0">
                <a:latin typeface="Comic Sans MS" pitchFamily="66" charset="0"/>
              </a:rPr>
              <a:t>  </a:t>
            </a:r>
            <a:r>
              <a:rPr lang="en-US" sz="1600" dirty="0" err="1">
                <a:latin typeface="Comic Sans MS" pitchFamily="66" charset="0"/>
              </a:rPr>
              <a:t>diri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pribadi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merupakan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makhluk</a:t>
            </a:r>
            <a:r>
              <a:rPr lang="en-US" sz="1600" dirty="0">
                <a:latin typeface="Comic Sans MS" pitchFamily="66" charset="0"/>
              </a:rPr>
              <a:t> yang </a:t>
            </a:r>
            <a:r>
              <a:rPr lang="en-US" sz="1600" dirty="0" err="1">
                <a:latin typeface="Comic Sans MS" pitchFamily="66" charset="0"/>
              </a:rPr>
              <a:t>diciptakan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secara</a:t>
            </a:r>
            <a:r>
              <a:rPr lang="en-US" sz="1600" dirty="0">
                <a:latin typeface="Comic Sans MS" pitchFamily="66" charset="0"/>
              </a:rPr>
              <a:t>  </a:t>
            </a:r>
            <a:r>
              <a:rPr lang="en-US" sz="1600" dirty="0" err="1">
                <a:latin typeface="Comic Sans MS" pitchFamily="66" charset="0"/>
              </a:rPr>
              <a:t>sempurna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oleh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Tuhan</a:t>
            </a:r>
            <a:r>
              <a:rPr lang="en-US" sz="1600" dirty="0">
                <a:latin typeface="Comic Sans MS" pitchFamily="66" charset="0"/>
              </a:rPr>
              <a:t> Yang </a:t>
            </a:r>
            <a:r>
              <a:rPr lang="en-US" sz="1600" dirty="0" err="1">
                <a:latin typeface="Comic Sans MS" pitchFamily="66" charset="0"/>
              </a:rPr>
              <a:t>Maha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Esa</a:t>
            </a:r>
            <a:r>
              <a:rPr lang="en-US" sz="1600" dirty="0">
                <a:latin typeface="Comic Sans MS" pitchFamily="66" charset="0"/>
              </a:rPr>
              <a:t>. </a:t>
            </a:r>
            <a:r>
              <a:rPr lang="en-US" sz="1600" dirty="0" err="1">
                <a:latin typeface="Comic Sans MS" pitchFamily="66" charset="0"/>
              </a:rPr>
              <a:t>Disebutkan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dalam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Kitab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err="1">
                <a:latin typeface="Comic Sans MS" pitchFamily="66" charset="0"/>
              </a:rPr>
              <a:t>Suci</a:t>
            </a:r>
            <a:r>
              <a:rPr lang="en-US" sz="1600" dirty="0">
                <a:latin typeface="Comic Sans MS" pitchFamily="66" charset="0"/>
              </a:rPr>
              <a:t> Al Quran </a:t>
            </a:r>
            <a:r>
              <a:rPr lang="en-US" sz="1600" i="1" dirty="0" err="1">
                <a:latin typeface="Comic Sans MS" pitchFamily="66" charset="0"/>
              </a:rPr>
              <a:t>bahwa</a:t>
            </a:r>
            <a:r>
              <a:rPr lang="en-US" sz="1600" i="1" dirty="0">
                <a:latin typeface="Comic Sans MS" pitchFamily="66" charset="0"/>
              </a:rPr>
              <a:t> </a:t>
            </a:r>
            <a:r>
              <a:rPr lang="en-US" sz="1600" i="1" dirty="0" err="1">
                <a:latin typeface="Comic Sans MS" pitchFamily="66" charset="0"/>
              </a:rPr>
              <a:t>Sesungguhnya</a:t>
            </a:r>
            <a:r>
              <a:rPr lang="en-US" sz="1600" i="1" dirty="0">
                <a:latin typeface="Comic Sans MS" pitchFamily="66" charset="0"/>
              </a:rPr>
              <a:t> Kami </a:t>
            </a:r>
            <a:r>
              <a:rPr lang="en-US" sz="1600" i="1" dirty="0" err="1">
                <a:latin typeface="Comic Sans MS" pitchFamily="66" charset="0"/>
              </a:rPr>
              <a:t>telah</a:t>
            </a:r>
            <a:r>
              <a:rPr lang="en-US" sz="1600" i="1" dirty="0">
                <a:latin typeface="Comic Sans MS" pitchFamily="66" charset="0"/>
              </a:rPr>
              <a:t>  </a:t>
            </a:r>
            <a:r>
              <a:rPr lang="en-US" sz="1600" i="1" dirty="0" err="1">
                <a:latin typeface="Comic Sans MS" pitchFamily="66" charset="0"/>
              </a:rPr>
              <a:t>menciptakan</a:t>
            </a:r>
            <a:r>
              <a:rPr lang="en-US" sz="1600" i="1" dirty="0">
                <a:latin typeface="Comic Sans MS" pitchFamily="66" charset="0"/>
              </a:rPr>
              <a:t> </a:t>
            </a:r>
            <a:r>
              <a:rPr lang="en-US" sz="1600" i="1" dirty="0" err="1">
                <a:latin typeface="Comic Sans MS" pitchFamily="66" charset="0"/>
              </a:rPr>
              <a:t>manusia</a:t>
            </a:r>
            <a:r>
              <a:rPr lang="en-US" sz="1600" i="1" dirty="0">
                <a:latin typeface="Comic Sans MS" pitchFamily="66" charset="0"/>
              </a:rPr>
              <a:t> </a:t>
            </a:r>
            <a:r>
              <a:rPr lang="en-US" sz="1600" i="1" dirty="0" err="1">
                <a:latin typeface="Comic Sans MS" pitchFamily="66" charset="0"/>
              </a:rPr>
              <a:t>dalam</a:t>
            </a:r>
            <a:r>
              <a:rPr lang="en-US" sz="1600" i="1" dirty="0">
                <a:latin typeface="Comic Sans MS" pitchFamily="66" charset="0"/>
              </a:rPr>
              <a:t> </a:t>
            </a:r>
            <a:r>
              <a:rPr lang="en-US" sz="1600" i="1" dirty="0" err="1">
                <a:latin typeface="Comic Sans MS" pitchFamily="66" charset="0"/>
              </a:rPr>
              <a:t>bentuk</a:t>
            </a:r>
            <a:r>
              <a:rPr lang="en-US" sz="1600" i="1" dirty="0">
                <a:latin typeface="Comic Sans MS" pitchFamily="66" charset="0"/>
              </a:rPr>
              <a:t> yang s</a:t>
            </a:r>
            <a:r>
              <a:rPr lang="id-ID" sz="1600" i="1" dirty="0">
                <a:latin typeface="Comic Sans MS" pitchFamily="66" charset="0"/>
              </a:rPr>
              <a:t>eindah-indahnya</a:t>
            </a:r>
            <a:endParaRPr lang="en-US" sz="1600" i="1" dirty="0">
              <a:latin typeface="Comic Sans MS" pitchFamily="66" charset="0"/>
            </a:endParaRPr>
          </a:p>
          <a:p>
            <a:pPr marL="572885" indent="-572885" algn="ctr">
              <a:defRPr/>
            </a:pPr>
            <a:endParaRPr lang="en-US" sz="2600" dirty="0">
              <a:latin typeface="Bodoni MT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57B8BCB-F386-4E68-A936-CB60429D1ECF}" type="slidenum">
              <a:rPr lang="en-US" smtClean="0">
                <a:solidFill>
                  <a:schemeClr val="bg2"/>
                </a:solidFill>
              </a:rPr>
              <a:pPr eaLnBrk="1" hangingPunct="1"/>
              <a:t>17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21661" y="402453"/>
            <a:ext cx="8043074" cy="4978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752" tIns="41877" rIns="83752" bIns="41877">
            <a:spAutoFit/>
          </a:bodyPr>
          <a:lstStyle/>
          <a:p>
            <a:pPr algn="ctr"/>
            <a:r>
              <a:rPr lang="en-US" sz="2000" b="1" dirty="0">
                <a:latin typeface="Book Antiqua" pitchFamily="18" charset="0"/>
              </a:rPr>
              <a:t>DIMENSI KESOSIALAN</a:t>
            </a:r>
          </a:p>
          <a:p>
            <a:pPr algn="ctr"/>
            <a:r>
              <a:rPr lang="en-US" sz="2000" b="1" dirty="0">
                <a:latin typeface="Book Antiqua" pitchFamily="18" charset="0"/>
              </a:rPr>
              <a:t>(MANUSIA</a:t>
            </a:r>
            <a:r>
              <a:rPr lang="id-ID" sz="2000" b="1" dirty="0">
                <a:latin typeface="Book Antiqua" pitchFamily="18" charset="0"/>
              </a:rPr>
              <a:t> </a:t>
            </a:r>
            <a:r>
              <a:rPr lang="en-US" sz="2000" b="1" dirty="0">
                <a:latin typeface="Book Antiqua" pitchFamily="18" charset="0"/>
              </a:rPr>
              <a:t> SEBAGAI MAKHLUK SOSIAL)</a:t>
            </a:r>
            <a:endParaRPr lang="id-ID" sz="2000" b="1" dirty="0">
              <a:latin typeface="Book Antiqua" pitchFamily="18" charset="0"/>
            </a:endParaRPr>
          </a:p>
          <a:p>
            <a:pPr marL="219075" indent="-219075" algn="ctr"/>
            <a:endParaRPr lang="en-US" dirty="0">
              <a:latin typeface="Bodoni MT Black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err="1">
                <a:latin typeface="Comic Sans MS" pitchFamily="66" charset="0"/>
              </a:rPr>
              <a:t>Setiap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anak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lahir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dikaruniai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Setiap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manusia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adalah</a:t>
            </a:r>
            <a:r>
              <a:rPr lang="en-US" sz="2000" dirty="0">
                <a:latin typeface="Comic Sans MS" pitchFamily="66" charset="0"/>
              </a:rPr>
              <a:t>  </a:t>
            </a:r>
            <a:r>
              <a:rPr lang="en-US" sz="2000" dirty="0" err="1">
                <a:latin typeface="Comic Sans MS" pitchFamily="66" charset="0"/>
              </a:rPr>
              <a:t>makhluk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sosial</a:t>
            </a:r>
            <a:r>
              <a:rPr lang="en-US" sz="2000" dirty="0">
                <a:latin typeface="Comic Sans MS" pitchFamily="66" charset="0"/>
              </a:rPr>
              <a:t>, yang </a:t>
            </a:r>
            <a:r>
              <a:rPr lang="en-US" sz="2000" dirty="0" err="1">
                <a:latin typeface="Comic Sans MS" pitchFamily="66" charset="0"/>
              </a:rPr>
              <a:t>sulit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dipisah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dengan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manusia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lainnya</a:t>
            </a:r>
            <a:r>
              <a:rPr lang="en-US" sz="2000" dirty="0">
                <a:latin typeface="Comic Sans MS" pitchFamily="66" charset="0"/>
              </a:rPr>
              <a:t>. </a:t>
            </a:r>
            <a:r>
              <a:rPr lang="en-GB" sz="2000" dirty="0" err="1">
                <a:latin typeface="Comic Sans MS" pitchFamily="66" charset="0"/>
              </a:rPr>
              <a:t>Manusia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sebagai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makhluk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sosial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artinya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manusia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sebagai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warga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masyarakat</a:t>
            </a:r>
            <a:r>
              <a:rPr lang="en-GB" sz="2000" dirty="0">
                <a:latin typeface="Comic Sans MS" pitchFamily="66" charset="0"/>
              </a:rPr>
              <a:t>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err="1">
                <a:latin typeface="Comic Sans MS" pitchFamily="66" charset="0"/>
              </a:rPr>
              <a:t>Dalam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kehidupan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sehari-hari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manusia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tidak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dapat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hidup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sendiri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atau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mencukupi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kebutuhan</a:t>
            </a:r>
            <a:r>
              <a:rPr lang="en-GB" sz="2000" dirty="0">
                <a:latin typeface="Comic Sans MS" pitchFamily="66" charset="0"/>
              </a:rPr>
              <a:t> </a:t>
            </a:r>
            <a:r>
              <a:rPr lang="en-GB" sz="2000" dirty="0" err="1">
                <a:latin typeface="Comic Sans MS" pitchFamily="66" charset="0"/>
              </a:rPr>
              <a:t>sendir</a:t>
            </a:r>
            <a:r>
              <a:rPr lang="en-GB" sz="2000" b="1" dirty="0" err="1">
                <a:latin typeface="Comic Sans MS" pitchFamily="66" charset="0"/>
              </a:rPr>
              <a:t>i</a:t>
            </a:r>
            <a:r>
              <a:rPr lang="en-GB" sz="2000" b="1" dirty="0">
                <a:latin typeface="Comic Sans MS" pitchFamily="66" charset="0"/>
              </a:rPr>
              <a:t>. </a:t>
            </a:r>
          </a:p>
          <a:p>
            <a:pPr marL="219075" indent="-219075" algn="ctr"/>
            <a:endParaRPr lang="en-GB" sz="2000" dirty="0">
              <a:latin typeface="Bodoni MT Black" pitchFamily="18" charset="0"/>
            </a:endParaRPr>
          </a:p>
          <a:p>
            <a:pPr marL="219075" indent="-219075" algn="ctr"/>
            <a:r>
              <a:rPr lang="en-GB" sz="2000" b="1" dirty="0" err="1">
                <a:latin typeface="Baskerville Old Face" pitchFamily="18" charset="0"/>
              </a:rPr>
              <a:t>Meskipun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dia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mempunyai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kedudukan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dan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kekayaan</a:t>
            </a:r>
            <a:r>
              <a:rPr lang="en-GB" sz="2000" b="1" dirty="0">
                <a:latin typeface="Baskerville Old Face" pitchFamily="18" charset="0"/>
              </a:rPr>
              <a:t>, </a:t>
            </a:r>
            <a:r>
              <a:rPr lang="en-GB" sz="2000" b="1" dirty="0" err="1">
                <a:latin typeface="Baskerville Old Face" pitchFamily="18" charset="0"/>
              </a:rPr>
              <a:t>dia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selalu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membutuhkan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manusia</a:t>
            </a:r>
            <a:r>
              <a:rPr lang="en-GB" sz="2000" b="1" dirty="0">
                <a:latin typeface="Baskerville Old Face" pitchFamily="18" charset="0"/>
              </a:rPr>
              <a:t> lain. </a:t>
            </a:r>
            <a:r>
              <a:rPr lang="en-GB" sz="2000" b="1" dirty="0" err="1">
                <a:latin typeface="Baskerville Old Face" pitchFamily="18" charset="0"/>
              </a:rPr>
              <a:t>Setiap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manusia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cenderung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untuk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berkomunikasi</a:t>
            </a:r>
            <a:r>
              <a:rPr lang="en-GB" sz="2000" b="1" dirty="0">
                <a:latin typeface="Baskerville Old Face" pitchFamily="18" charset="0"/>
              </a:rPr>
              <a:t>, </a:t>
            </a:r>
            <a:r>
              <a:rPr lang="en-GB" sz="2000" b="1" dirty="0" err="1">
                <a:latin typeface="Baskerville Old Face" pitchFamily="18" charset="0"/>
              </a:rPr>
              <a:t>berinteraksi</a:t>
            </a:r>
            <a:r>
              <a:rPr lang="en-GB" sz="2000" b="1" dirty="0">
                <a:latin typeface="Baskerville Old Face" pitchFamily="18" charset="0"/>
              </a:rPr>
              <a:t>, </a:t>
            </a:r>
            <a:r>
              <a:rPr lang="en-GB" sz="2000" b="1" dirty="0" err="1">
                <a:latin typeface="Baskerville Old Face" pitchFamily="18" charset="0"/>
              </a:rPr>
              <a:t>dan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bersosialisasi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dengan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manusia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lainnya</a:t>
            </a:r>
            <a:r>
              <a:rPr lang="en-GB" sz="2000" b="1" dirty="0">
                <a:latin typeface="Baskerville Old Face" pitchFamily="18" charset="0"/>
              </a:rPr>
              <a:t>. </a:t>
            </a:r>
            <a:r>
              <a:rPr lang="en-GB" sz="2000" b="1" dirty="0" err="1">
                <a:latin typeface="Baskerville Old Face" pitchFamily="18" charset="0"/>
              </a:rPr>
              <a:t>Dapat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dikatakan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bahwa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sejak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lahir</a:t>
            </a:r>
            <a:r>
              <a:rPr lang="en-GB" sz="2000" b="1" dirty="0">
                <a:latin typeface="Baskerville Old Face" pitchFamily="18" charset="0"/>
              </a:rPr>
              <a:t>, </a:t>
            </a:r>
            <a:r>
              <a:rPr lang="en-GB" sz="2000" b="1" dirty="0" err="1">
                <a:latin typeface="Baskerville Old Face" pitchFamily="18" charset="0"/>
              </a:rPr>
              <a:t>dia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sudah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disebut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sebagai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makhluk</a:t>
            </a:r>
            <a:r>
              <a:rPr lang="en-GB" sz="2000" b="1" dirty="0">
                <a:latin typeface="Baskerville Old Face" pitchFamily="18" charset="0"/>
              </a:rPr>
              <a:t> </a:t>
            </a:r>
            <a:r>
              <a:rPr lang="en-GB" sz="2000" b="1" dirty="0" err="1">
                <a:latin typeface="Baskerville Old Face" pitchFamily="18" charset="0"/>
              </a:rPr>
              <a:t>sosial</a:t>
            </a:r>
            <a:r>
              <a:rPr lang="en-GB" sz="2000" b="1" dirty="0">
                <a:latin typeface="Baskerville Old Face" pitchFamily="18" charset="0"/>
              </a:rPr>
              <a:t>.</a:t>
            </a:r>
            <a:r>
              <a:rPr lang="en-US" sz="2000" b="1" dirty="0">
                <a:latin typeface="Baskerville Old Face" pitchFamily="18" charset="0"/>
              </a:rPr>
              <a:t> </a:t>
            </a:r>
          </a:p>
          <a:p>
            <a:pPr marL="219075" indent="-219075" algn="ctr"/>
            <a:endParaRPr lang="en-GB" sz="2000" b="1" dirty="0">
              <a:latin typeface="Comic Sans MS" pitchFamily="66" charset="0"/>
            </a:endParaRPr>
          </a:p>
          <a:p>
            <a:pPr marL="219075" indent="-219075" algn="ctr"/>
            <a:endParaRPr lang="en-US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31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A0DE1-C319-AB19-2E81-C10CBB859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Korupsi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FE1AD-5105-BC27-9C05-E6A22A7A07B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705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1600" dirty="0"/>
              <a:t>Kata “</a:t>
            </a:r>
            <a:r>
              <a:rPr lang="en-ID" sz="1600" dirty="0" err="1"/>
              <a:t>korupsi</a:t>
            </a:r>
            <a:r>
              <a:rPr lang="en-ID" sz="1600" dirty="0"/>
              <a:t>” </a:t>
            </a:r>
            <a:r>
              <a:rPr lang="en-ID" sz="1600" dirty="0" err="1"/>
              <a:t>berasal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bahasa</a:t>
            </a:r>
            <a:r>
              <a:rPr lang="en-ID" sz="1600" dirty="0"/>
              <a:t> Latin “</a:t>
            </a:r>
            <a:r>
              <a:rPr lang="en-ID" sz="1600" dirty="0" err="1"/>
              <a:t>corruptio</a:t>
            </a:r>
            <a:r>
              <a:rPr lang="en-ID" sz="1600" dirty="0"/>
              <a:t>” (</a:t>
            </a:r>
            <a:r>
              <a:rPr lang="en-ID" sz="1600" dirty="0" err="1"/>
              <a:t>Fockema</a:t>
            </a:r>
            <a:r>
              <a:rPr lang="en-ID" sz="1600" dirty="0"/>
              <a:t> Andrea : 1951) </a:t>
            </a:r>
            <a:r>
              <a:rPr lang="en-ID" sz="1600" dirty="0" err="1"/>
              <a:t>atau</a:t>
            </a:r>
            <a:r>
              <a:rPr lang="en-ID" sz="1600" dirty="0"/>
              <a:t> “</a:t>
            </a:r>
            <a:r>
              <a:rPr lang="en-ID" sz="1600" dirty="0" err="1"/>
              <a:t>corruptus</a:t>
            </a:r>
            <a:r>
              <a:rPr lang="en-ID" sz="1600" dirty="0"/>
              <a:t>” (Webster Student Dictionary : 1960). </a:t>
            </a:r>
            <a:r>
              <a:rPr lang="en-ID" sz="1600" dirty="0" err="1"/>
              <a:t>Selanjutnya</a:t>
            </a:r>
            <a:r>
              <a:rPr lang="en-ID" sz="1600" dirty="0"/>
              <a:t> </a:t>
            </a:r>
            <a:r>
              <a:rPr lang="en-ID" sz="1600" dirty="0" err="1"/>
              <a:t>dikatakan</a:t>
            </a:r>
            <a:r>
              <a:rPr lang="en-ID" sz="1600" dirty="0"/>
              <a:t>  </a:t>
            </a:r>
            <a:r>
              <a:rPr lang="en-ID" sz="1600" dirty="0" err="1"/>
              <a:t>bahwa</a:t>
            </a:r>
            <a:r>
              <a:rPr lang="en-ID" sz="1600" dirty="0"/>
              <a:t>  “</a:t>
            </a:r>
            <a:r>
              <a:rPr lang="en-ID" sz="1600" dirty="0" err="1"/>
              <a:t>corruptio</a:t>
            </a:r>
            <a:r>
              <a:rPr lang="en-ID" sz="1600" dirty="0"/>
              <a:t>” </a:t>
            </a:r>
            <a:r>
              <a:rPr lang="en-ID" sz="1600" dirty="0" err="1"/>
              <a:t>berasal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kata “</a:t>
            </a:r>
            <a:r>
              <a:rPr lang="en-ID" sz="1600" dirty="0" err="1"/>
              <a:t>corrumpere</a:t>
            </a:r>
            <a:r>
              <a:rPr lang="en-ID" sz="1600" dirty="0"/>
              <a:t>”, </a:t>
            </a:r>
            <a:r>
              <a:rPr lang="en-ID" sz="1600" dirty="0" err="1"/>
              <a:t>suatu</a:t>
            </a:r>
            <a:r>
              <a:rPr lang="en-ID" sz="1600" dirty="0"/>
              <a:t> </a:t>
            </a:r>
            <a:r>
              <a:rPr lang="en-ID" sz="1600" dirty="0" err="1"/>
              <a:t>bahasa</a:t>
            </a:r>
            <a:r>
              <a:rPr lang="en-ID" sz="1600" dirty="0"/>
              <a:t> Latin yang </a:t>
            </a:r>
            <a:r>
              <a:rPr lang="en-ID" sz="1600" dirty="0" err="1"/>
              <a:t>lebih</a:t>
            </a:r>
            <a:r>
              <a:rPr lang="en-ID" sz="1600" dirty="0"/>
              <a:t> </a:t>
            </a:r>
            <a:r>
              <a:rPr lang="en-ID" sz="1600" dirty="0" err="1"/>
              <a:t>tua</a:t>
            </a:r>
            <a:r>
              <a:rPr lang="en-ID" sz="1600" dirty="0"/>
              <a:t>. </a:t>
            </a:r>
          </a:p>
          <a:p>
            <a:pPr marL="0" indent="0">
              <a:buNone/>
            </a:pPr>
            <a:r>
              <a:rPr lang="en-ID" sz="1600" dirty="0"/>
              <a:t>Dari </a:t>
            </a:r>
            <a:r>
              <a:rPr lang="en-ID" sz="1600" dirty="0" err="1"/>
              <a:t>bahasa</a:t>
            </a:r>
            <a:r>
              <a:rPr lang="en-ID" sz="1600" dirty="0"/>
              <a:t> Latin </a:t>
            </a:r>
            <a:r>
              <a:rPr lang="en-ID" sz="1600" dirty="0" err="1"/>
              <a:t>tersebut</a:t>
            </a:r>
            <a:r>
              <a:rPr lang="en-ID" sz="1600" dirty="0"/>
              <a:t> </a:t>
            </a:r>
            <a:r>
              <a:rPr lang="en-ID" sz="1600" dirty="0" err="1"/>
              <a:t>kemudian</a:t>
            </a:r>
            <a:r>
              <a:rPr lang="en-ID" sz="1600" dirty="0"/>
              <a:t> </a:t>
            </a:r>
            <a:r>
              <a:rPr lang="en-ID" sz="1600" dirty="0" err="1"/>
              <a:t>dikenal</a:t>
            </a:r>
            <a:r>
              <a:rPr lang="en-ID" sz="1600" dirty="0"/>
              <a:t> </a:t>
            </a:r>
            <a:r>
              <a:rPr lang="en-ID" sz="1600" dirty="0" err="1"/>
              <a:t>istilah</a:t>
            </a:r>
            <a:r>
              <a:rPr lang="en-ID" sz="1600" dirty="0"/>
              <a:t> “corruption, corrupt” (Inggris), “corruption” (</a:t>
            </a:r>
            <a:r>
              <a:rPr lang="en-ID" sz="1600" dirty="0" err="1"/>
              <a:t>Perancis</a:t>
            </a:r>
            <a:r>
              <a:rPr lang="en-ID" sz="1600" dirty="0"/>
              <a:t>) dan “</a:t>
            </a:r>
            <a:r>
              <a:rPr lang="en-ID" sz="1600" dirty="0" err="1"/>
              <a:t>corruptie</a:t>
            </a:r>
            <a:r>
              <a:rPr lang="en-ID" sz="1600" dirty="0"/>
              <a:t>/</a:t>
            </a:r>
            <a:r>
              <a:rPr lang="en-ID" sz="1600" dirty="0" err="1"/>
              <a:t>korruptie</a:t>
            </a:r>
            <a:r>
              <a:rPr lang="en-ID" sz="1600" dirty="0"/>
              <a:t>” (Belanda). Arti kata </a:t>
            </a:r>
            <a:r>
              <a:rPr lang="en-ID" sz="1600" dirty="0" err="1"/>
              <a:t>korupsi</a:t>
            </a:r>
            <a:r>
              <a:rPr lang="en-ID" sz="1600" dirty="0"/>
              <a:t> </a:t>
            </a:r>
            <a:r>
              <a:rPr lang="en-ID" sz="1600" dirty="0" err="1"/>
              <a:t>secara</a:t>
            </a:r>
            <a:r>
              <a:rPr lang="en-ID" sz="1600" dirty="0"/>
              <a:t> </a:t>
            </a:r>
            <a:r>
              <a:rPr lang="en-ID" sz="1600" dirty="0" err="1"/>
              <a:t>harfiah</a:t>
            </a:r>
            <a:r>
              <a:rPr lang="en-ID" sz="1600" dirty="0"/>
              <a:t> </a:t>
            </a:r>
            <a:r>
              <a:rPr lang="en-ID" sz="1600" dirty="0" err="1"/>
              <a:t>adalah</a:t>
            </a:r>
            <a:r>
              <a:rPr lang="en-ID" sz="1600" dirty="0"/>
              <a:t> </a:t>
            </a:r>
            <a:r>
              <a:rPr lang="en-ID" sz="1600" dirty="0" err="1"/>
              <a:t>kebusukan</a:t>
            </a:r>
            <a:r>
              <a:rPr lang="en-ID" sz="1600" dirty="0"/>
              <a:t>, </a:t>
            </a:r>
            <a:r>
              <a:rPr lang="en-ID" sz="1600" dirty="0" err="1"/>
              <a:t>keburukan</a:t>
            </a:r>
            <a:r>
              <a:rPr lang="en-ID" sz="1600" dirty="0"/>
              <a:t>, </a:t>
            </a:r>
            <a:r>
              <a:rPr lang="en-ID" sz="1600" dirty="0" err="1"/>
              <a:t>kebejatan</a:t>
            </a:r>
            <a:r>
              <a:rPr lang="en-ID" sz="1600" dirty="0"/>
              <a:t>, </a:t>
            </a:r>
            <a:r>
              <a:rPr lang="en-ID" sz="1600" dirty="0" err="1"/>
              <a:t>ketidakjujuran</a:t>
            </a:r>
            <a:r>
              <a:rPr lang="en-ID" sz="1600" dirty="0"/>
              <a:t>,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disuap</a:t>
            </a:r>
            <a:r>
              <a:rPr lang="en-ID" sz="1600" dirty="0"/>
              <a:t>, </a:t>
            </a:r>
            <a:r>
              <a:rPr lang="en-ID" sz="1600" dirty="0" err="1"/>
              <a:t>tidak</a:t>
            </a:r>
            <a:r>
              <a:rPr lang="en-ID" sz="1600" dirty="0"/>
              <a:t> </a:t>
            </a:r>
            <a:r>
              <a:rPr lang="en-ID" sz="1600" dirty="0" err="1"/>
              <a:t>bermoral</a:t>
            </a:r>
            <a:r>
              <a:rPr lang="en-ID" sz="1600" dirty="0"/>
              <a:t>, </a:t>
            </a:r>
            <a:r>
              <a:rPr lang="en-ID" sz="1600" dirty="0" err="1"/>
              <a:t>penyimpangan</a:t>
            </a:r>
            <a:r>
              <a:rPr lang="en-ID" sz="1600" dirty="0"/>
              <a:t> </a:t>
            </a:r>
            <a:r>
              <a:rPr lang="en-ID" sz="1600" dirty="0" err="1"/>
              <a:t>dari</a:t>
            </a:r>
            <a:r>
              <a:rPr lang="en-ID" sz="1600" dirty="0"/>
              <a:t> </a:t>
            </a:r>
            <a:r>
              <a:rPr lang="en-ID" sz="1600" dirty="0" err="1"/>
              <a:t>kesucian</a:t>
            </a:r>
            <a:r>
              <a:rPr lang="en-ID" sz="16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E87E73-DE61-1B44-2D8A-37D5F5A27DF5}"/>
              </a:ext>
            </a:extLst>
          </p:cNvPr>
          <p:cNvSpPr txBox="1"/>
          <p:nvPr/>
        </p:nvSpPr>
        <p:spPr>
          <a:xfrm>
            <a:off x="899592" y="3068960"/>
            <a:ext cx="63184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D" dirty="0"/>
              <a:t>Korup </a:t>
            </a:r>
            <a:r>
              <a:rPr lang="en-ID" dirty="0" err="1"/>
              <a:t>artinya</a:t>
            </a:r>
            <a:r>
              <a:rPr lang="en-ID" dirty="0"/>
              <a:t> </a:t>
            </a:r>
            <a:r>
              <a:rPr lang="en-ID" dirty="0" err="1"/>
              <a:t>busuk</a:t>
            </a:r>
            <a:r>
              <a:rPr lang="en-ID" dirty="0"/>
              <a:t>, </a:t>
            </a:r>
            <a:r>
              <a:rPr lang="en-ID" dirty="0" err="1"/>
              <a:t>suka</a:t>
            </a:r>
            <a:r>
              <a:rPr lang="en-ID" dirty="0"/>
              <a:t> </a:t>
            </a:r>
            <a:r>
              <a:rPr lang="en-ID" dirty="0" err="1"/>
              <a:t>menerima</a:t>
            </a:r>
            <a:r>
              <a:rPr lang="en-ID" dirty="0"/>
              <a:t> uang </a:t>
            </a:r>
            <a:r>
              <a:rPr lang="en-ID" dirty="0" err="1"/>
              <a:t>suap</a:t>
            </a:r>
            <a:r>
              <a:rPr lang="en-ID" dirty="0"/>
              <a:t>/</a:t>
            </a:r>
            <a:r>
              <a:rPr lang="en-ID" dirty="0" err="1"/>
              <a:t>sogok</a:t>
            </a:r>
            <a:r>
              <a:rPr lang="en-ID" dirty="0"/>
              <a:t>, </a:t>
            </a:r>
            <a:r>
              <a:rPr lang="en-ID" dirty="0" err="1"/>
              <a:t>memakai</a:t>
            </a:r>
            <a:r>
              <a:rPr lang="en-ID" dirty="0"/>
              <a:t> </a:t>
            </a:r>
            <a:r>
              <a:rPr lang="en-ID" dirty="0" err="1"/>
              <a:t>kekuasaan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dan </a:t>
            </a:r>
            <a:r>
              <a:rPr lang="en-ID" dirty="0" err="1"/>
              <a:t>sebagainya</a:t>
            </a:r>
            <a:r>
              <a:rPr lang="en-ID" dirty="0"/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Korupsi</a:t>
            </a:r>
            <a:r>
              <a:rPr lang="en-ID" dirty="0"/>
              <a:t> </a:t>
            </a:r>
            <a:r>
              <a:rPr lang="en-ID" dirty="0" err="1"/>
              <a:t>artinya</a:t>
            </a:r>
            <a:r>
              <a:rPr lang="en-ID" dirty="0"/>
              <a:t> </a:t>
            </a:r>
            <a:r>
              <a:rPr lang="en-ID" dirty="0" err="1"/>
              <a:t>perbuatan</a:t>
            </a:r>
            <a:r>
              <a:rPr lang="en-ID" dirty="0"/>
              <a:t> </a:t>
            </a:r>
            <a:r>
              <a:rPr lang="en-ID" dirty="0" err="1"/>
              <a:t>busuk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penggelapan</a:t>
            </a:r>
            <a:r>
              <a:rPr lang="en-ID" dirty="0"/>
              <a:t> uang, </a:t>
            </a:r>
            <a:r>
              <a:rPr lang="en-ID" dirty="0" err="1"/>
              <a:t>penerimaan</a:t>
            </a:r>
            <a:r>
              <a:rPr lang="en-ID" dirty="0"/>
              <a:t> uang </a:t>
            </a:r>
            <a:r>
              <a:rPr lang="en-ID" dirty="0" err="1"/>
              <a:t>sogok</a:t>
            </a:r>
            <a:r>
              <a:rPr lang="en-ID" dirty="0"/>
              <a:t>, dan </a:t>
            </a:r>
            <a:r>
              <a:rPr lang="en-ID" dirty="0" err="1"/>
              <a:t>sebagainya</a:t>
            </a:r>
            <a:r>
              <a:rPr lang="en-ID" dirty="0"/>
              <a:t>; dan</a:t>
            </a:r>
          </a:p>
          <a:p>
            <a:pPr marL="342900" indent="-342900">
              <a:buFont typeface="+mj-lt"/>
              <a:buAutoNum type="arabicPeriod"/>
            </a:pPr>
            <a:r>
              <a:rPr lang="en-ID" dirty="0" err="1"/>
              <a:t>Koruptor</a:t>
            </a:r>
            <a:r>
              <a:rPr lang="en-ID" dirty="0"/>
              <a:t> </a:t>
            </a:r>
            <a:r>
              <a:rPr lang="en-ID" dirty="0" err="1"/>
              <a:t>artinya</a:t>
            </a:r>
            <a:r>
              <a:rPr lang="en-ID" dirty="0"/>
              <a:t> orang yang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korupsi</a:t>
            </a:r>
            <a:r>
              <a:rPr lang="en-ID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D86118-330A-AB8A-E83D-EE8CBBCCE057}"/>
              </a:ext>
            </a:extLst>
          </p:cNvPr>
          <p:cNvSpPr txBox="1"/>
          <p:nvPr/>
        </p:nvSpPr>
        <p:spPr>
          <a:xfrm>
            <a:off x="432048" y="281647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 (Muhammad Ali : 1998)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FEF9E4-B5A3-C591-67AE-9F47D4FF3DC7}"/>
              </a:ext>
            </a:extLst>
          </p:cNvPr>
          <p:cNvSpPr txBox="1"/>
          <p:nvPr/>
        </p:nvSpPr>
        <p:spPr>
          <a:xfrm>
            <a:off x="457200" y="4546288"/>
            <a:ext cx="80032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Menurut</a:t>
            </a:r>
            <a:r>
              <a:rPr lang="en-ID" dirty="0"/>
              <a:t> </a:t>
            </a:r>
            <a:r>
              <a:rPr lang="en-ID" dirty="0" err="1"/>
              <a:t>Subekti</a:t>
            </a:r>
            <a:r>
              <a:rPr lang="en-ID" dirty="0"/>
              <a:t> dan </a:t>
            </a:r>
            <a:r>
              <a:rPr lang="en-ID" dirty="0" err="1"/>
              <a:t>Tjitrosoedibio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kamus</a:t>
            </a:r>
            <a:r>
              <a:rPr lang="en-ID" dirty="0"/>
              <a:t> </a:t>
            </a:r>
            <a:r>
              <a:rPr lang="en-ID" dirty="0" err="1"/>
              <a:t>hukum</a:t>
            </a:r>
            <a:r>
              <a:rPr lang="en-ID" dirty="0"/>
              <a:t>, yang </a:t>
            </a:r>
            <a:r>
              <a:rPr lang="en-ID" dirty="0" err="1"/>
              <a:t>dimaksud</a:t>
            </a:r>
            <a:r>
              <a:rPr lang="en-ID" dirty="0"/>
              <a:t> </a:t>
            </a:r>
            <a:r>
              <a:rPr lang="en-ID" dirty="0" err="1"/>
              <a:t>corruptie</a:t>
            </a:r>
            <a:r>
              <a:rPr lang="en-ID" dirty="0"/>
              <a:t> 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korupsi</a:t>
            </a:r>
            <a:r>
              <a:rPr lang="en-ID" dirty="0"/>
              <a:t>, </a:t>
            </a:r>
            <a:r>
              <a:rPr lang="en-ID" dirty="0" err="1"/>
              <a:t>perbuatan</a:t>
            </a:r>
            <a:r>
              <a:rPr lang="en-ID" dirty="0"/>
              <a:t> </a:t>
            </a:r>
            <a:r>
              <a:rPr lang="en-ID" dirty="0" err="1"/>
              <a:t>curang</a:t>
            </a:r>
            <a:r>
              <a:rPr lang="en-ID" dirty="0"/>
              <a:t>, </a:t>
            </a:r>
            <a:r>
              <a:rPr lang="en-ID" dirty="0" err="1"/>
              <a:t>perbuatan</a:t>
            </a:r>
            <a:r>
              <a:rPr lang="en-ID" dirty="0"/>
              <a:t> </a:t>
            </a:r>
            <a:r>
              <a:rPr lang="en-ID" dirty="0" err="1"/>
              <a:t>curang</a:t>
            </a:r>
            <a:r>
              <a:rPr lang="en-ID" dirty="0"/>
              <a:t>, </a:t>
            </a:r>
            <a:r>
              <a:rPr lang="en-ID" dirty="0" err="1"/>
              <a:t>tindak</a:t>
            </a:r>
            <a:r>
              <a:rPr lang="en-ID" dirty="0"/>
              <a:t> </a:t>
            </a:r>
            <a:r>
              <a:rPr lang="en-ID" dirty="0" err="1"/>
              <a:t>pidana</a:t>
            </a:r>
            <a:r>
              <a:rPr lang="en-ID" dirty="0"/>
              <a:t> yang </a:t>
            </a:r>
            <a:r>
              <a:rPr lang="en-ID" dirty="0" err="1"/>
              <a:t>merugikan</a:t>
            </a:r>
            <a:r>
              <a:rPr lang="en-ID" dirty="0"/>
              <a:t> </a:t>
            </a:r>
            <a:r>
              <a:rPr lang="en-ID" dirty="0" err="1"/>
              <a:t>keuangan</a:t>
            </a:r>
            <a:r>
              <a:rPr lang="en-ID" dirty="0"/>
              <a:t> negara (</a:t>
            </a:r>
            <a:r>
              <a:rPr lang="en-ID" dirty="0" err="1"/>
              <a:t>Subekti</a:t>
            </a:r>
            <a:r>
              <a:rPr lang="en-ID" dirty="0"/>
              <a:t> dan </a:t>
            </a:r>
            <a:r>
              <a:rPr lang="en-ID" dirty="0" err="1"/>
              <a:t>Tjitrosoedibio</a:t>
            </a:r>
            <a:r>
              <a:rPr lang="en-ID" dirty="0"/>
              <a:t> : 1973).</a:t>
            </a:r>
          </a:p>
        </p:txBody>
      </p:sp>
    </p:spTree>
    <p:extLst>
      <p:ext uri="{BB962C8B-B14F-4D97-AF65-F5344CB8AC3E}">
        <p14:creationId xmlns:p14="http://schemas.microsoft.com/office/powerpoint/2010/main" val="356228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2" title="People In A Meeting">
            <a:hlinkClick r:id="" action="ppaction://media"/>
            <a:extLst>
              <a:ext uri="{FF2B5EF4-FFF2-40B4-BE49-F238E27FC236}">
                <a16:creationId xmlns:a16="http://schemas.microsoft.com/office/drawing/2014/main" id="{A8D3F101-425F-4B8C-D50E-A7DC1C1BD8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D4D86E-8510-A390-29BB-9C43400734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645024"/>
            <a:ext cx="2571750" cy="2571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B6B0BF-717A-8628-5DAA-0B289922CC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708383"/>
            <a:ext cx="1767087" cy="127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4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A7DD8-F521-4601-F19D-861E0CDC7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sendiri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F1BCB-A1E4-9CA0-27DE-F65517AA30D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220980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1600" dirty="0"/>
              <a:t>Hal apa yang membuat Anda bahagia?</a:t>
            </a:r>
          </a:p>
          <a:p>
            <a:pPr marL="274320" lvl="1" indent="0">
              <a:buNone/>
            </a:pPr>
            <a:r>
              <a:rPr lang="pt-BR" sz="1300" dirty="0"/>
              <a:t>	jika bingun , pikirkan saat anda merasa bahagia dan puas dengan diri sendiri.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1600" dirty="0"/>
              <a:t>Pernahkah anda merasa stres/bosan dan bagaimana anda anda mengatasinya?</a:t>
            </a:r>
          </a:p>
          <a:p>
            <a:pPr marL="274320" lvl="1" indent="0">
              <a:buNone/>
            </a:pPr>
            <a:r>
              <a:rPr lang="pt-BR" sz="1300" dirty="0"/>
              <a:t>	Coba anda cari tahu hal yang sering membuat anda stres dan bagaimana anda mengobatinya?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1600" dirty="0"/>
              <a:t>Cita-cita anda kedepan apakah anda sudah mempersiapkan?</a:t>
            </a:r>
          </a:p>
          <a:p>
            <a:pPr marL="1062990" lvl="2" indent="-514350">
              <a:buFont typeface="+mj-lt"/>
              <a:buAutoNum type="arabicPeriod"/>
            </a:pPr>
            <a:r>
              <a:rPr lang="pt-BR" sz="1000" dirty="0"/>
              <a:t>Impian hidup/target anda dalam hidup bagaimana langkah anda membuat keputusan yang lebih bijak untuk mendukung cita-cita.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1600" dirty="0"/>
              <a:t>Kekuatan (hal positif) dan kelemahan (hal Negativ) yang anda miliki?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1600" dirty="0"/>
              <a:t>Pandangan anda mengenai korupsi dan perilaku korupsi bagaimana korupsi di Indonesia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904385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4385" y="2492896"/>
            <a:ext cx="868243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“</a:t>
            </a:r>
            <a:r>
              <a:rPr lang="en-US" sz="2000" dirty="0" err="1"/>
              <a:t>Jangan</a:t>
            </a:r>
            <a:r>
              <a:rPr lang="en-US" sz="2000" dirty="0"/>
              <a:t>  </a:t>
            </a:r>
            <a:r>
              <a:rPr lang="en-US" sz="2000" dirty="0" err="1"/>
              <a:t>lah</a:t>
            </a:r>
            <a:r>
              <a:rPr lang="en-US" sz="2000" dirty="0"/>
              <a:t> </a:t>
            </a:r>
            <a:r>
              <a:rPr lang="en-US" sz="2000" dirty="0" err="1"/>
              <a:t>sombong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harta</a:t>
            </a:r>
            <a:r>
              <a:rPr lang="en-US" sz="2000" dirty="0"/>
              <a:t>, </a:t>
            </a:r>
            <a:r>
              <a:rPr lang="en-US" sz="2000" dirty="0" err="1"/>
              <a:t>pangkat</a:t>
            </a:r>
            <a:r>
              <a:rPr lang="en-US" sz="2000" dirty="0"/>
              <a:t>, </a:t>
            </a:r>
            <a:r>
              <a:rPr lang="en-US" sz="2000" dirty="0" err="1"/>
              <a:t>jabatan</a:t>
            </a:r>
            <a:r>
              <a:rPr lang="en-US" sz="2000" dirty="0"/>
              <a:t> </a:t>
            </a:r>
            <a:r>
              <a:rPr lang="en-US" sz="2000" dirty="0" err="1"/>
              <a:t>ketika</a:t>
            </a:r>
            <a:r>
              <a:rPr lang="en-US" sz="2000" dirty="0"/>
              <a:t> </a:t>
            </a:r>
            <a:r>
              <a:rPr lang="en-US" sz="2000" dirty="0" err="1"/>
              <a:t>hidup</a:t>
            </a:r>
            <a:r>
              <a:rPr lang="en-US" sz="2000" dirty="0"/>
              <a:t> di </a:t>
            </a:r>
            <a:r>
              <a:rPr lang="en-US" sz="2000" dirty="0" err="1"/>
              <a:t>dunia</a:t>
            </a:r>
            <a:r>
              <a:rPr lang="en-US" sz="2000" dirty="0"/>
              <a:t> (</a:t>
            </a:r>
            <a:r>
              <a:rPr lang="en-US" sz="2000" dirty="0" err="1"/>
              <a:t>Adigang</a:t>
            </a:r>
            <a:r>
              <a:rPr lang="en-US" sz="2000" dirty="0"/>
              <a:t>, </a:t>
            </a:r>
            <a:r>
              <a:rPr lang="en-US" sz="2000" dirty="0" err="1"/>
              <a:t>Adigung</a:t>
            </a:r>
            <a:r>
              <a:rPr lang="en-US" sz="2000" dirty="0"/>
              <a:t>, </a:t>
            </a:r>
            <a:r>
              <a:rPr lang="en-US" sz="2000" dirty="0" err="1"/>
              <a:t>Adiguno</a:t>
            </a:r>
            <a:r>
              <a:rPr lang="en-US" sz="2000" dirty="0"/>
              <a:t>) </a:t>
            </a:r>
            <a:r>
              <a:rPr lang="en-US" sz="2000" dirty="0" err="1"/>
              <a:t>saatnya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mati</a:t>
            </a:r>
            <a:r>
              <a:rPr lang="en-US" sz="2000" dirty="0"/>
              <a:t> </a:t>
            </a:r>
            <a:r>
              <a:rPr lang="en-US" sz="2000" dirty="0" err="1"/>
              <a:t>begini</a:t>
            </a:r>
            <a:r>
              <a:rPr lang="en-US" sz="2000" dirty="0"/>
              <a:t> </a:t>
            </a:r>
            <a:r>
              <a:rPr lang="en-US" sz="2000" dirty="0" err="1"/>
              <a:t>akhirnya</a:t>
            </a:r>
            <a:r>
              <a:rPr lang="en-US" sz="2000" dirty="0"/>
              <a:t> </a:t>
            </a:r>
            <a:r>
              <a:rPr lang="en-US" sz="2000" dirty="0" err="1"/>
              <a:t>tinggal</a:t>
            </a:r>
            <a:r>
              <a:rPr lang="en-US" sz="2000" dirty="0"/>
              <a:t> </a:t>
            </a:r>
            <a:r>
              <a:rPr lang="en-US" sz="2000" dirty="0" err="1"/>
              <a:t>tulang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tanah</a:t>
            </a:r>
            <a:r>
              <a:rPr lang="en-US" sz="2000" dirty="0"/>
              <a:t>. </a:t>
            </a:r>
            <a:r>
              <a:rPr lang="en-US" sz="2000" dirty="0" err="1"/>
              <a:t>jangan</a:t>
            </a:r>
            <a:r>
              <a:rPr lang="en-US" sz="2000" dirty="0"/>
              <a:t> </a:t>
            </a:r>
            <a:r>
              <a:rPr lang="en-US" sz="2000" dirty="0" err="1"/>
              <a:t>sombong</a:t>
            </a:r>
            <a:r>
              <a:rPr lang="en-US" sz="2000" dirty="0"/>
              <a:t> </a:t>
            </a:r>
            <a:r>
              <a:rPr lang="en-US" sz="2000" dirty="0" err="1"/>
              <a:t>disaat</a:t>
            </a:r>
            <a:r>
              <a:rPr lang="en-US" sz="2000" dirty="0"/>
              <a:t> </a:t>
            </a:r>
            <a:r>
              <a:rPr lang="en-US" sz="2000" dirty="0" err="1"/>
              <a:t>sukses</a:t>
            </a:r>
            <a:r>
              <a:rPr lang="en-US" sz="2000" dirty="0"/>
              <a:t>,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lupa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sesama</a:t>
            </a:r>
            <a:r>
              <a:rPr lang="en-US" sz="2000" dirty="0"/>
              <a:t>, </a:t>
            </a:r>
            <a:r>
              <a:rPr lang="en-US" sz="2000" dirty="0" err="1"/>
              <a:t>saudara</a:t>
            </a:r>
            <a:r>
              <a:rPr lang="en-US" sz="2000" dirty="0"/>
              <a:t>. </a:t>
            </a:r>
            <a:r>
              <a:rPr lang="en-US" sz="2000" dirty="0" err="1"/>
              <a:t>jangan</a:t>
            </a:r>
            <a:r>
              <a:rPr lang="en-US" sz="2000" dirty="0"/>
              <a:t> </a:t>
            </a:r>
            <a:r>
              <a:rPr lang="en-US" sz="2000" dirty="0" err="1"/>
              <a:t>takabur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yang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miliki</a:t>
            </a:r>
            <a:r>
              <a:rPr lang="en-US" sz="2000" dirty="0"/>
              <a:t>, </a:t>
            </a:r>
            <a:r>
              <a:rPr lang="en-US" sz="2000" dirty="0" err="1"/>
              <a:t>terus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menindas</a:t>
            </a:r>
            <a:r>
              <a:rPr lang="en-US" sz="2000" dirty="0"/>
              <a:t> orang. </a:t>
            </a:r>
            <a:r>
              <a:rPr lang="en-US" sz="2000" dirty="0" err="1"/>
              <a:t>jangan</a:t>
            </a:r>
            <a:r>
              <a:rPr lang="en-US" sz="2000" dirty="0"/>
              <a:t> </a:t>
            </a:r>
            <a:r>
              <a:rPr lang="en-US" sz="2000" dirty="0" err="1"/>
              <a:t>mentang</a:t>
            </a:r>
            <a:r>
              <a:rPr lang="en-US" sz="2000" dirty="0"/>
              <a:t> - </a:t>
            </a:r>
            <a:r>
              <a:rPr lang="en-US" sz="2000" dirty="0" err="1"/>
              <a:t>mentang</a:t>
            </a:r>
            <a:r>
              <a:rPr lang="en-US" sz="2000" dirty="0"/>
              <a:t> </a:t>
            </a:r>
            <a:r>
              <a:rPr lang="en-US" sz="2000" dirty="0" err="1"/>
              <a:t>ucapan</a:t>
            </a:r>
            <a:r>
              <a:rPr lang="en-US" sz="2000" dirty="0"/>
              <a:t>/ </a:t>
            </a:r>
            <a:r>
              <a:rPr lang="en-US" sz="2000" dirty="0" err="1"/>
              <a:t>perkataan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di </a:t>
            </a:r>
            <a:r>
              <a:rPr lang="en-US" sz="2000" dirty="0" err="1"/>
              <a:t>ikuti</a:t>
            </a:r>
            <a:r>
              <a:rPr lang="en-US" sz="2000" dirty="0"/>
              <a:t> orang, </a:t>
            </a:r>
            <a:r>
              <a:rPr lang="en-US" sz="2000" dirty="0" err="1"/>
              <a:t>terus</a:t>
            </a:r>
            <a:r>
              <a:rPr lang="en-US" sz="2000" dirty="0"/>
              <a:t> </a:t>
            </a:r>
            <a:r>
              <a:rPr lang="en-US" sz="2000" dirty="0" err="1"/>
              <a:t>kitas</a:t>
            </a:r>
            <a:r>
              <a:rPr lang="en-US" sz="2000" dirty="0"/>
              <a:t> </a:t>
            </a:r>
            <a:r>
              <a:rPr lang="en-US" sz="2000" dirty="0" err="1"/>
              <a:t>merintah</a:t>
            </a:r>
            <a:r>
              <a:rPr lang="en-US" sz="2000" dirty="0"/>
              <a:t>, </a:t>
            </a:r>
            <a:r>
              <a:rPr lang="en-US" sz="2000" dirty="0" err="1"/>
              <a:t>ngucap</a:t>
            </a:r>
            <a:r>
              <a:rPr lang="en-US" sz="2000" dirty="0"/>
              <a:t>, </a:t>
            </a:r>
            <a:r>
              <a:rPr lang="en-US" sz="2000" dirty="0" err="1"/>
              <a:t>dll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semena-semena</a:t>
            </a:r>
            <a:r>
              <a:rPr lang="en-US" sz="2000" dirty="0"/>
              <a:t> (</a:t>
            </a:r>
            <a:r>
              <a:rPr lang="en-US" sz="2000" dirty="0" err="1"/>
              <a:t>Asal</a:t>
            </a:r>
            <a:r>
              <a:rPr lang="en-US" sz="2000" dirty="0"/>
              <a:t> </a:t>
            </a:r>
            <a:r>
              <a:rPr lang="en-US" sz="2000" dirty="0" err="1"/>
              <a:t>Ngomong</a:t>
            </a:r>
            <a:r>
              <a:rPr lang="en-US" sz="2000" dirty="0"/>
              <a:t>). </a:t>
            </a:r>
            <a:r>
              <a:rPr lang="en-US" sz="2000" dirty="0" err="1"/>
              <a:t>ketika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meninggal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kecil</a:t>
            </a:r>
            <a:r>
              <a:rPr lang="en-US" sz="2000" dirty="0"/>
              <a:t> </a:t>
            </a:r>
            <a:r>
              <a:rPr lang="en-US" sz="2000" dirty="0" err="1"/>
              <a:t>kepala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tinggal</a:t>
            </a:r>
            <a:r>
              <a:rPr lang="en-US" sz="2000" dirty="0"/>
              <a:t> </a:t>
            </a:r>
            <a:r>
              <a:rPr lang="en-US" sz="2000" dirty="0" err="1"/>
              <a:t>tulang</a:t>
            </a:r>
            <a:r>
              <a:rPr lang="en-US" sz="2000" dirty="0"/>
              <a:t> (</a:t>
            </a:r>
            <a:r>
              <a:rPr lang="en-US" sz="2000" dirty="0" err="1"/>
              <a:t>Batok</a:t>
            </a:r>
            <a:r>
              <a:rPr lang="en-US" sz="2000" dirty="0"/>
              <a:t> </a:t>
            </a:r>
            <a:r>
              <a:rPr lang="en-US" sz="2000" dirty="0" err="1"/>
              <a:t>Kepala</a:t>
            </a:r>
            <a:r>
              <a:rPr lang="en-US" sz="2000" dirty="0"/>
              <a:t>), </a:t>
            </a:r>
            <a:r>
              <a:rPr lang="en-US" sz="2000" dirty="0" err="1"/>
              <a:t>otak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diganti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tanah</a:t>
            </a:r>
            <a:r>
              <a:rPr lang="en-US" sz="2000" dirty="0"/>
              <a:t>, </a:t>
            </a:r>
            <a:r>
              <a:rPr lang="en-US" sz="2000" dirty="0" err="1"/>
              <a:t>jadi</a:t>
            </a:r>
            <a:r>
              <a:rPr lang="en-US" sz="2000" dirty="0"/>
              <a:t> </a:t>
            </a:r>
            <a:r>
              <a:rPr lang="en-US" sz="2000" dirty="0" err="1"/>
              <a:t>pernah</a:t>
            </a:r>
            <a:r>
              <a:rPr lang="en-US" sz="2000" dirty="0"/>
              <a:t>, </a:t>
            </a:r>
            <a:r>
              <a:rPr lang="en-US" sz="2000" dirty="0" err="1"/>
              <a:t>sampai</a:t>
            </a:r>
            <a:r>
              <a:rPr lang="en-US" sz="2000" dirty="0"/>
              <a:t> </a:t>
            </a:r>
            <a:r>
              <a:rPr lang="en-US" sz="2000" dirty="0" err="1"/>
              <a:t>otak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berfikir</a:t>
            </a:r>
            <a:r>
              <a:rPr lang="en-US" sz="2000" dirty="0"/>
              <a:t> yang </a:t>
            </a:r>
            <a:r>
              <a:rPr lang="en-US" sz="2000" dirty="0" err="1"/>
              <a:t>jahat.rezeki</a:t>
            </a:r>
            <a:r>
              <a:rPr lang="en-US" sz="2000" dirty="0"/>
              <a:t>, </a:t>
            </a:r>
            <a:r>
              <a:rPr lang="en-US" sz="2000" dirty="0" err="1"/>
              <a:t>jodoh</a:t>
            </a:r>
            <a:r>
              <a:rPr lang="en-US" sz="2000" dirty="0"/>
              <a:t>, </a:t>
            </a:r>
            <a:r>
              <a:rPr lang="en-US" sz="2000" dirty="0" err="1"/>
              <a:t>samapi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maut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pasti</a:t>
            </a:r>
            <a:r>
              <a:rPr lang="en-US" sz="2000" dirty="0"/>
              <a:t>, </a:t>
            </a:r>
            <a:r>
              <a:rPr lang="en-US" sz="2000" dirty="0" err="1"/>
              <a:t>jangan</a:t>
            </a:r>
            <a:r>
              <a:rPr lang="en-US" sz="2000" dirty="0"/>
              <a:t> </a:t>
            </a:r>
            <a:r>
              <a:rPr lang="en-US" sz="2000" dirty="0" err="1"/>
              <a:t>sombong</a:t>
            </a:r>
            <a:r>
              <a:rPr lang="en-US" sz="2000" dirty="0"/>
              <a:t> (</a:t>
            </a:r>
            <a:r>
              <a:rPr lang="en-US" sz="2000" dirty="0" err="1"/>
              <a:t>merasa</a:t>
            </a:r>
            <a:r>
              <a:rPr lang="en-US" sz="2000" dirty="0"/>
              <a:t> </a:t>
            </a:r>
            <a:r>
              <a:rPr lang="en-US" sz="2000" dirty="0" err="1"/>
              <a:t>hebat</a:t>
            </a:r>
            <a:r>
              <a:rPr lang="en-US" sz="2000" dirty="0"/>
              <a:t>) </a:t>
            </a:r>
            <a:r>
              <a:rPr lang="en-US" sz="2000" dirty="0" err="1"/>
              <a:t>ketika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harta</a:t>
            </a:r>
            <a:r>
              <a:rPr lang="en-US" sz="2000" dirty="0"/>
              <a:t>. </a:t>
            </a:r>
            <a:r>
              <a:rPr lang="en-US" sz="2000" dirty="0" err="1"/>
              <a:t>Harta</a:t>
            </a:r>
            <a:r>
              <a:rPr lang="en-US" sz="2000" dirty="0"/>
              <a:t> mu </a:t>
            </a:r>
            <a:r>
              <a:rPr lang="en-US" sz="2000" dirty="0" err="1"/>
              <a:t>banyak</a:t>
            </a:r>
            <a:r>
              <a:rPr lang="en-US" sz="2000" dirty="0"/>
              <a:t>, </a:t>
            </a:r>
            <a:r>
              <a:rPr lang="en-US" sz="2000" dirty="0" err="1"/>
              <a:t>pangkat</a:t>
            </a:r>
            <a:r>
              <a:rPr lang="en-US" sz="2000" dirty="0"/>
              <a:t> mu </a:t>
            </a:r>
            <a:r>
              <a:rPr lang="en-US" sz="2000" dirty="0" err="1"/>
              <a:t>tinggi</a:t>
            </a:r>
            <a:r>
              <a:rPr lang="en-US" sz="2000" dirty="0"/>
              <a:t>, </a:t>
            </a:r>
            <a:r>
              <a:rPr lang="en-US" sz="2000" dirty="0" err="1"/>
              <a:t>tanah</a:t>
            </a:r>
            <a:r>
              <a:rPr lang="en-US" sz="2000" dirty="0"/>
              <a:t> mu </a:t>
            </a:r>
            <a:r>
              <a:rPr lang="en-US" sz="2000" dirty="0" err="1"/>
              <a:t>luas</a:t>
            </a:r>
            <a:r>
              <a:rPr lang="en-US" sz="2000" dirty="0"/>
              <a:t>,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akhirnya</a:t>
            </a:r>
            <a:r>
              <a:rPr lang="en-US" sz="2000" dirty="0"/>
              <a:t> </a:t>
            </a:r>
            <a:r>
              <a:rPr lang="en-US" sz="2000" dirty="0" err="1"/>
              <a:t>cuma</a:t>
            </a:r>
            <a:r>
              <a:rPr lang="en-US" sz="2000" dirty="0"/>
              <a:t> </a:t>
            </a:r>
            <a:r>
              <a:rPr lang="en-US" sz="2000" dirty="0" err="1"/>
              <a:t>tanah</a:t>
            </a:r>
            <a:r>
              <a:rPr lang="en-US" sz="2000" dirty="0"/>
              <a:t> 1x2 yang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butuhkan</a:t>
            </a:r>
            <a:r>
              <a:rPr lang="en-US" sz="2000" dirty="0"/>
              <a:t>, </a:t>
            </a:r>
            <a:r>
              <a:rPr lang="en-US" sz="2000" dirty="0" err="1"/>
              <a:t>sempit</a:t>
            </a:r>
            <a:r>
              <a:rPr lang="en-US" sz="2000" dirty="0"/>
              <a:t>, </a:t>
            </a:r>
            <a:r>
              <a:rPr lang="en-US" sz="2000" dirty="0" err="1"/>
              <a:t>terjepit</a:t>
            </a:r>
            <a:r>
              <a:rPr lang="en-US" sz="2000" dirty="0"/>
              <a:t> </a:t>
            </a:r>
            <a:r>
              <a:rPr lang="en-US" sz="2000" dirty="0" err="1"/>
              <a:t>bumi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berguna</a:t>
            </a:r>
            <a:r>
              <a:rPr lang="en-US" sz="2000" dirty="0"/>
              <a:t> </a:t>
            </a:r>
            <a:r>
              <a:rPr lang="en-US" sz="2000" dirty="0" err="1"/>
              <a:t>lagi</a:t>
            </a:r>
            <a:r>
              <a:rPr lang="en-US" sz="2000" dirty="0"/>
              <a:t>. </a:t>
            </a:r>
            <a:r>
              <a:rPr lang="en-US" sz="2000" dirty="0" err="1"/>
              <a:t>Jadi</a:t>
            </a:r>
            <a:r>
              <a:rPr lang="en-US" sz="2000" dirty="0"/>
              <a:t> </a:t>
            </a:r>
            <a:r>
              <a:rPr lang="en-US" sz="2000" dirty="0" err="1"/>
              <a:t>banyakin</a:t>
            </a:r>
            <a:r>
              <a:rPr lang="en-US" sz="2000" dirty="0"/>
              <a:t> </a:t>
            </a:r>
            <a:r>
              <a:rPr lang="en-US" sz="2000" dirty="0" err="1"/>
              <a:t>Ibadahnya</a:t>
            </a:r>
            <a:r>
              <a:rPr lang="en-US" sz="2000" dirty="0"/>
              <a:t>, </a:t>
            </a:r>
            <a:r>
              <a:rPr lang="en-US" sz="2000" dirty="0" err="1"/>
              <a:t>Amalnya</a:t>
            </a:r>
            <a:r>
              <a:rPr lang="en-US" sz="2000" dirty="0"/>
              <a:t>. "orang yang </a:t>
            </a:r>
            <a:r>
              <a:rPr lang="en-US" sz="2000" dirty="0" err="1"/>
              <a:t>beruntung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 orang yang </a:t>
            </a:r>
            <a:r>
              <a:rPr lang="en-US" sz="2000" dirty="0" err="1"/>
              <a:t>bermanfaat</a:t>
            </a:r>
            <a:r>
              <a:rPr lang="en-US" sz="2000" dirty="0"/>
              <a:t>/</a:t>
            </a:r>
            <a:r>
              <a:rPr lang="en-US" sz="2000" dirty="0" err="1"/>
              <a:t>berguna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orang lain". </a:t>
            </a:r>
            <a:r>
              <a:rPr lang="en-US" sz="2000" dirty="0" err="1"/>
              <a:t>bakyakin</a:t>
            </a:r>
            <a:r>
              <a:rPr lang="en-US" sz="2000" dirty="0"/>
              <a:t> </a:t>
            </a:r>
            <a:r>
              <a:rPr lang="en-US" sz="2000" dirty="0" err="1"/>
              <a:t>ibadah</a:t>
            </a:r>
            <a:r>
              <a:rPr lang="en-US" sz="2000" dirty="0"/>
              <a:t>, </a:t>
            </a:r>
            <a:r>
              <a:rPr lang="en-US" sz="2000" dirty="0" err="1"/>
              <a:t>sedekah</a:t>
            </a:r>
            <a:r>
              <a:rPr lang="en-US" sz="2000" dirty="0"/>
              <a:t>, </a:t>
            </a:r>
            <a:r>
              <a:rPr lang="en-US" sz="2000" dirty="0" err="1"/>
              <a:t>beramal</a:t>
            </a:r>
            <a:r>
              <a:rPr lang="en-US" sz="2000" dirty="0"/>
              <a:t>, agar </a:t>
            </a:r>
            <a:r>
              <a:rPr lang="en-US" sz="2000" dirty="0" err="1"/>
              <a:t>supaya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di DO'A-</a:t>
            </a:r>
            <a:r>
              <a:rPr lang="en-US" sz="2000" dirty="0" err="1"/>
              <a:t>kan</a:t>
            </a:r>
            <a:r>
              <a:rPr lang="en-US" sz="2000" dirty="0"/>
              <a:t> orang lain”.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4580"/>
            <a:ext cx="8686800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u="sng" dirty="0" err="1">
                <a:solidFill>
                  <a:srgbClr val="7030A0"/>
                </a:solidFill>
                <a:latin typeface="Brush Script MT" pitchFamily="66" charset="0"/>
              </a:rPr>
              <a:t>Ihtiar</a:t>
            </a:r>
            <a:r>
              <a:rPr lang="en-US" sz="5400" b="1" u="sng" dirty="0">
                <a:solidFill>
                  <a:srgbClr val="7030A0"/>
                </a:solidFill>
                <a:latin typeface="Brush Script MT" pitchFamily="66" charset="0"/>
              </a:rPr>
              <a:t> </a:t>
            </a:r>
            <a:r>
              <a:rPr lang="en-US" sz="5400" b="1" u="sng" dirty="0" err="1">
                <a:solidFill>
                  <a:srgbClr val="7030A0"/>
                </a:solidFill>
                <a:latin typeface="Brush Script MT" pitchFamily="66" charset="0"/>
              </a:rPr>
              <a:t>untun</a:t>
            </a:r>
            <a:r>
              <a:rPr lang="en-US" sz="5400" b="1" u="sng" dirty="0">
                <a:solidFill>
                  <a:srgbClr val="7030A0"/>
                </a:solidFill>
                <a:latin typeface="Brush Script MT" pitchFamily="66" charset="0"/>
              </a:rPr>
              <a:t> </a:t>
            </a:r>
            <a:r>
              <a:rPr lang="en-US" sz="5400" b="1" u="sng" dirty="0" err="1">
                <a:solidFill>
                  <a:srgbClr val="7030A0"/>
                </a:solidFill>
                <a:latin typeface="Brush Script MT" pitchFamily="66" charset="0"/>
              </a:rPr>
              <a:t>anda</a:t>
            </a:r>
            <a:r>
              <a:rPr lang="en-US" sz="5400" b="1" u="sng" dirty="0">
                <a:solidFill>
                  <a:srgbClr val="7030A0"/>
                </a:solidFill>
                <a:latin typeface="Brush Script MT" pitchFamily="66" charset="0"/>
              </a:rPr>
              <a:t>.</a:t>
            </a:r>
            <a:endParaRPr lang="en-US" b="1" u="sng" dirty="0">
              <a:solidFill>
                <a:srgbClr val="7030A0"/>
              </a:solidFill>
              <a:latin typeface="Brush Script MT" pitchFamily="66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4385" y="1015180"/>
            <a:ext cx="8686800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Berikut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ini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adalah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terjemahan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dari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sebuah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cerita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dari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seorang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penggali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kubur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, yang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ceritanya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dapat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kita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jadikan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bahan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untuk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koreksi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,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persiapan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dalam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menjalani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hidup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di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masa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yang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akan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datang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(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setelah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hidup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di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dunia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).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Certia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dalam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bentuk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video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tealah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di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terjemahkan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yang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kurang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lebih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memiliki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arti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sebagai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  </a:t>
            </a:r>
            <a:r>
              <a:rPr lang="en-US" sz="1800" b="1" u="sng" dirty="0" err="1">
                <a:solidFill>
                  <a:srgbClr val="7030A0"/>
                </a:solidFill>
                <a:latin typeface="Bell MT" pitchFamily="18" charset="0"/>
              </a:rPr>
              <a:t>berikut</a:t>
            </a:r>
            <a:r>
              <a:rPr lang="en-US" sz="1800" b="1" u="sng" dirty="0">
                <a:solidFill>
                  <a:srgbClr val="7030A0"/>
                </a:solidFill>
                <a:latin typeface="Bell MT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05656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15051</TotalTime>
  <Words>1499</Words>
  <Application>Microsoft Office PowerPoint</Application>
  <PresentationFormat>On-screen Show (4:3)</PresentationFormat>
  <Paragraphs>140</Paragraphs>
  <Slides>21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43" baseType="lpstr">
      <vt:lpstr>Aharoni</vt:lpstr>
      <vt:lpstr>Arial</vt:lpstr>
      <vt:lpstr>Arial Rounded MT Bold</vt:lpstr>
      <vt:lpstr>Bahnschrift Condensed</vt:lpstr>
      <vt:lpstr>Bahnschrift Light</vt:lpstr>
      <vt:lpstr>Bahnschrift Light SemiCondensed</vt:lpstr>
      <vt:lpstr>Baskerville Old Face</vt:lpstr>
      <vt:lpstr>Bell MT</vt:lpstr>
      <vt:lpstr>Bernard MT Condensed</vt:lpstr>
      <vt:lpstr>Bodoni MT</vt:lpstr>
      <vt:lpstr>Bodoni MT Black</vt:lpstr>
      <vt:lpstr>Book Antiqua</vt:lpstr>
      <vt:lpstr>Bookman Old Style</vt:lpstr>
      <vt:lpstr>Brush Script MT</vt:lpstr>
      <vt:lpstr>Calibri</vt:lpstr>
      <vt:lpstr>Comic Sans MS</vt:lpstr>
      <vt:lpstr>Garamond</vt:lpstr>
      <vt:lpstr>Gill Sans MT</vt:lpstr>
      <vt:lpstr>Wingdings</vt:lpstr>
      <vt:lpstr>Wingdings 2</vt:lpstr>
      <vt:lpstr>Wingdings 3</vt:lpstr>
      <vt:lpstr>Origin</vt:lpstr>
      <vt:lpstr>Hakikat Manusia Korupsi dan Anti Korupsi</vt:lpstr>
      <vt:lpstr>Persepsi</vt:lpstr>
      <vt:lpstr>Pemahamanan </vt:lpstr>
      <vt:lpstr>Manusia?</vt:lpstr>
      <vt:lpstr>PowerPoint Presentation</vt:lpstr>
      <vt:lpstr>Manusia Dalam Perspektif Agama</vt:lpstr>
      <vt:lpstr>Unsur Diri Manusia</vt:lpstr>
      <vt:lpstr>Potensi Dalam Diri Manusia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Korupsi</vt:lpstr>
      <vt:lpstr>PowerPoint Presentation</vt:lpstr>
      <vt:lpstr>Mengenali diri sendiri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Hakikat Manusia</dc:title>
  <dc:creator>U S E R</dc:creator>
  <cp:lastModifiedBy>Dibyo s</cp:lastModifiedBy>
  <cp:revision>25</cp:revision>
  <dcterms:created xsi:type="dcterms:W3CDTF">2020-10-12T03:57:23Z</dcterms:created>
  <dcterms:modified xsi:type="dcterms:W3CDTF">2026-09-28T04:24:26Z</dcterms:modified>
</cp:coreProperties>
</file>