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8288000" cy="10287000"/>
  <p:notesSz cx="6858000" cy="9144000"/>
  <p:embeddedFontLst>
    <p:embeddedFont>
      <p:font typeface="Helvetica World" panose="020B0604020202020204" charset="-128"/>
      <p:regular r:id="rId13"/>
    </p:embeddedFont>
    <p:embeddedFont>
      <p:font typeface="Garamond" panose="02020404030301010803" pitchFamily="18" charset="0"/>
      <p:regular r:id="rId14"/>
      <p:bold r:id="rId15"/>
      <p:italic r:id="rId16"/>
    </p:embeddedFont>
    <p:embeddedFont>
      <p:font typeface="Inter Bold" panose="020B0604020202020204" charset="0"/>
      <p:regular r:id="rId17"/>
    </p:embeddedFont>
    <p:embeddedFont>
      <p:font typeface="Lucida Fax" panose="02060602050505020204" pitchFamily="18" charset="0"/>
      <p:regular r:id="rId18"/>
      <p:bold r:id="rId19"/>
      <p:italic r:id="rId20"/>
      <p:boldItalic r:id="rId21"/>
    </p:embeddedFont>
    <p:embeddedFont>
      <p:font typeface="Lucida Sans" panose="020B060203050402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834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14474" y="7498251"/>
            <a:ext cx="9209125" cy="3472608"/>
          </a:xfrm>
          <a:custGeom>
            <a:avLst/>
            <a:gdLst/>
            <a:ahLst/>
            <a:cxnLst/>
            <a:rect l="l" t="t" r="r" b="b"/>
            <a:pathLst>
              <a:path w="9209125" h="3472608">
                <a:moveTo>
                  <a:pt x="0" y="0"/>
                </a:moveTo>
                <a:lnTo>
                  <a:pt x="9209125" y="0"/>
                </a:lnTo>
                <a:lnTo>
                  <a:pt x="9209125" y="3472607"/>
                </a:lnTo>
                <a:lnTo>
                  <a:pt x="0" y="34726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258870" flipH="1">
            <a:off x="-1507478" y="-2537401"/>
            <a:ext cx="6353937" cy="8229600"/>
          </a:xfrm>
          <a:custGeom>
            <a:avLst/>
            <a:gdLst/>
            <a:ahLst/>
            <a:cxnLst/>
            <a:rect l="l" t="t" r="r" b="b"/>
            <a:pathLst>
              <a:path w="6353937" h="8229600">
                <a:moveTo>
                  <a:pt x="6353937" y="0"/>
                </a:moveTo>
                <a:lnTo>
                  <a:pt x="0" y="0"/>
                </a:lnTo>
                <a:lnTo>
                  <a:pt x="0" y="8229600"/>
                </a:lnTo>
                <a:lnTo>
                  <a:pt x="6353937" y="8229600"/>
                </a:lnTo>
                <a:lnTo>
                  <a:pt x="635393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407148">
            <a:off x="14502770" y="6689140"/>
            <a:ext cx="6055021" cy="4011452"/>
          </a:xfrm>
          <a:custGeom>
            <a:avLst/>
            <a:gdLst/>
            <a:ahLst/>
            <a:cxnLst/>
            <a:rect l="l" t="t" r="r" b="b"/>
            <a:pathLst>
              <a:path w="6055021" h="4011452">
                <a:moveTo>
                  <a:pt x="0" y="0"/>
                </a:moveTo>
                <a:lnTo>
                  <a:pt x="6055021" y="0"/>
                </a:lnTo>
                <a:lnTo>
                  <a:pt x="6055021" y="4011452"/>
                </a:lnTo>
                <a:lnTo>
                  <a:pt x="0" y="40114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5964440" y="3221800"/>
            <a:ext cx="0" cy="4085951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2103589" y="3572702"/>
            <a:ext cx="3208389" cy="3415309"/>
          </a:xfrm>
          <a:custGeom>
            <a:avLst/>
            <a:gdLst/>
            <a:ahLst/>
            <a:cxnLst/>
            <a:rect l="l" t="t" r="r" b="b"/>
            <a:pathLst>
              <a:path w="3208389" h="3415309">
                <a:moveTo>
                  <a:pt x="0" y="0"/>
                </a:moveTo>
                <a:lnTo>
                  <a:pt x="3208389" y="0"/>
                </a:lnTo>
                <a:lnTo>
                  <a:pt x="3208389" y="3415308"/>
                </a:lnTo>
                <a:lnTo>
                  <a:pt x="0" y="34153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5CF3875C-86D7-BA72-7948-AE96DA163A5C}"/>
              </a:ext>
            </a:extLst>
          </p:cNvPr>
          <p:cNvSpPr txBox="1"/>
          <p:nvPr/>
        </p:nvSpPr>
        <p:spPr>
          <a:xfrm>
            <a:off x="15163800" y="114300"/>
            <a:ext cx="8793038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b="1" spc="-419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Kewarganegaraan</a:t>
            </a:r>
            <a:endParaRPr lang="en-US" sz="3200" b="1" spc="-419" dirty="0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8FC21C0D-5767-4F01-48CB-D1F59F5C4E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273" y="5677383"/>
            <a:ext cx="9067800" cy="521087"/>
          </a:xfrm>
        </p:spPr>
        <p:txBody>
          <a:bodyPr>
            <a:norm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Lucida Sans" panose="020B0602030504020204" pitchFamily="34" charset="0"/>
              </a:rPr>
              <a:t>Konsep</a:t>
            </a:r>
            <a:r>
              <a:rPr lang="en-US" sz="2400" dirty="0">
                <a:solidFill>
                  <a:schemeClr val="bg1"/>
                </a:solidFill>
                <a:latin typeface="Lucida Sans" panose="020B0602030504020204" pitchFamily="34" charset="0"/>
              </a:rPr>
              <a:t>, Tujuan, dan </a:t>
            </a:r>
            <a:r>
              <a:rPr lang="en-US" sz="2400" dirty="0" err="1">
                <a:solidFill>
                  <a:schemeClr val="bg1"/>
                </a:solidFill>
                <a:latin typeface="Lucida Sans" panose="020B0602030504020204" pitchFamily="34" charset="0"/>
              </a:rPr>
              <a:t>Fungsi</a:t>
            </a:r>
            <a:r>
              <a:rPr lang="en-US" sz="2400" dirty="0">
                <a:solidFill>
                  <a:schemeClr val="bg1"/>
                </a:solidFill>
                <a:latin typeface="Lucida Sans" panose="020B0602030504020204" pitchFamily="34" charset="0"/>
              </a:rPr>
              <a:t> Pendidikan </a:t>
            </a:r>
            <a:r>
              <a:rPr lang="en-US" sz="2400" dirty="0" err="1">
                <a:solidFill>
                  <a:schemeClr val="bg1"/>
                </a:solidFill>
                <a:latin typeface="Lucida Sans" panose="020B0602030504020204" pitchFamily="34" charset="0"/>
              </a:rPr>
              <a:t>Kewarganegaraan</a:t>
            </a:r>
            <a:endParaRPr lang="en-ID" sz="2400" dirty="0">
              <a:solidFill>
                <a:schemeClr val="bg1"/>
              </a:solidFill>
              <a:latin typeface="Lucida Sans" panose="020B0602030504020204" pitchFamily="34" charset="0"/>
            </a:endParaRPr>
          </a:p>
        </p:txBody>
      </p:sp>
      <p:sp>
        <p:nvSpPr>
          <p:cNvPr id="23" name="Title 20">
            <a:extLst>
              <a:ext uri="{FF2B5EF4-FFF2-40B4-BE49-F238E27FC236}">
                <a16:creationId xmlns:a16="http://schemas.microsoft.com/office/drawing/2014/main" id="{FB973007-EB83-4E93-40ED-F0C2E3C3160D}"/>
              </a:ext>
            </a:extLst>
          </p:cNvPr>
          <p:cNvSpPr txBox="1">
            <a:spLocks/>
          </p:cNvSpPr>
          <p:nvPr/>
        </p:nvSpPr>
        <p:spPr>
          <a:xfrm>
            <a:off x="5621511" y="3729902"/>
            <a:ext cx="11523489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6600" b="1" dirty="0">
                <a:solidFill>
                  <a:schemeClr val="bg1"/>
                </a:solidFill>
              </a:rPr>
              <a:t>WARGA NEGARA DI ERA PERUBAHAN GLOBAL</a:t>
            </a:r>
            <a:endParaRPr lang="en-ID" sz="6600" dirty="0">
              <a:solidFill>
                <a:schemeClr val="bg1"/>
              </a:solidFill>
              <a:latin typeface="Lucida Sans" panose="020B0602030504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  <p:txBody>
          <a:bodyPr/>
          <a:lstStyle/>
          <a:p>
            <a:endParaRPr lang="en-ID" dirty="0"/>
          </a:p>
        </p:txBody>
      </p:sp>
      <p:sp>
        <p:nvSpPr>
          <p:cNvPr id="3" name="Freeform 3"/>
          <p:cNvSpPr/>
          <p:nvPr/>
        </p:nvSpPr>
        <p:spPr>
          <a:xfrm>
            <a:off x="-214474" y="7498251"/>
            <a:ext cx="9209125" cy="3472608"/>
          </a:xfrm>
          <a:custGeom>
            <a:avLst/>
            <a:gdLst/>
            <a:ahLst/>
            <a:cxnLst/>
            <a:rect l="l" t="t" r="r" b="b"/>
            <a:pathLst>
              <a:path w="9209125" h="3472608">
                <a:moveTo>
                  <a:pt x="0" y="0"/>
                </a:moveTo>
                <a:lnTo>
                  <a:pt x="9209125" y="0"/>
                </a:lnTo>
                <a:lnTo>
                  <a:pt x="9209125" y="3472607"/>
                </a:lnTo>
                <a:lnTo>
                  <a:pt x="0" y="34726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58870" flipH="1">
            <a:off x="-1507478" y="-2537401"/>
            <a:ext cx="6353937" cy="8229600"/>
          </a:xfrm>
          <a:custGeom>
            <a:avLst/>
            <a:gdLst/>
            <a:ahLst/>
            <a:cxnLst/>
            <a:rect l="l" t="t" r="r" b="b"/>
            <a:pathLst>
              <a:path w="6353937" h="8229600">
                <a:moveTo>
                  <a:pt x="6353937" y="0"/>
                </a:moveTo>
                <a:lnTo>
                  <a:pt x="0" y="0"/>
                </a:lnTo>
                <a:lnTo>
                  <a:pt x="0" y="8229600"/>
                </a:lnTo>
                <a:lnTo>
                  <a:pt x="6353937" y="8229600"/>
                </a:lnTo>
                <a:lnTo>
                  <a:pt x="635393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407148">
            <a:off x="14502770" y="6689140"/>
            <a:ext cx="6055021" cy="4011452"/>
          </a:xfrm>
          <a:custGeom>
            <a:avLst/>
            <a:gdLst/>
            <a:ahLst/>
            <a:cxnLst/>
            <a:rect l="l" t="t" r="r" b="b"/>
            <a:pathLst>
              <a:path w="6055021" h="4011452">
                <a:moveTo>
                  <a:pt x="0" y="0"/>
                </a:moveTo>
                <a:lnTo>
                  <a:pt x="6055021" y="0"/>
                </a:lnTo>
                <a:lnTo>
                  <a:pt x="6055021" y="4011452"/>
                </a:lnTo>
                <a:lnTo>
                  <a:pt x="0" y="40114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 flipV="1">
            <a:off x="1986696" y="2117692"/>
            <a:ext cx="0" cy="1227547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H="1">
            <a:off x="-338969" y="9469162"/>
            <a:ext cx="4471166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6550071" y="316536"/>
            <a:ext cx="886951" cy="944153"/>
          </a:xfrm>
          <a:custGeom>
            <a:avLst/>
            <a:gdLst/>
            <a:ahLst/>
            <a:cxnLst/>
            <a:rect l="l" t="t" r="r" b="b"/>
            <a:pathLst>
              <a:path w="886951" h="944153">
                <a:moveTo>
                  <a:pt x="0" y="0"/>
                </a:moveTo>
                <a:lnTo>
                  <a:pt x="886951" y="0"/>
                </a:lnTo>
                <a:lnTo>
                  <a:pt x="886951" y="944154"/>
                </a:lnTo>
                <a:lnTo>
                  <a:pt x="0" y="9441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0174358" y="2391455"/>
            <a:ext cx="6819188" cy="5246370"/>
            <a:chOff x="0" y="0"/>
            <a:chExt cx="1056471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56471" cy="812800"/>
            </a:xfrm>
            <a:custGeom>
              <a:avLst/>
              <a:gdLst/>
              <a:ahLst/>
              <a:cxnLst/>
              <a:rect l="l" t="t" r="r" b="b"/>
              <a:pathLst>
                <a:path w="1056471" h="812800">
                  <a:moveTo>
                    <a:pt x="62442" y="0"/>
                  </a:moveTo>
                  <a:lnTo>
                    <a:pt x="994028" y="0"/>
                  </a:lnTo>
                  <a:cubicBezTo>
                    <a:pt x="1010589" y="0"/>
                    <a:pt x="1026472" y="6579"/>
                    <a:pt x="1038182" y="18289"/>
                  </a:cubicBezTo>
                  <a:cubicBezTo>
                    <a:pt x="1049892" y="29999"/>
                    <a:pt x="1056471" y="45882"/>
                    <a:pt x="1056471" y="62442"/>
                  </a:cubicBezTo>
                  <a:lnTo>
                    <a:pt x="1056471" y="750358"/>
                  </a:lnTo>
                  <a:cubicBezTo>
                    <a:pt x="1056471" y="784844"/>
                    <a:pt x="1028514" y="812800"/>
                    <a:pt x="994028" y="812800"/>
                  </a:cubicBezTo>
                  <a:lnTo>
                    <a:pt x="62442" y="812800"/>
                  </a:lnTo>
                  <a:cubicBezTo>
                    <a:pt x="27956" y="812800"/>
                    <a:pt x="0" y="784844"/>
                    <a:pt x="0" y="750358"/>
                  </a:cubicBezTo>
                  <a:lnTo>
                    <a:pt x="0" y="62442"/>
                  </a:lnTo>
                  <a:cubicBezTo>
                    <a:pt x="0" y="27956"/>
                    <a:pt x="27956" y="0"/>
                    <a:pt x="62442" y="0"/>
                  </a:cubicBezTo>
                  <a:close/>
                </a:path>
              </a:pathLst>
            </a:custGeom>
            <a:blipFill>
              <a:blip r:embed="rId7"/>
              <a:stretch>
                <a:fillRect l="-18387" r="-18387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0320334" y="687180"/>
            <a:ext cx="6183311" cy="1650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570"/>
              </a:lnSpc>
            </a:pPr>
            <a:r>
              <a:rPr lang="en-US" sz="9692" b="1" spc="-474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Pengantar</a:t>
            </a:r>
            <a:endParaRPr lang="en-US" sz="9692" b="1" spc="-474" dirty="0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057400" y="2171700"/>
            <a:ext cx="6455775" cy="692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91"/>
              </a:lnSpc>
            </a:pP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Konsep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dan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Urgensi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Pendidikan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Kewarganegaraan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dalam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Pencerdasan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Kehidupan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Bangsa</a:t>
            </a:r>
            <a:endParaRPr lang="en-US" sz="2400" b="1" spc="-104" dirty="0">
              <a:solidFill>
                <a:srgbClr val="FFFFFF"/>
              </a:solidFill>
              <a:latin typeface="Garamond" panose="02020404030301010803" pitchFamily="18" charset="0"/>
              <a:ea typeface="Helvetica World"/>
              <a:cs typeface="Helvetica World"/>
              <a:sym typeface="Helvetica Wor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215026" y="3204594"/>
            <a:ext cx="7959332" cy="1699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91"/>
              </a:lnSpc>
            </a:pP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Pernahkah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Anda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memikirkan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atau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memimpikan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menjadi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seorang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sarjana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atau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profesional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?  </a:t>
            </a:r>
          </a:p>
          <a:p>
            <a:pPr>
              <a:lnSpc>
                <a:spcPts val="2691"/>
              </a:lnSpc>
            </a:pP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Seperti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apa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sosok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sarjana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atau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profesional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itu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? </a:t>
            </a:r>
          </a:p>
          <a:p>
            <a:pPr>
              <a:lnSpc>
                <a:spcPts val="2691"/>
              </a:lnSpc>
            </a:pP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Apa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itu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sarjana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dan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apa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itu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profesional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? </a:t>
            </a:r>
          </a:p>
          <a:p>
            <a:pPr>
              <a:lnSpc>
                <a:spcPts val="2691"/>
              </a:lnSpc>
            </a:pP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Coba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kemukakan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secara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lisan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berdasar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pengetahuan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awal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Anda.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42735" y="5183973"/>
            <a:ext cx="7151331" cy="1401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91"/>
              </a:lnSpc>
            </a:pPr>
            <a:r>
              <a:rPr lang="en-US" sz="32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mengapa</a:t>
            </a:r>
            <a:r>
              <a:rPr lang="en-US" sz="32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Pendidikan </a:t>
            </a:r>
            <a:r>
              <a:rPr lang="en-US" sz="32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Kewarganegaraan</a:t>
            </a:r>
            <a:r>
              <a:rPr lang="en-US" sz="32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2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penting</a:t>
            </a:r>
            <a:r>
              <a:rPr lang="en-US" sz="32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2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dalam</a:t>
            </a:r>
            <a:r>
              <a:rPr lang="en-US" sz="32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 </a:t>
            </a:r>
            <a:r>
              <a:rPr lang="en-US" sz="32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pengembangan</a:t>
            </a:r>
            <a:r>
              <a:rPr lang="en-US" sz="32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2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kemampuan</a:t>
            </a:r>
            <a:r>
              <a:rPr lang="en-US" sz="32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2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utuh</a:t>
            </a:r>
            <a:r>
              <a:rPr lang="en-US" sz="32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2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sarjana</a:t>
            </a:r>
            <a:r>
              <a:rPr lang="en-US" sz="32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2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atau</a:t>
            </a:r>
            <a:r>
              <a:rPr lang="en-US" sz="32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2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profesional</a:t>
            </a:r>
            <a:r>
              <a:rPr lang="en-US" sz="32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?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12847" y="8976134"/>
            <a:ext cx="2899513" cy="326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1"/>
              </a:lnSpc>
            </a:pPr>
            <a:r>
              <a:rPr lang="en-US" sz="2136" spc="-104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www.reallygreatsite.com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159427" y="392899"/>
            <a:ext cx="1297793" cy="835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58"/>
              </a:lnSpc>
            </a:pPr>
            <a:r>
              <a:rPr lang="en-US" sz="1316" spc="-64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NUSANTARA BERSATU, INDONESIA MAJU.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BDB2A-BA65-628D-3924-0601EF06E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39A8E9E-AD84-6703-98BE-10DBC639FDB6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  <p:txBody>
          <a:bodyPr/>
          <a:lstStyle/>
          <a:p>
            <a:r>
              <a:rPr lang="en-ID"/>
              <a:t>Apakah</a:t>
            </a:r>
          </a:p>
          <a:p>
            <a:r>
              <a:rPr lang="en-ID"/>
              <a:t>profesi yang akan Anda capai setelah menyelesaikan pendidikan sarjana atau profesional?</a:t>
            </a:r>
            <a:endParaRPr lang="en-ID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7714D5B-04B6-E2D0-1B02-53EFC1391F46}"/>
              </a:ext>
            </a:extLst>
          </p:cNvPr>
          <p:cNvSpPr/>
          <p:nvPr/>
        </p:nvSpPr>
        <p:spPr>
          <a:xfrm>
            <a:off x="-214474" y="7498251"/>
            <a:ext cx="9209125" cy="3472608"/>
          </a:xfrm>
          <a:custGeom>
            <a:avLst/>
            <a:gdLst/>
            <a:ahLst/>
            <a:cxnLst/>
            <a:rect l="l" t="t" r="r" b="b"/>
            <a:pathLst>
              <a:path w="9209125" h="3472608">
                <a:moveTo>
                  <a:pt x="0" y="0"/>
                </a:moveTo>
                <a:lnTo>
                  <a:pt x="9209125" y="0"/>
                </a:lnTo>
                <a:lnTo>
                  <a:pt x="9209125" y="3472607"/>
                </a:lnTo>
                <a:lnTo>
                  <a:pt x="0" y="34726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1B7AF16-5BF8-B8ED-3097-76F8CA1EFFC8}"/>
              </a:ext>
            </a:extLst>
          </p:cNvPr>
          <p:cNvSpPr/>
          <p:nvPr/>
        </p:nvSpPr>
        <p:spPr>
          <a:xfrm rot="258870" flipH="1">
            <a:off x="-1507478" y="-2537401"/>
            <a:ext cx="6353937" cy="8229600"/>
          </a:xfrm>
          <a:custGeom>
            <a:avLst/>
            <a:gdLst/>
            <a:ahLst/>
            <a:cxnLst/>
            <a:rect l="l" t="t" r="r" b="b"/>
            <a:pathLst>
              <a:path w="6353937" h="8229600">
                <a:moveTo>
                  <a:pt x="6353937" y="0"/>
                </a:moveTo>
                <a:lnTo>
                  <a:pt x="0" y="0"/>
                </a:lnTo>
                <a:lnTo>
                  <a:pt x="0" y="8229600"/>
                </a:lnTo>
                <a:lnTo>
                  <a:pt x="6353937" y="8229600"/>
                </a:lnTo>
                <a:lnTo>
                  <a:pt x="635393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19C2F02D-50A7-B48D-2936-961ABFA3AA05}"/>
              </a:ext>
            </a:extLst>
          </p:cNvPr>
          <p:cNvSpPr/>
          <p:nvPr/>
        </p:nvSpPr>
        <p:spPr>
          <a:xfrm rot="-1407148">
            <a:off x="14502770" y="6689140"/>
            <a:ext cx="6055021" cy="4011452"/>
          </a:xfrm>
          <a:custGeom>
            <a:avLst/>
            <a:gdLst/>
            <a:ahLst/>
            <a:cxnLst/>
            <a:rect l="l" t="t" r="r" b="b"/>
            <a:pathLst>
              <a:path w="6055021" h="4011452">
                <a:moveTo>
                  <a:pt x="0" y="0"/>
                </a:moveTo>
                <a:lnTo>
                  <a:pt x="6055021" y="0"/>
                </a:lnTo>
                <a:lnTo>
                  <a:pt x="6055021" y="4011452"/>
                </a:lnTo>
                <a:lnTo>
                  <a:pt x="0" y="40114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480AA12A-1004-54FE-E118-6678A7CD3272}"/>
              </a:ext>
            </a:extLst>
          </p:cNvPr>
          <p:cNvSpPr/>
          <p:nvPr/>
        </p:nvSpPr>
        <p:spPr>
          <a:xfrm flipV="1">
            <a:off x="1986696" y="2117692"/>
            <a:ext cx="0" cy="1227547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D15B896B-7941-F7DC-A37C-7AE2DC7F23B7}"/>
              </a:ext>
            </a:extLst>
          </p:cNvPr>
          <p:cNvSpPr/>
          <p:nvPr/>
        </p:nvSpPr>
        <p:spPr>
          <a:xfrm flipH="1">
            <a:off x="-338969" y="9469162"/>
            <a:ext cx="4471166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2AD39B3-24B5-97E1-3414-33E86FBFDD1C}"/>
              </a:ext>
            </a:extLst>
          </p:cNvPr>
          <p:cNvSpPr/>
          <p:nvPr/>
        </p:nvSpPr>
        <p:spPr>
          <a:xfrm>
            <a:off x="16550071" y="316536"/>
            <a:ext cx="886951" cy="944153"/>
          </a:xfrm>
          <a:custGeom>
            <a:avLst/>
            <a:gdLst/>
            <a:ahLst/>
            <a:cxnLst/>
            <a:rect l="l" t="t" r="r" b="b"/>
            <a:pathLst>
              <a:path w="886951" h="944153">
                <a:moveTo>
                  <a:pt x="0" y="0"/>
                </a:moveTo>
                <a:lnTo>
                  <a:pt x="886951" y="0"/>
                </a:lnTo>
                <a:lnTo>
                  <a:pt x="886951" y="944154"/>
                </a:lnTo>
                <a:lnTo>
                  <a:pt x="0" y="9441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0B70A6A7-850B-89A3-CBCA-39B11AB3A43F}"/>
              </a:ext>
            </a:extLst>
          </p:cNvPr>
          <p:cNvSpPr txBox="1"/>
          <p:nvPr/>
        </p:nvSpPr>
        <p:spPr>
          <a:xfrm>
            <a:off x="2273990" y="2096251"/>
            <a:ext cx="12783426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91"/>
              </a:lnSpc>
            </a:pP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Konsep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dan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Urgensi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Pendidikan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Kewarganegaraan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dalam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Pencerdasan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Kehidupan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Bangsa</a:t>
            </a:r>
            <a:endParaRPr lang="en-US" sz="2400" b="1" spc="-104" dirty="0">
              <a:solidFill>
                <a:srgbClr val="FFFFFF"/>
              </a:solidFill>
              <a:latin typeface="Garamond" panose="02020404030301010803" pitchFamily="18" charset="0"/>
              <a:ea typeface="Helvetica World"/>
              <a:cs typeface="Helvetica World"/>
              <a:sym typeface="Helvetica World"/>
            </a:endParaRPr>
          </a:p>
          <a:p>
            <a:pPr>
              <a:lnSpc>
                <a:spcPts val="2691"/>
              </a:lnSpc>
            </a:pP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Apakah</a:t>
            </a:r>
            <a:endParaRPr lang="en-US" sz="2400" b="1" spc="-104" dirty="0">
              <a:solidFill>
                <a:srgbClr val="FFFFFF"/>
              </a:solidFill>
              <a:latin typeface="Garamond" panose="02020404030301010803" pitchFamily="18" charset="0"/>
              <a:ea typeface="Helvetica World"/>
              <a:cs typeface="Helvetica World"/>
              <a:sym typeface="Helvetica World"/>
            </a:endParaRPr>
          </a:p>
          <a:p>
            <a:pPr>
              <a:lnSpc>
                <a:spcPts val="2691"/>
              </a:lnSpc>
            </a:pP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profesi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yang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akan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Anda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capai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setelah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menyelesaikan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pendidikan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sarjana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atau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profesional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?</a:t>
            </a:r>
          </a:p>
          <a:p>
            <a:pPr>
              <a:lnSpc>
                <a:spcPts val="2691"/>
              </a:lnSpc>
            </a:pPr>
            <a:endParaRPr lang="en-US" sz="2400" b="1" spc="-104" dirty="0">
              <a:solidFill>
                <a:srgbClr val="FFFFFF"/>
              </a:solidFill>
              <a:latin typeface="Garamond" panose="02020404030301010803" pitchFamily="18" charset="0"/>
              <a:ea typeface="Helvetica World"/>
              <a:cs typeface="Helvetica World"/>
              <a:sym typeface="Helvetica World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ECFC2996-0DAC-02FD-4C68-DF080B1C06FF}"/>
              </a:ext>
            </a:extLst>
          </p:cNvPr>
          <p:cNvSpPr txBox="1"/>
          <p:nvPr/>
        </p:nvSpPr>
        <p:spPr>
          <a:xfrm>
            <a:off x="8665703" y="3393419"/>
            <a:ext cx="8199749" cy="3084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691"/>
              </a:lnSpc>
            </a:pP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Dalam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Pasal 8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ayat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(2)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Undang-Undang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Republik Indonesia No. 12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Tahun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2012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tentang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Pendidikan Tinggi, program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sarjana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merupakan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jenjang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pendidikan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akademik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bagi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lulusan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pendidikan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menengah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atau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sederajat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sehingga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mampu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mengamalkan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ilmu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pengetahuan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dan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teknologi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melalui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penalaran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ilmiah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.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Lulusan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program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sarjana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diharapkan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akan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menjadi</a:t>
            </a:r>
            <a:endParaRPr lang="en-US" sz="2000" spc="-104" dirty="0">
              <a:solidFill>
                <a:srgbClr val="FFFFFF"/>
              </a:solidFill>
              <a:latin typeface="Lucida Fax" panose="02060602050505020204" pitchFamily="18" charset="0"/>
              <a:ea typeface="Helvetica World"/>
              <a:cs typeface="Helvetica World"/>
              <a:sym typeface="Helvetica World"/>
            </a:endParaRPr>
          </a:p>
          <a:p>
            <a:pPr algn="just">
              <a:lnSpc>
                <a:spcPts val="2691"/>
              </a:lnSpc>
            </a:pP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intelektual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dan/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atau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ilmuwan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yang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berbudaya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,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mampu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memasuki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dan/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atau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menciptakan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lapangan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kerja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,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serta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mampu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mengembangkan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diri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menjadi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profesional</a:t>
            </a:r>
            <a:r>
              <a:rPr lang="en-US" sz="2000" spc="-104" dirty="0">
                <a:solidFill>
                  <a:srgbClr val="FFFFFF"/>
                </a:solidFill>
                <a:latin typeface="Lucida Fax" panose="02060602050505020204" pitchFamily="18" charset="0"/>
                <a:ea typeface="Helvetica World"/>
                <a:cs typeface="Helvetica World"/>
                <a:sym typeface="Helvetica World"/>
              </a:rPr>
              <a:t>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544649B1-0521-4557-01D2-CD1358C10ABC}"/>
              </a:ext>
            </a:extLst>
          </p:cNvPr>
          <p:cNvSpPr txBox="1"/>
          <p:nvPr/>
        </p:nvSpPr>
        <p:spPr>
          <a:xfrm>
            <a:off x="8665703" y="6780481"/>
            <a:ext cx="8326897" cy="1709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91"/>
              </a:lnSpc>
            </a:pP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Dalam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Pasal 1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ayat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(4)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Undang-Undang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Republik Indonesia No. 14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Tahun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2005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tentang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Guru dan Dosen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dikemukakan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bahwa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profesional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adalah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pekerjaan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atau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kegiatan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yang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dapat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menjadi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sumber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penghasilan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,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perlu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keahlian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,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kemahiran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,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atau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kecakapan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,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memiliki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standar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mutu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, dan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memiliki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norma yang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diperoleh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melalui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pendidikan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000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profesi</a:t>
            </a:r>
            <a:r>
              <a:rPr lang="en-US" sz="2000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. 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57BD9FDE-7B1B-99A3-3805-747135B438E6}"/>
              </a:ext>
            </a:extLst>
          </p:cNvPr>
          <p:cNvSpPr txBox="1"/>
          <p:nvPr/>
        </p:nvSpPr>
        <p:spPr>
          <a:xfrm>
            <a:off x="15159427" y="392899"/>
            <a:ext cx="1297793" cy="835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58"/>
              </a:lnSpc>
            </a:pPr>
            <a:r>
              <a:rPr lang="en-US" sz="1316" spc="-64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NUSANTARA BERSATU, INDONESIA MAJU.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453B581-9898-CEDB-3A7C-D7F3D49FB3A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291" b="28126"/>
          <a:stretch>
            <a:fillRect/>
          </a:stretch>
        </p:blipFill>
        <p:spPr>
          <a:xfrm>
            <a:off x="941432" y="3379266"/>
            <a:ext cx="7509797" cy="6089896"/>
          </a:xfrm>
          <a:prstGeom prst="rect">
            <a:avLst/>
          </a:prstGeom>
        </p:spPr>
      </p:pic>
      <p:sp>
        <p:nvSpPr>
          <p:cNvPr id="20" name="TextBox 12">
            <a:extLst>
              <a:ext uri="{FF2B5EF4-FFF2-40B4-BE49-F238E27FC236}">
                <a16:creationId xmlns:a16="http://schemas.microsoft.com/office/drawing/2014/main" id="{808EA3CE-8DC0-715A-E0A5-00B307238452}"/>
              </a:ext>
            </a:extLst>
          </p:cNvPr>
          <p:cNvSpPr txBox="1"/>
          <p:nvPr/>
        </p:nvSpPr>
        <p:spPr>
          <a:xfrm>
            <a:off x="932574" y="9556403"/>
            <a:ext cx="12783426" cy="692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91"/>
              </a:lnSpc>
            </a:pP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Apakah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profesi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yang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akan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Anda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capai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setelah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menyelesaikan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pendidikan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sarjana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atau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00" b="1" spc="-104" dirty="0" err="1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profesional</a:t>
            </a:r>
            <a:r>
              <a:rPr lang="en-US" sz="2400" b="1" spc="-104" dirty="0">
                <a:solidFill>
                  <a:srgbClr val="FFFFFF"/>
                </a:solidFill>
                <a:latin typeface="Garamond" panose="02020404030301010803" pitchFamily="18" charset="0"/>
                <a:ea typeface="Helvetica World"/>
                <a:cs typeface="Helvetica World"/>
                <a:sym typeface="Helvetica World"/>
              </a:rPr>
              <a:t>?</a:t>
            </a:r>
          </a:p>
          <a:p>
            <a:pPr>
              <a:lnSpc>
                <a:spcPts val="2691"/>
              </a:lnSpc>
            </a:pPr>
            <a:endParaRPr lang="en-US" sz="2400" b="1" spc="-104" dirty="0">
              <a:solidFill>
                <a:srgbClr val="FFFFFF"/>
              </a:solidFill>
              <a:latin typeface="Garamond" panose="02020404030301010803" pitchFamily="18" charset="0"/>
              <a:ea typeface="Helvetica World"/>
              <a:cs typeface="Helvetica World"/>
              <a:sym typeface="Helvetica World"/>
            </a:endParaRPr>
          </a:p>
        </p:txBody>
      </p:sp>
    </p:spTree>
    <p:extLst>
      <p:ext uri="{BB962C8B-B14F-4D97-AF65-F5344CB8AC3E}">
        <p14:creationId xmlns:p14="http://schemas.microsoft.com/office/powerpoint/2010/main" val="18158657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14474" y="7498251"/>
            <a:ext cx="9209125" cy="3472608"/>
          </a:xfrm>
          <a:custGeom>
            <a:avLst/>
            <a:gdLst/>
            <a:ahLst/>
            <a:cxnLst/>
            <a:rect l="l" t="t" r="r" b="b"/>
            <a:pathLst>
              <a:path w="9209125" h="3472608">
                <a:moveTo>
                  <a:pt x="0" y="0"/>
                </a:moveTo>
                <a:lnTo>
                  <a:pt x="9209125" y="0"/>
                </a:lnTo>
                <a:lnTo>
                  <a:pt x="9209125" y="3472607"/>
                </a:lnTo>
                <a:lnTo>
                  <a:pt x="0" y="34726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58870" flipH="1">
            <a:off x="-1507478" y="-2537401"/>
            <a:ext cx="6353937" cy="8229600"/>
          </a:xfrm>
          <a:custGeom>
            <a:avLst/>
            <a:gdLst/>
            <a:ahLst/>
            <a:cxnLst/>
            <a:rect l="l" t="t" r="r" b="b"/>
            <a:pathLst>
              <a:path w="6353937" h="8229600">
                <a:moveTo>
                  <a:pt x="6353937" y="0"/>
                </a:moveTo>
                <a:lnTo>
                  <a:pt x="0" y="0"/>
                </a:lnTo>
                <a:lnTo>
                  <a:pt x="0" y="8229600"/>
                </a:lnTo>
                <a:lnTo>
                  <a:pt x="6353937" y="8229600"/>
                </a:lnTo>
                <a:lnTo>
                  <a:pt x="635393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407148">
            <a:off x="14502770" y="6689140"/>
            <a:ext cx="6055021" cy="4011452"/>
          </a:xfrm>
          <a:custGeom>
            <a:avLst/>
            <a:gdLst/>
            <a:ahLst/>
            <a:cxnLst/>
            <a:rect l="l" t="t" r="r" b="b"/>
            <a:pathLst>
              <a:path w="6055021" h="4011452">
                <a:moveTo>
                  <a:pt x="0" y="0"/>
                </a:moveTo>
                <a:lnTo>
                  <a:pt x="6055021" y="0"/>
                </a:lnTo>
                <a:lnTo>
                  <a:pt x="6055021" y="4011452"/>
                </a:lnTo>
                <a:lnTo>
                  <a:pt x="0" y="40114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 flipV="1">
            <a:off x="8901429" y="2194230"/>
            <a:ext cx="0" cy="1227547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H="1">
            <a:off x="-338969" y="9469162"/>
            <a:ext cx="4471166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6550071" y="316536"/>
            <a:ext cx="886951" cy="944153"/>
          </a:xfrm>
          <a:custGeom>
            <a:avLst/>
            <a:gdLst/>
            <a:ahLst/>
            <a:cxnLst/>
            <a:rect l="l" t="t" r="r" b="b"/>
            <a:pathLst>
              <a:path w="886951" h="944153">
                <a:moveTo>
                  <a:pt x="0" y="0"/>
                </a:moveTo>
                <a:lnTo>
                  <a:pt x="886951" y="0"/>
                </a:lnTo>
                <a:lnTo>
                  <a:pt x="886951" y="944154"/>
                </a:lnTo>
                <a:lnTo>
                  <a:pt x="0" y="9441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822404" y="1421130"/>
            <a:ext cx="6819188" cy="5246370"/>
            <a:chOff x="0" y="0"/>
            <a:chExt cx="1056471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56471" cy="812800"/>
            </a:xfrm>
            <a:custGeom>
              <a:avLst/>
              <a:gdLst/>
              <a:ahLst/>
              <a:cxnLst/>
              <a:rect l="l" t="t" r="r" b="b"/>
              <a:pathLst>
                <a:path w="1056471" h="812800">
                  <a:moveTo>
                    <a:pt x="62442" y="0"/>
                  </a:moveTo>
                  <a:lnTo>
                    <a:pt x="994028" y="0"/>
                  </a:lnTo>
                  <a:cubicBezTo>
                    <a:pt x="1010589" y="0"/>
                    <a:pt x="1026472" y="6579"/>
                    <a:pt x="1038182" y="18289"/>
                  </a:cubicBezTo>
                  <a:cubicBezTo>
                    <a:pt x="1049892" y="29999"/>
                    <a:pt x="1056471" y="45882"/>
                    <a:pt x="1056471" y="62442"/>
                  </a:cubicBezTo>
                  <a:lnTo>
                    <a:pt x="1056471" y="750358"/>
                  </a:lnTo>
                  <a:cubicBezTo>
                    <a:pt x="1056471" y="784844"/>
                    <a:pt x="1028514" y="812800"/>
                    <a:pt x="994028" y="812800"/>
                  </a:cubicBezTo>
                  <a:lnTo>
                    <a:pt x="62442" y="812800"/>
                  </a:lnTo>
                  <a:cubicBezTo>
                    <a:pt x="27956" y="812800"/>
                    <a:pt x="0" y="784844"/>
                    <a:pt x="0" y="750358"/>
                  </a:cubicBezTo>
                  <a:lnTo>
                    <a:pt x="0" y="62442"/>
                  </a:lnTo>
                  <a:cubicBezTo>
                    <a:pt x="0" y="27956"/>
                    <a:pt x="27956" y="0"/>
                    <a:pt x="62442" y="0"/>
                  </a:cubicBezTo>
                  <a:close/>
                </a:path>
              </a:pathLst>
            </a:custGeom>
            <a:blipFill>
              <a:blip r:embed="rId7"/>
              <a:stretch>
                <a:fillRect l="-7649" r="-7649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8483358" y="346293"/>
            <a:ext cx="7912022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spc="-474" dirty="0" err="1">
                <a:solidFill>
                  <a:srgbClr val="FFFFFF"/>
                </a:solidFill>
                <a:latin typeface="Lucida Sans" panose="020B0602030504020204" pitchFamily="34" charset="0"/>
                <a:ea typeface="Inter Bold"/>
                <a:cs typeface="Inter Bold"/>
                <a:sym typeface="Inter Bold"/>
              </a:rPr>
              <a:t>Mengapa</a:t>
            </a:r>
            <a:r>
              <a:rPr lang="en-US" sz="4000" b="1" spc="-474" dirty="0">
                <a:solidFill>
                  <a:srgbClr val="FFFFFF"/>
                </a:solidFill>
                <a:latin typeface="Lucida Sans" panose="020B0602030504020204" pitchFamily="34" charset="0"/>
                <a:ea typeface="Inter Bold"/>
                <a:cs typeface="Inter Bold"/>
                <a:sym typeface="Inter Bold"/>
              </a:rPr>
              <a:t> </a:t>
            </a:r>
            <a:r>
              <a:rPr lang="en-US" sz="4000" b="1" spc="-474" dirty="0" err="1">
                <a:solidFill>
                  <a:srgbClr val="FFFFFF"/>
                </a:solidFill>
                <a:latin typeface="Lucida Sans" panose="020B0602030504020204" pitchFamily="34" charset="0"/>
                <a:ea typeface="Inter Bold"/>
                <a:cs typeface="Inter Bold"/>
                <a:sym typeface="Inter Bold"/>
              </a:rPr>
              <a:t>Diperlukan</a:t>
            </a:r>
            <a:r>
              <a:rPr lang="en-US" sz="4000" b="1" spc="-474" dirty="0">
                <a:solidFill>
                  <a:srgbClr val="FFFFFF"/>
                </a:solidFill>
                <a:latin typeface="Lucida Sans" panose="020B0602030504020204" pitchFamily="34" charset="0"/>
                <a:ea typeface="Inter Bold"/>
                <a:cs typeface="Inter Bold"/>
                <a:sym typeface="Inter Bold"/>
              </a:rPr>
              <a:t> Pendidikan </a:t>
            </a:r>
            <a:r>
              <a:rPr lang="en-US" sz="4000" b="1" spc="-474" dirty="0" err="1">
                <a:solidFill>
                  <a:srgbClr val="FFFFFF"/>
                </a:solidFill>
                <a:latin typeface="Lucida Sans" panose="020B0602030504020204" pitchFamily="34" charset="0"/>
                <a:ea typeface="Inter Bold"/>
                <a:cs typeface="Inter Bold"/>
                <a:sym typeface="Inter Bold"/>
              </a:rPr>
              <a:t>Kewarganegaraan</a:t>
            </a:r>
            <a:endParaRPr lang="en-US" sz="4000" b="1" spc="-474" dirty="0">
              <a:solidFill>
                <a:srgbClr val="FFFFFF"/>
              </a:solidFill>
              <a:latin typeface="Lucida Sans" panose="020B0602030504020204" pitchFamily="34" charset="0"/>
              <a:ea typeface="Inter Bold"/>
              <a:cs typeface="Inter Bold"/>
              <a:sym typeface="Inter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046442" y="2107298"/>
            <a:ext cx="7348938" cy="7007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91"/>
              </a:lnSpc>
            </a:pPr>
            <a:r>
              <a:rPr lang="nn-NO" sz="2800" spc="-104" dirty="0">
                <a:solidFill>
                  <a:srgbClr val="FFFFFF"/>
                </a:solidFill>
                <a:ea typeface="Helvetica World"/>
                <a:cs typeface="Helvetica World"/>
                <a:sym typeface="Helvetica World"/>
              </a:rPr>
              <a:t>Apakah Anda yakin bahwa setiap negara memiliki pendidikan kewarganegaraan?</a:t>
            </a:r>
            <a:endParaRPr lang="en-US" sz="2800" spc="-104" dirty="0">
              <a:solidFill>
                <a:srgbClr val="FFFFFF"/>
              </a:solidFill>
              <a:ea typeface="Helvetica World"/>
              <a:cs typeface="Helvetica World"/>
              <a:sym typeface="Helvetica Wor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449628" y="5494115"/>
            <a:ext cx="7653738" cy="1020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91"/>
              </a:lnSpc>
            </a:pPr>
            <a:r>
              <a:rPr lang="en-US" sz="2136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Undang-undang</a:t>
            </a:r>
            <a:r>
              <a:rPr lang="en-US" sz="2136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 RI No.20 </a:t>
            </a:r>
            <a:r>
              <a:rPr lang="en-US" sz="2136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Tahun</a:t>
            </a:r>
            <a:r>
              <a:rPr lang="en-US" sz="2136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2003 </a:t>
            </a:r>
            <a:r>
              <a:rPr lang="en-US" sz="2136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tentang</a:t>
            </a:r>
            <a:r>
              <a:rPr lang="en-US" sz="2136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36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Sisdiknas</a:t>
            </a:r>
            <a:r>
              <a:rPr lang="en-US" sz="2136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yang </a:t>
            </a:r>
            <a:r>
              <a:rPr lang="en-US" sz="2136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menekankan</a:t>
            </a:r>
            <a:r>
              <a:rPr lang="en-US" sz="2136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pada </a:t>
            </a:r>
            <a:r>
              <a:rPr lang="en-US" sz="2136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pembentukan</a:t>
            </a:r>
            <a:r>
              <a:rPr lang="en-US" sz="2136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36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warga</a:t>
            </a:r>
            <a:r>
              <a:rPr lang="en-US" sz="2136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negara agar </a:t>
            </a:r>
            <a:r>
              <a:rPr lang="en-US" sz="2136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memiliki</a:t>
            </a:r>
            <a:r>
              <a:rPr lang="en-US" sz="2136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rasa </a:t>
            </a:r>
            <a:r>
              <a:rPr lang="en-US" sz="2136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kebangsaan</a:t>
            </a:r>
            <a:r>
              <a:rPr lang="en-US" sz="2136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dan </a:t>
            </a:r>
            <a:r>
              <a:rPr lang="en-US" sz="2136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cinta</a:t>
            </a:r>
            <a:r>
              <a:rPr lang="en-US" sz="2136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36" spc="-104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tanah</a:t>
            </a:r>
            <a:r>
              <a:rPr lang="en-US" sz="2136" spc="-104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air,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12847" y="8976134"/>
            <a:ext cx="2899513" cy="326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1"/>
              </a:lnSpc>
            </a:pPr>
            <a:r>
              <a:rPr lang="en-US" sz="2136" spc="-104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www.reallygreatsite.com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159427" y="392899"/>
            <a:ext cx="1297793" cy="835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58"/>
              </a:lnSpc>
            </a:pPr>
            <a:r>
              <a:rPr lang="en-US" sz="1316" spc="-64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NUSANTARA BERSATU, INDONESIA MAJU.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D3A483BE-663B-52BE-D2B4-A1C6643664FE}"/>
              </a:ext>
            </a:extLst>
          </p:cNvPr>
          <p:cNvSpPr txBox="1"/>
          <p:nvPr/>
        </p:nvSpPr>
        <p:spPr>
          <a:xfrm>
            <a:off x="9415068" y="2857500"/>
            <a:ext cx="7912022" cy="24319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91"/>
              </a:lnSpc>
            </a:pPr>
            <a:r>
              <a:rPr lang="nn-NO" sz="2800" spc="-104" dirty="0">
                <a:solidFill>
                  <a:srgbClr val="FFFFFF"/>
                </a:solidFill>
                <a:ea typeface="Helvetica World"/>
                <a:cs typeface="Helvetica World"/>
                <a:sym typeface="Helvetica World"/>
              </a:rPr>
              <a:t>Pertanyaannya, mengapa negara, khususnya Indonesia perlu pendidikan kewarganegaraan? </a:t>
            </a:r>
          </a:p>
          <a:p>
            <a:pPr>
              <a:lnSpc>
                <a:spcPts val="2691"/>
              </a:lnSpc>
            </a:pPr>
            <a:r>
              <a:rPr lang="nn-NO" sz="2800" spc="-104" dirty="0">
                <a:solidFill>
                  <a:srgbClr val="FFFFFF"/>
                </a:solidFill>
                <a:ea typeface="Helvetica World"/>
                <a:cs typeface="Helvetica World"/>
                <a:sym typeface="Helvetica World"/>
              </a:rPr>
              <a:t>Apa dampaknya bagi warga negara yang telah belajar PKn? </a:t>
            </a:r>
          </a:p>
          <a:p>
            <a:pPr>
              <a:lnSpc>
                <a:spcPts val="2691"/>
              </a:lnSpc>
            </a:pPr>
            <a:r>
              <a:rPr lang="nn-NO" sz="2800" spc="-104" dirty="0">
                <a:solidFill>
                  <a:srgbClr val="FFFFFF"/>
                </a:solidFill>
                <a:ea typeface="Helvetica World"/>
                <a:cs typeface="Helvetica World"/>
                <a:sym typeface="Helvetica World"/>
              </a:rPr>
              <a:t>Sejak kapan Indonesia menyelenggarakan pendidikan</a:t>
            </a:r>
          </a:p>
          <a:p>
            <a:pPr>
              <a:lnSpc>
                <a:spcPts val="2691"/>
              </a:lnSpc>
            </a:pPr>
            <a:r>
              <a:rPr lang="nn-NO" sz="2800" spc="-104" dirty="0">
                <a:solidFill>
                  <a:srgbClr val="FFFFFF"/>
                </a:solidFill>
                <a:ea typeface="Helvetica World"/>
                <a:cs typeface="Helvetica World"/>
                <a:sym typeface="Helvetica World"/>
              </a:rPr>
              <a:t>kewarganegaraan? </a:t>
            </a:r>
          </a:p>
          <a:p>
            <a:pPr>
              <a:lnSpc>
                <a:spcPts val="2691"/>
              </a:lnSpc>
            </a:pPr>
            <a:r>
              <a:rPr lang="nn-NO" sz="2800" spc="-104" dirty="0">
                <a:solidFill>
                  <a:srgbClr val="FFFFFF"/>
                </a:solidFill>
                <a:ea typeface="Helvetica World"/>
                <a:cs typeface="Helvetica World"/>
                <a:sym typeface="Helvetica World"/>
              </a:rPr>
              <a:t>Apakah sejak Indonesia merdeka ataukah sebelum proklamasi kemerdekaan?</a:t>
            </a:r>
            <a:endParaRPr lang="en-US" sz="2800" spc="-104" dirty="0">
              <a:solidFill>
                <a:srgbClr val="FFFFFF"/>
              </a:solidFill>
              <a:ea typeface="Helvetica World"/>
              <a:cs typeface="Helvetica World"/>
              <a:sym typeface="Helvetica World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14474" y="7498251"/>
            <a:ext cx="9209125" cy="3472608"/>
          </a:xfrm>
          <a:custGeom>
            <a:avLst/>
            <a:gdLst/>
            <a:ahLst/>
            <a:cxnLst/>
            <a:rect l="l" t="t" r="r" b="b"/>
            <a:pathLst>
              <a:path w="9209125" h="3472608">
                <a:moveTo>
                  <a:pt x="0" y="0"/>
                </a:moveTo>
                <a:lnTo>
                  <a:pt x="9209125" y="0"/>
                </a:lnTo>
                <a:lnTo>
                  <a:pt x="9209125" y="3472607"/>
                </a:lnTo>
                <a:lnTo>
                  <a:pt x="0" y="34726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58870" flipH="1">
            <a:off x="-1507478" y="-2537401"/>
            <a:ext cx="6353937" cy="8229600"/>
          </a:xfrm>
          <a:custGeom>
            <a:avLst/>
            <a:gdLst/>
            <a:ahLst/>
            <a:cxnLst/>
            <a:rect l="l" t="t" r="r" b="b"/>
            <a:pathLst>
              <a:path w="6353937" h="8229600">
                <a:moveTo>
                  <a:pt x="6353937" y="0"/>
                </a:moveTo>
                <a:lnTo>
                  <a:pt x="0" y="0"/>
                </a:lnTo>
                <a:lnTo>
                  <a:pt x="0" y="8229600"/>
                </a:lnTo>
                <a:lnTo>
                  <a:pt x="6353937" y="8229600"/>
                </a:lnTo>
                <a:lnTo>
                  <a:pt x="635393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080266">
            <a:off x="15274174" y="7391960"/>
            <a:ext cx="4989106" cy="3305283"/>
          </a:xfrm>
          <a:custGeom>
            <a:avLst/>
            <a:gdLst/>
            <a:ahLst/>
            <a:cxnLst/>
            <a:rect l="l" t="t" r="r" b="b"/>
            <a:pathLst>
              <a:path w="4989106" h="3305283">
                <a:moveTo>
                  <a:pt x="0" y="0"/>
                </a:moveTo>
                <a:lnTo>
                  <a:pt x="4989107" y="0"/>
                </a:lnTo>
                <a:lnTo>
                  <a:pt x="4989107" y="3305283"/>
                </a:lnTo>
                <a:lnTo>
                  <a:pt x="0" y="33052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 flipV="1">
            <a:off x="1163221" y="6161843"/>
            <a:ext cx="0" cy="1227547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H="1">
            <a:off x="-338969" y="9469162"/>
            <a:ext cx="4471166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6550071" y="316536"/>
            <a:ext cx="886951" cy="944153"/>
          </a:xfrm>
          <a:custGeom>
            <a:avLst/>
            <a:gdLst/>
            <a:ahLst/>
            <a:cxnLst/>
            <a:rect l="l" t="t" r="r" b="b"/>
            <a:pathLst>
              <a:path w="886951" h="944153">
                <a:moveTo>
                  <a:pt x="0" y="0"/>
                </a:moveTo>
                <a:lnTo>
                  <a:pt x="886951" y="0"/>
                </a:lnTo>
                <a:lnTo>
                  <a:pt x="886951" y="944154"/>
                </a:lnTo>
                <a:lnTo>
                  <a:pt x="0" y="9441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428535" y="1359349"/>
            <a:ext cx="8393119" cy="4160146"/>
            <a:chOff x="0" y="0"/>
            <a:chExt cx="1639829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39829" cy="812800"/>
            </a:xfrm>
            <a:custGeom>
              <a:avLst/>
              <a:gdLst/>
              <a:ahLst/>
              <a:cxnLst/>
              <a:rect l="l" t="t" r="r" b="b"/>
              <a:pathLst>
                <a:path w="1639829" h="812800">
                  <a:moveTo>
                    <a:pt x="50733" y="0"/>
                  </a:moveTo>
                  <a:lnTo>
                    <a:pt x="1589096" y="0"/>
                  </a:lnTo>
                  <a:cubicBezTo>
                    <a:pt x="1602551" y="0"/>
                    <a:pt x="1615455" y="5345"/>
                    <a:pt x="1624970" y="14859"/>
                  </a:cubicBezTo>
                  <a:cubicBezTo>
                    <a:pt x="1634484" y="24373"/>
                    <a:pt x="1639829" y="37278"/>
                    <a:pt x="1639829" y="50733"/>
                  </a:cubicBezTo>
                  <a:lnTo>
                    <a:pt x="1639829" y="762067"/>
                  </a:lnTo>
                  <a:cubicBezTo>
                    <a:pt x="1639829" y="775522"/>
                    <a:pt x="1634484" y="788426"/>
                    <a:pt x="1624970" y="797941"/>
                  </a:cubicBezTo>
                  <a:cubicBezTo>
                    <a:pt x="1615455" y="807455"/>
                    <a:pt x="1602551" y="812800"/>
                    <a:pt x="1589096" y="812800"/>
                  </a:cubicBezTo>
                  <a:lnTo>
                    <a:pt x="50733" y="812800"/>
                  </a:lnTo>
                  <a:cubicBezTo>
                    <a:pt x="37278" y="812800"/>
                    <a:pt x="24373" y="807455"/>
                    <a:pt x="14859" y="797941"/>
                  </a:cubicBezTo>
                  <a:cubicBezTo>
                    <a:pt x="5345" y="788426"/>
                    <a:pt x="0" y="775522"/>
                    <a:pt x="0" y="762067"/>
                  </a:cubicBezTo>
                  <a:lnTo>
                    <a:pt x="0" y="50733"/>
                  </a:lnTo>
                  <a:cubicBezTo>
                    <a:pt x="0" y="37278"/>
                    <a:pt x="5345" y="24373"/>
                    <a:pt x="14859" y="14859"/>
                  </a:cubicBezTo>
                  <a:cubicBezTo>
                    <a:pt x="24373" y="5345"/>
                    <a:pt x="37278" y="0"/>
                    <a:pt x="50733" y="0"/>
                  </a:cubicBezTo>
                  <a:close/>
                </a:path>
              </a:pathLst>
            </a:custGeom>
            <a:blipFill>
              <a:blip r:embed="rId7"/>
              <a:stretch>
                <a:fillRect t="-17311" b="-17311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0854142" y="1558471"/>
            <a:ext cx="2776309" cy="482562"/>
            <a:chOff x="0" y="0"/>
            <a:chExt cx="731209" cy="12709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31209" cy="127095"/>
            </a:xfrm>
            <a:custGeom>
              <a:avLst/>
              <a:gdLst/>
              <a:ahLst/>
              <a:cxnLst/>
              <a:rect l="l" t="t" r="r" b="b"/>
              <a:pathLst>
                <a:path w="731209" h="127095">
                  <a:moveTo>
                    <a:pt x="41828" y="0"/>
                  </a:moveTo>
                  <a:lnTo>
                    <a:pt x="689380" y="0"/>
                  </a:lnTo>
                  <a:cubicBezTo>
                    <a:pt x="700474" y="0"/>
                    <a:pt x="711113" y="4407"/>
                    <a:pt x="718958" y="12251"/>
                  </a:cubicBezTo>
                  <a:cubicBezTo>
                    <a:pt x="726802" y="20096"/>
                    <a:pt x="731209" y="30735"/>
                    <a:pt x="731209" y="41828"/>
                  </a:cubicBezTo>
                  <a:lnTo>
                    <a:pt x="731209" y="85266"/>
                  </a:lnTo>
                  <a:cubicBezTo>
                    <a:pt x="731209" y="96360"/>
                    <a:pt x="726802" y="106999"/>
                    <a:pt x="718958" y="114843"/>
                  </a:cubicBezTo>
                  <a:cubicBezTo>
                    <a:pt x="711113" y="122688"/>
                    <a:pt x="700474" y="127095"/>
                    <a:pt x="689380" y="127095"/>
                  </a:cubicBezTo>
                  <a:lnTo>
                    <a:pt x="41828" y="127095"/>
                  </a:lnTo>
                  <a:cubicBezTo>
                    <a:pt x="30735" y="127095"/>
                    <a:pt x="20096" y="122688"/>
                    <a:pt x="12251" y="114843"/>
                  </a:cubicBezTo>
                  <a:cubicBezTo>
                    <a:pt x="4407" y="106999"/>
                    <a:pt x="0" y="96360"/>
                    <a:pt x="0" y="85266"/>
                  </a:cubicBezTo>
                  <a:lnTo>
                    <a:pt x="0" y="41828"/>
                  </a:lnTo>
                  <a:cubicBezTo>
                    <a:pt x="0" y="30735"/>
                    <a:pt x="4407" y="20096"/>
                    <a:pt x="12251" y="12251"/>
                  </a:cubicBezTo>
                  <a:cubicBezTo>
                    <a:pt x="20096" y="4407"/>
                    <a:pt x="30735" y="0"/>
                    <a:pt x="4182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0905">
                    <a:alpha val="100000"/>
                  </a:srgbClr>
                </a:gs>
                <a:gs pos="100000">
                  <a:srgbClr val="820000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731209" cy="136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1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861069" y="2374938"/>
            <a:ext cx="2776309" cy="482562"/>
            <a:chOff x="0" y="0"/>
            <a:chExt cx="731209" cy="12709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31209" cy="127095"/>
            </a:xfrm>
            <a:custGeom>
              <a:avLst/>
              <a:gdLst/>
              <a:ahLst/>
              <a:cxnLst/>
              <a:rect l="l" t="t" r="r" b="b"/>
              <a:pathLst>
                <a:path w="731209" h="127095">
                  <a:moveTo>
                    <a:pt x="41828" y="0"/>
                  </a:moveTo>
                  <a:lnTo>
                    <a:pt x="689380" y="0"/>
                  </a:lnTo>
                  <a:cubicBezTo>
                    <a:pt x="700474" y="0"/>
                    <a:pt x="711113" y="4407"/>
                    <a:pt x="718958" y="12251"/>
                  </a:cubicBezTo>
                  <a:cubicBezTo>
                    <a:pt x="726802" y="20096"/>
                    <a:pt x="731209" y="30735"/>
                    <a:pt x="731209" y="41828"/>
                  </a:cubicBezTo>
                  <a:lnTo>
                    <a:pt x="731209" y="85266"/>
                  </a:lnTo>
                  <a:cubicBezTo>
                    <a:pt x="731209" y="96360"/>
                    <a:pt x="726802" y="106999"/>
                    <a:pt x="718958" y="114843"/>
                  </a:cubicBezTo>
                  <a:cubicBezTo>
                    <a:pt x="711113" y="122688"/>
                    <a:pt x="700474" y="127095"/>
                    <a:pt x="689380" y="127095"/>
                  </a:cubicBezTo>
                  <a:lnTo>
                    <a:pt x="41828" y="127095"/>
                  </a:lnTo>
                  <a:cubicBezTo>
                    <a:pt x="30735" y="127095"/>
                    <a:pt x="20096" y="122688"/>
                    <a:pt x="12251" y="114843"/>
                  </a:cubicBezTo>
                  <a:cubicBezTo>
                    <a:pt x="4407" y="106999"/>
                    <a:pt x="0" y="96360"/>
                    <a:pt x="0" y="85266"/>
                  </a:cubicBezTo>
                  <a:lnTo>
                    <a:pt x="0" y="41828"/>
                  </a:lnTo>
                  <a:cubicBezTo>
                    <a:pt x="0" y="30735"/>
                    <a:pt x="4407" y="20096"/>
                    <a:pt x="12251" y="12251"/>
                  </a:cubicBezTo>
                  <a:cubicBezTo>
                    <a:pt x="20096" y="4407"/>
                    <a:pt x="30735" y="0"/>
                    <a:pt x="4182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0905">
                    <a:alpha val="100000"/>
                  </a:srgbClr>
                </a:gs>
                <a:gs pos="100000">
                  <a:srgbClr val="820000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731209" cy="136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1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861069" y="3289338"/>
            <a:ext cx="3492453" cy="482562"/>
            <a:chOff x="0" y="0"/>
            <a:chExt cx="919823" cy="12709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19823" cy="127095"/>
            </a:xfrm>
            <a:custGeom>
              <a:avLst/>
              <a:gdLst/>
              <a:ahLst/>
              <a:cxnLst/>
              <a:rect l="l" t="t" r="r" b="b"/>
              <a:pathLst>
                <a:path w="919823" h="127095">
                  <a:moveTo>
                    <a:pt x="33251" y="0"/>
                  </a:moveTo>
                  <a:lnTo>
                    <a:pt x="886572" y="0"/>
                  </a:lnTo>
                  <a:cubicBezTo>
                    <a:pt x="904936" y="0"/>
                    <a:pt x="919823" y="14887"/>
                    <a:pt x="919823" y="33251"/>
                  </a:cubicBezTo>
                  <a:lnTo>
                    <a:pt x="919823" y="93843"/>
                  </a:lnTo>
                  <a:cubicBezTo>
                    <a:pt x="919823" y="112207"/>
                    <a:pt x="904936" y="127095"/>
                    <a:pt x="886572" y="127095"/>
                  </a:cubicBezTo>
                  <a:lnTo>
                    <a:pt x="33251" y="127095"/>
                  </a:lnTo>
                  <a:cubicBezTo>
                    <a:pt x="14887" y="127095"/>
                    <a:pt x="0" y="112207"/>
                    <a:pt x="0" y="93843"/>
                  </a:cubicBezTo>
                  <a:lnTo>
                    <a:pt x="0" y="33251"/>
                  </a:lnTo>
                  <a:cubicBezTo>
                    <a:pt x="0" y="14887"/>
                    <a:pt x="14887" y="0"/>
                    <a:pt x="3325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0905">
                    <a:alpha val="100000"/>
                  </a:srgbClr>
                </a:gs>
                <a:gs pos="100000">
                  <a:srgbClr val="820000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919823" cy="136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1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861069" y="4203738"/>
            <a:ext cx="2776309" cy="482562"/>
            <a:chOff x="0" y="0"/>
            <a:chExt cx="731209" cy="12709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31209" cy="127095"/>
            </a:xfrm>
            <a:custGeom>
              <a:avLst/>
              <a:gdLst/>
              <a:ahLst/>
              <a:cxnLst/>
              <a:rect l="l" t="t" r="r" b="b"/>
              <a:pathLst>
                <a:path w="731209" h="127095">
                  <a:moveTo>
                    <a:pt x="41828" y="0"/>
                  </a:moveTo>
                  <a:lnTo>
                    <a:pt x="689380" y="0"/>
                  </a:lnTo>
                  <a:cubicBezTo>
                    <a:pt x="700474" y="0"/>
                    <a:pt x="711113" y="4407"/>
                    <a:pt x="718958" y="12251"/>
                  </a:cubicBezTo>
                  <a:cubicBezTo>
                    <a:pt x="726802" y="20096"/>
                    <a:pt x="731209" y="30735"/>
                    <a:pt x="731209" y="41828"/>
                  </a:cubicBezTo>
                  <a:lnTo>
                    <a:pt x="731209" y="85266"/>
                  </a:lnTo>
                  <a:cubicBezTo>
                    <a:pt x="731209" y="96360"/>
                    <a:pt x="726802" y="106999"/>
                    <a:pt x="718958" y="114843"/>
                  </a:cubicBezTo>
                  <a:cubicBezTo>
                    <a:pt x="711113" y="122688"/>
                    <a:pt x="700474" y="127095"/>
                    <a:pt x="689380" y="127095"/>
                  </a:cubicBezTo>
                  <a:lnTo>
                    <a:pt x="41828" y="127095"/>
                  </a:lnTo>
                  <a:cubicBezTo>
                    <a:pt x="30735" y="127095"/>
                    <a:pt x="20096" y="122688"/>
                    <a:pt x="12251" y="114843"/>
                  </a:cubicBezTo>
                  <a:cubicBezTo>
                    <a:pt x="4407" y="106999"/>
                    <a:pt x="0" y="96360"/>
                    <a:pt x="0" y="85266"/>
                  </a:cubicBezTo>
                  <a:lnTo>
                    <a:pt x="0" y="41828"/>
                  </a:lnTo>
                  <a:cubicBezTo>
                    <a:pt x="0" y="30735"/>
                    <a:pt x="4407" y="20096"/>
                    <a:pt x="12251" y="12251"/>
                  </a:cubicBezTo>
                  <a:cubicBezTo>
                    <a:pt x="20096" y="4407"/>
                    <a:pt x="30735" y="0"/>
                    <a:pt x="4182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0905">
                    <a:alpha val="100000"/>
                  </a:srgbClr>
                </a:gs>
                <a:gs pos="100000">
                  <a:srgbClr val="820000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731209" cy="136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1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861069" y="5067300"/>
            <a:ext cx="3753635" cy="482562"/>
            <a:chOff x="0" y="0"/>
            <a:chExt cx="988612" cy="12709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88612" cy="127095"/>
            </a:xfrm>
            <a:custGeom>
              <a:avLst/>
              <a:gdLst/>
              <a:ahLst/>
              <a:cxnLst/>
              <a:rect l="l" t="t" r="r" b="b"/>
              <a:pathLst>
                <a:path w="988612" h="127095">
                  <a:moveTo>
                    <a:pt x="30938" y="0"/>
                  </a:moveTo>
                  <a:lnTo>
                    <a:pt x="957674" y="0"/>
                  </a:lnTo>
                  <a:cubicBezTo>
                    <a:pt x="974760" y="0"/>
                    <a:pt x="988612" y="13851"/>
                    <a:pt x="988612" y="30938"/>
                  </a:cubicBezTo>
                  <a:lnTo>
                    <a:pt x="988612" y="96157"/>
                  </a:lnTo>
                  <a:cubicBezTo>
                    <a:pt x="988612" y="104362"/>
                    <a:pt x="985352" y="112231"/>
                    <a:pt x="979550" y="118033"/>
                  </a:cubicBezTo>
                  <a:cubicBezTo>
                    <a:pt x="973748" y="123835"/>
                    <a:pt x="965879" y="127095"/>
                    <a:pt x="957674" y="127095"/>
                  </a:cubicBezTo>
                  <a:lnTo>
                    <a:pt x="30938" y="127095"/>
                  </a:lnTo>
                  <a:cubicBezTo>
                    <a:pt x="22733" y="127095"/>
                    <a:pt x="14863" y="123835"/>
                    <a:pt x="9061" y="118033"/>
                  </a:cubicBezTo>
                  <a:cubicBezTo>
                    <a:pt x="3259" y="112231"/>
                    <a:pt x="0" y="104362"/>
                    <a:pt x="0" y="96157"/>
                  </a:cubicBezTo>
                  <a:lnTo>
                    <a:pt x="0" y="30938"/>
                  </a:lnTo>
                  <a:cubicBezTo>
                    <a:pt x="0" y="22733"/>
                    <a:pt x="3259" y="14863"/>
                    <a:pt x="9061" y="9061"/>
                  </a:cubicBezTo>
                  <a:cubicBezTo>
                    <a:pt x="14863" y="3259"/>
                    <a:pt x="22733" y="0"/>
                    <a:pt x="3093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0905">
                    <a:alpha val="100000"/>
                  </a:srgbClr>
                </a:gs>
                <a:gs pos="100000">
                  <a:srgbClr val="820000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988612" cy="136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1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295400" y="5843707"/>
            <a:ext cx="9260416" cy="1661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ptos Display" panose="020B0004020202020204" pitchFamily="34" charset="0"/>
                <a:sym typeface="Inter Bold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Aptos Display" panose="020B0004020202020204" pitchFamily="34" charset="0"/>
                <a:sym typeface="Inter Bold"/>
              </a:rPr>
              <a:t>Sumber</a:t>
            </a:r>
            <a:r>
              <a:rPr lang="en-US" sz="3600" dirty="0">
                <a:solidFill>
                  <a:schemeClr val="bg1"/>
                </a:solidFill>
                <a:latin typeface="Aptos Display" panose="020B0004020202020204" pitchFamily="34" charset="0"/>
                <a:sym typeface="Inter Bold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Aptos Display" panose="020B0004020202020204" pitchFamily="34" charset="0"/>
                <a:sym typeface="Inter Bold"/>
              </a:rPr>
              <a:t>Historis</a:t>
            </a:r>
            <a:r>
              <a:rPr lang="en-US" sz="3600" dirty="0">
                <a:solidFill>
                  <a:schemeClr val="bg1"/>
                </a:solidFill>
                <a:latin typeface="Aptos Display" panose="020B0004020202020204" pitchFamily="34" charset="0"/>
                <a:sym typeface="Inter Bold"/>
              </a:rPr>
              <a:t>, </a:t>
            </a:r>
            <a:r>
              <a:rPr lang="en-US" sz="3600" dirty="0" err="1">
                <a:solidFill>
                  <a:schemeClr val="bg1"/>
                </a:solidFill>
                <a:latin typeface="Aptos Display" panose="020B0004020202020204" pitchFamily="34" charset="0"/>
                <a:sym typeface="Inter Bold"/>
              </a:rPr>
              <a:t>Sosiologis</a:t>
            </a:r>
            <a:r>
              <a:rPr lang="en-US" sz="3600" dirty="0">
                <a:solidFill>
                  <a:schemeClr val="bg1"/>
                </a:solidFill>
                <a:latin typeface="Aptos Display" panose="020B0004020202020204" pitchFamily="34" charset="0"/>
                <a:sym typeface="Inter Bold"/>
              </a:rPr>
              <a:t>, dan Politis </a:t>
            </a:r>
            <a:r>
              <a:rPr lang="en-US" sz="3600" dirty="0" err="1">
                <a:solidFill>
                  <a:schemeClr val="bg1"/>
                </a:solidFill>
                <a:latin typeface="Aptos Display" panose="020B0004020202020204" pitchFamily="34" charset="0"/>
                <a:sym typeface="Inter Bold"/>
              </a:rPr>
              <a:t>tentang</a:t>
            </a:r>
            <a:r>
              <a:rPr lang="en-US" sz="3600" dirty="0">
                <a:solidFill>
                  <a:schemeClr val="bg1"/>
                </a:solidFill>
                <a:latin typeface="Aptos Display" panose="020B0004020202020204" pitchFamily="34" charset="0"/>
                <a:sym typeface="Inter Bold"/>
              </a:rPr>
              <a:t> Pendidikan </a:t>
            </a:r>
            <a:r>
              <a:rPr lang="en-US" sz="3600" dirty="0" err="1">
                <a:solidFill>
                  <a:schemeClr val="bg1"/>
                </a:solidFill>
                <a:latin typeface="Aptos Display" panose="020B0004020202020204" pitchFamily="34" charset="0"/>
                <a:sym typeface="Inter Bold"/>
              </a:rPr>
              <a:t>Kewarganegaraan</a:t>
            </a:r>
            <a:r>
              <a:rPr lang="en-US" sz="3600" dirty="0">
                <a:solidFill>
                  <a:schemeClr val="bg1"/>
                </a:solidFill>
                <a:latin typeface="Aptos Display" panose="020B0004020202020204" pitchFamily="34" charset="0"/>
                <a:sym typeface="Inter Bold"/>
              </a:rPr>
              <a:t> di</a:t>
            </a:r>
          </a:p>
          <a:p>
            <a:r>
              <a:rPr lang="en-US" sz="3600" dirty="0">
                <a:solidFill>
                  <a:schemeClr val="bg1"/>
                </a:solidFill>
                <a:latin typeface="Aptos Display" panose="020B0004020202020204" pitchFamily="34" charset="0"/>
                <a:sym typeface="Inter Bold"/>
              </a:rPr>
              <a:t>Indonesia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171224" y="1604377"/>
            <a:ext cx="2289986" cy="390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2"/>
              </a:lnSpc>
            </a:pPr>
            <a:r>
              <a:rPr lang="en-US" sz="2470" spc="-12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Masa Penjajahan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157369" y="2440037"/>
            <a:ext cx="2289986" cy="390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2"/>
              </a:lnSpc>
            </a:pPr>
            <a:r>
              <a:rPr lang="en-US" sz="2470" spc="-121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Perlawanan</a:t>
            </a:r>
            <a:r>
              <a:rPr lang="en-US" sz="2470" spc="-121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Lokal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171224" y="3316316"/>
            <a:ext cx="2972430" cy="390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2"/>
              </a:lnSpc>
            </a:pPr>
            <a:r>
              <a:rPr lang="en-US" sz="2470" spc="-121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Gerakan </a:t>
            </a:r>
            <a:r>
              <a:rPr lang="en-US" sz="2470" spc="-121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Nasionalisme</a:t>
            </a:r>
            <a:endParaRPr lang="en-US" sz="2470" spc="-121" dirty="0">
              <a:solidFill>
                <a:srgbClr val="FFFFFF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1171224" y="4230716"/>
            <a:ext cx="2289986" cy="390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2"/>
              </a:lnSpc>
            </a:pPr>
            <a:r>
              <a:rPr lang="en-US" sz="2470" spc="-121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Sumpah</a:t>
            </a:r>
            <a:r>
              <a:rPr lang="en-US" sz="2470" spc="-121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Pemuda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171224" y="5094279"/>
            <a:ext cx="3376840" cy="390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2"/>
              </a:lnSpc>
            </a:pPr>
            <a:r>
              <a:rPr lang="en-US" sz="2470" spc="-121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Proklamasi</a:t>
            </a:r>
            <a:r>
              <a:rPr lang="en-US" sz="2470" spc="-121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470" spc="-121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Kemerdekaan</a:t>
            </a:r>
            <a:endParaRPr lang="en-US" sz="2470" spc="-121" dirty="0">
              <a:solidFill>
                <a:srgbClr val="FFFFFF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5159427" y="392899"/>
            <a:ext cx="1297793" cy="835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58"/>
              </a:lnSpc>
            </a:pPr>
            <a:r>
              <a:rPr lang="en-US" sz="1316" spc="-64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NUSANTARA BERSATU, INDONESIA MAJU.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14474" y="7498251"/>
            <a:ext cx="9209125" cy="3472608"/>
          </a:xfrm>
          <a:custGeom>
            <a:avLst/>
            <a:gdLst/>
            <a:ahLst/>
            <a:cxnLst/>
            <a:rect l="l" t="t" r="r" b="b"/>
            <a:pathLst>
              <a:path w="9209125" h="3472608">
                <a:moveTo>
                  <a:pt x="0" y="0"/>
                </a:moveTo>
                <a:lnTo>
                  <a:pt x="9209125" y="0"/>
                </a:lnTo>
                <a:lnTo>
                  <a:pt x="9209125" y="3472607"/>
                </a:lnTo>
                <a:lnTo>
                  <a:pt x="0" y="34726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58870" flipH="1">
            <a:off x="-1507478" y="-2537401"/>
            <a:ext cx="6353937" cy="8229600"/>
          </a:xfrm>
          <a:custGeom>
            <a:avLst/>
            <a:gdLst/>
            <a:ahLst/>
            <a:cxnLst/>
            <a:rect l="l" t="t" r="r" b="b"/>
            <a:pathLst>
              <a:path w="6353937" h="8229600">
                <a:moveTo>
                  <a:pt x="6353937" y="0"/>
                </a:moveTo>
                <a:lnTo>
                  <a:pt x="0" y="0"/>
                </a:lnTo>
                <a:lnTo>
                  <a:pt x="0" y="8229600"/>
                </a:lnTo>
                <a:lnTo>
                  <a:pt x="6353937" y="8229600"/>
                </a:lnTo>
                <a:lnTo>
                  <a:pt x="635393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080266">
            <a:off x="15274174" y="7391960"/>
            <a:ext cx="4989106" cy="3305283"/>
          </a:xfrm>
          <a:custGeom>
            <a:avLst/>
            <a:gdLst/>
            <a:ahLst/>
            <a:cxnLst/>
            <a:rect l="l" t="t" r="r" b="b"/>
            <a:pathLst>
              <a:path w="4989106" h="3305283">
                <a:moveTo>
                  <a:pt x="0" y="0"/>
                </a:moveTo>
                <a:lnTo>
                  <a:pt x="4989107" y="0"/>
                </a:lnTo>
                <a:lnTo>
                  <a:pt x="4989107" y="3305283"/>
                </a:lnTo>
                <a:lnTo>
                  <a:pt x="0" y="33052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 flipV="1">
            <a:off x="1163221" y="6161843"/>
            <a:ext cx="0" cy="1227547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H="1">
            <a:off x="-338969" y="9469162"/>
            <a:ext cx="4471166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6550071" y="316536"/>
            <a:ext cx="886951" cy="944153"/>
          </a:xfrm>
          <a:custGeom>
            <a:avLst/>
            <a:gdLst/>
            <a:ahLst/>
            <a:cxnLst/>
            <a:rect l="l" t="t" r="r" b="b"/>
            <a:pathLst>
              <a:path w="886951" h="944153">
                <a:moveTo>
                  <a:pt x="0" y="0"/>
                </a:moveTo>
                <a:lnTo>
                  <a:pt x="886951" y="0"/>
                </a:lnTo>
                <a:lnTo>
                  <a:pt x="886951" y="944154"/>
                </a:lnTo>
                <a:lnTo>
                  <a:pt x="0" y="9441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8866181" y="2001697"/>
            <a:ext cx="8393119" cy="4160146"/>
            <a:chOff x="0" y="0"/>
            <a:chExt cx="1639829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39829" cy="812800"/>
            </a:xfrm>
            <a:custGeom>
              <a:avLst/>
              <a:gdLst/>
              <a:ahLst/>
              <a:cxnLst/>
              <a:rect l="l" t="t" r="r" b="b"/>
              <a:pathLst>
                <a:path w="1639829" h="812800">
                  <a:moveTo>
                    <a:pt x="50733" y="0"/>
                  </a:moveTo>
                  <a:lnTo>
                    <a:pt x="1589096" y="0"/>
                  </a:lnTo>
                  <a:cubicBezTo>
                    <a:pt x="1602551" y="0"/>
                    <a:pt x="1615455" y="5345"/>
                    <a:pt x="1624970" y="14859"/>
                  </a:cubicBezTo>
                  <a:cubicBezTo>
                    <a:pt x="1634484" y="24373"/>
                    <a:pt x="1639829" y="37278"/>
                    <a:pt x="1639829" y="50733"/>
                  </a:cubicBezTo>
                  <a:lnTo>
                    <a:pt x="1639829" y="762067"/>
                  </a:lnTo>
                  <a:cubicBezTo>
                    <a:pt x="1639829" y="775522"/>
                    <a:pt x="1634484" y="788426"/>
                    <a:pt x="1624970" y="797941"/>
                  </a:cubicBezTo>
                  <a:cubicBezTo>
                    <a:pt x="1615455" y="807455"/>
                    <a:pt x="1602551" y="812800"/>
                    <a:pt x="1589096" y="812800"/>
                  </a:cubicBezTo>
                  <a:lnTo>
                    <a:pt x="50733" y="812800"/>
                  </a:lnTo>
                  <a:cubicBezTo>
                    <a:pt x="37278" y="812800"/>
                    <a:pt x="24373" y="807455"/>
                    <a:pt x="14859" y="797941"/>
                  </a:cubicBezTo>
                  <a:cubicBezTo>
                    <a:pt x="5345" y="788426"/>
                    <a:pt x="0" y="775522"/>
                    <a:pt x="0" y="762067"/>
                  </a:cubicBezTo>
                  <a:lnTo>
                    <a:pt x="0" y="50733"/>
                  </a:lnTo>
                  <a:cubicBezTo>
                    <a:pt x="0" y="37278"/>
                    <a:pt x="5345" y="24373"/>
                    <a:pt x="14859" y="14859"/>
                  </a:cubicBezTo>
                  <a:cubicBezTo>
                    <a:pt x="24373" y="5345"/>
                    <a:pt x="37278" y="0"/>
                    <a:pt x="50733" y="0"/>
                  </a:cubicBezTo>
                  <a:close/>
                </a:path>
              </a:pathLst>
            </a:custGeom>
            <a:blipFill>
              <a:blip r:embed="rId7"/>
              <a:stretch>
                <a:fillRect t="-17311" b="-17311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8866181" y="6103042"/>
            <a:ext cx="9209123" cy="3046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600" b="1" spc="-474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Dinamika</a:t>
            </a:r>
            <a:r>
              <a:rPr lang="en-US" sz="6600" b="1" spc="-474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dan </a:t>
            </a:r>
            <a:r>
              <a:rPr lang="en-US" sz="6600" b="1" spc="-474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Tantangan</a:t>
            </a:r>
            <a:r>
              <a:rPr lang="en-US" sz="6600" b="1" spc="-474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Pendidikan </a:t>
            </a:r>
            <a:r>
              <a:rPr lang="en-US" sz="6600" b="1" spc="-474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Kewarganegaraan</a:t>
            </a:r>
            <a:endParaRPr lang="en-US" sz="6600" b="1" spc="-474" dirty="0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60719" y="3695700"/>
            <a:ext cx="7349881" cy="41376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32256" lvl="1" algn="just">
              <a:lnSpc>
                <a:spcPts val="2710"/>
              </a:lnSpc>
            </a:pP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Mengapa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dinamika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dan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tantangan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PKn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sangat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erat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dengan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perjalanan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sejarah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praktik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kenegaraan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/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pemerintahan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RI?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Inilah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ciri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khas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PKn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sebagai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mata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kuliah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dibandingkan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dengan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mata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kuliah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lain. 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Ontologi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PKn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adalah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sikap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dan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perilaku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warga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negara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dalam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kehidupan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bermasyarakat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,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berbangsa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, dan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bernegara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.  Status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warga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negara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dapat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meliputi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penduduk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yang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berkedudukan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sebagai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pejabat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negara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sampai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dengan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rakyat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biasa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. 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Tentu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peran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dan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fungsi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warga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negara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berbeda-beda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,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sehingga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sikap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dan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perilaku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mereka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sangat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dinamis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. Oleh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karena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itu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,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mata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kuliah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PKn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harus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selalu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menyesuaikan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/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sejalan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dengan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dinamika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dan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tantangan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sikap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serta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perilaku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warga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negara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dalam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kehidupan</a:t>
            </a:r>
            <a:endParaRPr lang="en-US" sz="2151" spc="-105" dirty="0">
              <a:solidFill>
                <a:srgbClr val="FFFFFF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  <a:p>
            <a:pPr marL="232256" lvl="1" algn="just">
              <a:lnSpc>
                <a:spcPts val="2710"/>
              </a:lnSpc>
            </a:pP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bermasyarakat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,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berbangsa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, dan </a:t>
            </a:r>
            <a:r>
              <a:rPr lang="en-US" sz="2151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bernegara</a:t>
            </a:r>
            <a:r>
              <a:rPr lang="en-US" sz="2151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23655" y="1950372"/>
            <a:ext cx="6260435" cy="105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32256" lvl="1" algn="ctr">
              <a:lnSpc>
                <a:spcPts val="2710"/>
              </a:lnSpc>
            </a:pPr>
            <a:r>
              <a:rPr lang="en-US" sz="3200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Apa </a:t>
            </a:r>
            <a:r>
              <a:rPr lang="en-US" sz="3200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dinamika</a:t>
            </a:r>
            <a:r>
              <a:rPr lang="en-US" sz="3200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dan </a:t>
            </a:r>
            <a:r>
              <a:rPr lang="en-US" sz="3200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tantangan</a:t>
            </a:r>
            <a:r>
              <a:rPr lang="en-US" sz="3200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yang </a:t>
            </a:r>
            <a:r>
              <a:rPr lang="en-US" sz="3200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pernah</a:t>
            </a:r>
            <a:r>
              <a:rPr lang="en-US" sz="3200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3200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dihadapi</a:t>
            </a:r>
            <a:r>
              <a:rPr lang="en-US" sz="3200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oleh </a:t>
            </a:r>
            <a:r>
              <a:rPr lang="en-US" sz="3200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PKn</a:t>
            </a:r>
            <a:r>
              <a:rPr lang="en-US" sz="3200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Indonesia </a:t>
            </a:r>
            <a:r>
              <a:rPr lang="en-US" sz="3200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dari</a:t>
            </a:r>
            <a:r>
              <a:rPr lang="en-US" sz="3200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masa </a:t>
            </a:r>
            <a:r>
              <a:rPr lang="en-US" sz="3200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ke</a:t>
            </a:r>
            <a:r>
              <a:rPr lang="en-US" sz="3200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masa?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159427" y="392899"/>
            <a:ext cx="1297793" cy="835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58"/>
              </a:lnSpc>
            </a:pPr>
            <a:r>
              <a:rPr lang="en-US" sz="1316" spc="-64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NUSANTARA BERSATU, INDONESIA MAJU.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14474" y="7498251"/>
            <a:ext cx="9209125" cy="3472608"/>
          </a:xfrm>
          <a:custGeom>
            <a:avLst/>
            <a:gdLst/>
            <a:ahLst/>
            <a:cxnLst/>
            <a:rect l="l" t="t" r="r" b="b"/>
            <a:pathLst>
              <a:path w="9209125" h="3472608">
                <a:moveTo>
                  <a:pt x="0" y="0"/>
                </a:moveTo>
                <a:lnTo>
                  <a:pt x="9209125" y="0"/>
                </a:lnTo>
                <a:lnTo>
                  <a:pt x="9209125" y="3472607"/>
                </a:lnTo>
                <a:lnTo>
                  <a:pt x="0" y="34726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58870" flipH="1">
            <a:off x="-1507478" y="-2537401"/>
            <a:ext cx="6353937" cy="8229600"/>
          </a:xfrm>
          <a:custGeom>
            <a:avLst/>
            <a:gdLst/>
            <a:ahLst/>
            <a:cxnLst/>
            <a:rect l="l" t="t" r="r" b="b"/>
            <a:pathLst>
              <a:path w="6353937" h="8229600">
                <a:moveTo>
                  <a:pt x="6353937" y="0"/>
                </a:moveTo>
                <a:lnTo>
                  <a:pt x="0" y="0"/>
                </a:lnTo>
                <a:lnTo>
                  <a:pt x="0" y="8229600"/>
                </a:lnTo>
                <a:lnTo>
                  <a:pt x="6353937" y="8229600"/>
                </a:lnTo>
                <a:lnTo>
                  <a:pt x="635393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080266">
            <a:off x="15274174" y="7391960"/>
            <a:ext cx="4989106" cy="3305283"/>
          </a:xfrm>
          <a:custGeom>
            <a:avLst/>
            <a:gdLst/>
            <a:ahLst/>
            <a:cxnLst/>
            <a:rect l="l" t="t" r="r" b="b"/>
            <a:pathLst>
              <a:path w="4989106" h="3305283">
                <a:moveTo>
                  <a:pt x="0" y="0"/>
                </a:moveTo>
                <a:lnTo>
                  <a:pt x="4989107" y="0"/>
                </a:lnTo>
                <a:lnTo>
                  <a:pt x="4989107" y="3305283"/>
                </a:lnTo>
                <a:lnTo>
                  <a:pt x="0" y="33052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 flipV="1">
            <a:off x="9158288" y="6508652"/>
            <a:ext cx="0" cy="1227547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H="1">
            <a:off x="-338969" y="9469162"/>
            <a:ext cx="4471166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6550071" y="316536"/>
            <a:ext cx="886951" cy="944153"/>
          </a:xfrm>
          <a:custGeom>
            <a:avLst/>
            <a:gdLst/>
            <a:ahLst/>
            <a:cxnLst/>
            <a:rect l="l" t="t" r="r" b="b"/>
            <a:pathLst>
              <a:path w="886951" h="944153">
                <a:moveTo>
                  <a:pt x="0" y="0"/>
                </a:moveTo>
                <a:lnTo>
                  <a:pt x="886951" y="0"/>
                </a:lnTo>
                <a:lnTo>
                  <a:pt x="886951" y="944154"/>
                </a:lnTo>
                <a:lnTo>
                  <a:pt x="0" y="9441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547651" y="1759399"/>
            <a:ext cx="15711649" cy="3654633"/>
            <a:chOff x="0" y="0"/>
            <a:chExt cx="3069707" cy="71403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069707" cy="714034"/>
            </a:xfrm>
            <a:custGeom>
              <a:avLst/>
              <a:gdLst/>
              <a:ahLst/>
              <a:cxnLst/>
              <a:rect l="l" t="t" r="r" b="b"/>
              <a:pathLst>
                <a:path w="3069707" h="714034">
                  <a:moveTo>
                    <a:pt x="13797" y="0"/>
                  </a:moveTo>
                  <a:lnTo>
                    <a:pt x="3055910" y="0"/>
                  </a:lnTo>
                  <a:cubicBezTo>
                    <a:pt x="3063530" y="0"/>
                    <a:pt x="3069707" y="6177"/>
                    <a:pt x="3069707" y="13797"/>
                  </a:cubicBezTo>
                  <a:lnTo>
                    <a:pt x="3069707" y="700237"/>
                  </a:lnTo>
                  <a:cubicBezTo>
                    <a:pt x="3069707" y="707857"/>
                    <a:pt x="3063530" y="714034"/>
                    <a:pt x="3055910" y="714034"/>
                  </a:cubicBezTo>
                  <a:lnTo>
                    <a:pt x="13797" y="714034"/>
                  </a:lnTo>
                  <a:cubicBezTo>
                    <a:pt x="6177" y="714034"/>
                    <a:pt x="0" y="707857"/>
                    <a:pt x="0" y="700237"/>
                  </a:cubicBezTo>
                  <a:lnTo>
                    <a:pt x="0" y="13797"/>
                  </a:lnTo>
                  <a:cubicBezTo>
                    <a:pt x="0" y="6177"/>
                    <a:pt x="6177" y="0"/>
                    <a:pt x="13797" y="0"/>
                  </a:cubicBezTo>
                  <a:close/>
                </a:path>
              </a:pathLst>
            </a:custGeom>
            <a:blipFill>
              <a:blip r:embed="rId7"/>
              <a:stretch>
                <a:fillRect t="-59498" b="-126392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9595720" y="6475904"/>
            <a:ext cx="7963765" cy="2454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02"/>
              </a:lnSpc>
            </a:pPr>
            <a:r>
              <a:rPr lang="en-US" sz="9693" b="1" spc="-474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Proklamasi Kemerdekaan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47651" y="6181806"/>
            <a:ext cx="6260435" cy="1030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4513" lvl="1" indent="-232257" algn="l">
              <a:lnSpc>
                <a:spcPts val="2710"/>
              </a:lnSpc>
              <a:buFont typeface="Arial"/>
              <a:buChar char="•"/>
            </a:pPr>
            <a:r>
              <a:rPr lang="en-US" sz="2151" spc="-105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Lorem ipsum dolor sit amet, consectetur adipiscing elit, sed do eiusmod tempor incididunt ut labore et dolore magna aliqua. Ut enim ad minim veniam.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47651" y="7474751"/>
            <a:ext cx="6260435" cy="1030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4513" lvl="1" indent="-232257" algn="l">
              <a:lnSpc>
                <a:spcPts val="2710"/>
              </a:lnSpc>
              <a:buFont typeface="Arial"/>
              <a:buChar char="•"/>
            </a:pPr>
            <a:r>
              <a:rPr lang="en-US" sz="2151" spc="-105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Lorem ipsum dolor sit amet, consectetur adipiscing elit, sed do eiusmod tempor incididunt ut labore et dolore magna aliqua. Ut enim ad minim veniam.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12847" y="8976134"/>
            <a:ext cx="2899513" cy="326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1"/>
              </a:lnSpc>
            </a:pPr>
            <a:r>
              <a:rPr lang="en-US" sz="2136" spc="-104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www.reallygreatsite.com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159427" y="392899"/>
            <a:ext cx="1297793" cy="835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58"/>
              </a:lnSpc>
            </a:pPr>
            <a:r>
              <a:rPr lang="en-US" sz="1316" spc="-64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NUSANTARA BERSATU, INDONESIA MAJU.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40B3A9C-BDBC-8D37-CF93-D104891C5C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097" y="3574059"/>
            <a:ext cx="15711649" cy="662939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14474" y="7498251"/>
            <a:ext cx="9209125" cy="3472608"/>
          </a:xfrm>
          <a:custGeom>
            <a:avLst/>
            <a:gdLst/>
            <a:ahLst/>
            <a:cxnLst/>
            <a:rect l="l" t="t" r="r" b="b"/>
            <a:pathLst>
              <a:path w="9209125" h="3472608">
                <a:moveTo>
                  <a:pt x="0" y="0"/>
                </a:moveTo>
                <a:lnTo>
                  <a:pt x="9209125" y="0"/>
                </a:lnTo>
                <a:lnTo>
                  <a:pt x="9209125" y="3472607"/>
                </a:lnTo>
                <a:lnTo>
                  <a:pt x="0" y="34726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58870" flipH="1">
            <a:off x="-1507478" y="-2537401"/>
            <a:ext cx="6353937" cy="8229600"/>
          </a:xfrm>
          <a:custGeom>
            <a:avLst/>
            <a:gdLst/>
            <a:ahLst/>
            <a:cxnLst/>
            <a:rect l="l" t="t" r="r" b="b"/>
            <a:pathLst>
              <a:path w="6353937" h="8229600">
                <a:moveTo>
                  <a:pt x="6353937" y="0"/>
                </a:moveTo>
                <a:lnTo>
                  <a:pt x="0" y="0"/>
                </a:lnTo>
                <a:lnTo>
                  <a:pt x="0" y="8229600"/>
                </a:lnTo>
                <a:lnTo>
                  <a:pt x="6353937" y="8229600"/>
                </a:lnTo>
                <a:lnTo>
                  <a:pt x="635393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080266">
            <a:off x="15274174" y="7391960"/>
            <a:ext cx="4989106" cy="3305283"/>
          </a:xfrm>
          <a:custGeom>
            <a:avLst/>
            <a:gdLst/>
            <a:ahLst/>
            <a:cxnLst/>
            <a:rect l="l" t="t" r="r" b="b"/>
            <a:pathLst>
              <a:path w="4989106" h="3305283">
                <a:moveTo>
                  <a:pt x="0" y="0"/>
                </a:moveTo>
                <a:lnTo>
                  <a:pt x="4989107" y="0"/>
                </a:lnTo>
                <a:lnTo>
                  <a:pt x="4989107" y="3305283"/>
                </a:lnTo>
                <a:lnTo>
                  <a:pt x="0" y="33052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 flipV="1">
            <a:off x="10428606" y="2001697"/>
            <a:ext cx="0" cy="1227547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H="1">
            <a:off x="-338969" y="9469162"/>
            <a:ext cx="4471166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6550071" y="316536"/>
            <a:ext cx="886951" cy="944153"/>
          </a:xfrm>
          <a:custGeom>
            <a:avLst/>
            <a:gdLst/>
            <a:ahLst/>
            <a:cxnLst/>
            <a:rect l="l" t="t" r="r" b="b"/>
            <a:pathLst>
              <a:path w="886951" h="944153">
                <a:moveTo>
                  <a:pt x="0" y="0"/>
                </a:moveTo>
                <a:lnTo>
                  <a:pt x="886951" y="0"/>
                </a:lnTo>
                <a:lnTo>
                  <a:pt x="886951" y="944154"/>
                </a:lnTo>
                <a:lnTo>
                  <a:pt x="0" y="9441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0225824" y="4765234"/>
            <a:ext cx="6562551" cy="3654633"/>
            <a:chOff x="0" y="0"/>
            <a:chExt cx="1282177" cy="71403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82177" cy="714034"/>
            </a:xfrm>
            <a:custGeom>
              <a:avLst/>
              <a:gdLst/>
              <a:ahLst/>
              <a:cxnLst/>
              <a:rect l="l" t="t" r="r" b="b"/>
              <a:pathLst>
                <a:path w="1282177" h="714034">
                  <a:moveTo>
                    <a:pt x="33032" y="0"/>
                  </a:moveTo>
                  <a:lnTo>
                    <a:pt x="1249145" y="0"/>
                  </a:lnTo>
                  <a:cubicBezTo>
                    <a:pt x="1267388" y="0"/>
                    <a:pt x="1282177" y="14789"/>
                    <a:pt x="1282177" y="33032"/>
                  </a:cubicBezTo>
                  <a:lnTo>
                    <a:pt x="1282177" y="681002"/>
                  </a:lnTo>
                  <a:cubicBezTo>
                    <a:pt x="1282177" y="699245"/>
                    <a:pt x="1267388" y="714034"/>
                    <a:pt x="1249145" y="714034"/>
                  </a:cubicBezTo>
                  <a:lnTo>
                    <a:pt x="33032" y="714034"/>
                  </a:lnTo>
                  <a:cubicBezTo>
                    <a:pt x="24271" y="714034"/>
                    <a:pt x="15870" y="710554"/>
                    <a:pt x="9675" y="704359"/>
                  </a:cubicBezTo>
                  <a:cubicBezTo>
                    <a:pt x="3480" y="698164"/>
                    <a:pt x="0" y="689763"/>
                    <a:pt x="0" y="681002"/>
                  </a:cubicBezTo>
                  <a:lnTo>
                    <a:pt x="0" y="33032"/>
                  </a:lnTo>
                  <a:cubicBezTo>
                    <a:pt x="0" y="14789"/>
                    <a:pt x="14789" y="0"/>
                    <a:pt x="33032" y="0"/>
                  </a:cubicBezTo>
                  <a:close/>
                </a:path>
              </a:pathLst>
            </a:custGeom>
            <a:blipFill>
              <a:blip r:embed="rId7"/>
              <a:stretch>
                <a:fillRect t="-9706" b="-9706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0866039" y="1968949"/>
            <a:ext cx="6393261" cy="2454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02"/>
              </a:lnSpc>
            </a:pPr>
            <a:r>
              <a:rPr lang="en-US" sz="9693" b="1" spc="-474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Isi Teks Proklamasi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973964" y="2497048"/>
            <a:ext cx="2693511" cy="345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10"/>
              </a:lnSpc>
            </a:pPr>
            <a:r>
              <a:rPr lang="en-US" sz="2151" spc="-105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PROKLAMASI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67583" y="3279370"/>
            <a:ext cx="8312276" cy="326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1"/>
              </a:lnSpc>
            </a:pPr>
            <a:r>
              <a:rPr lang="en-US" sz="2136" spc="-104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Kami bangsa Indonesia dengan ini menyatakan kemerdekaan Indonesia.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03441" y="3888660"/>
            <a:ext cx="7440559" cy="993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1"/>
              </a:lnSpc>
            </a:pPr>
            <a:r>
              <a:rPr lang="en-US" sz="2136" spc="-104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Hal-hal yang mengenai pemindahan kekuasaan dan lain-lain diselenggarakan dengan cara seksama dan dalam tempo yang sesingkat-singkatnya.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03441" y="5167781"/>
            <a:ext cx="7440559" cy="659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1"/>
              </a:lnSpc>
            </a:pPr>
            <a:r>
              <a:rPr lang="en-US" sz="2136" spc="-104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Jakarta, 17 Agustus 1945</a:t>
            </a:r>
          </a:p>
          <a:p>
            <a:pPr algn="ctr">
              <a:lnSpc>
                <a:spcPts val="2691"/>
              </a:lnSpc>
            </a:pPr>
            <a:r>
              <a:rPr lang="en-US" sz="2136" spc="-104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Atas nama bangsa Indonesia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961401" y="6265928"/>
            <a:ext cx="2924639" cy="326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1"/>
              </a:lnSpc>
            </a:pPr>
            <a:r>
              <a:rPr lang="en-US" sz="2136" spc="-104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Soekarno – Hatta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159427" y="392899"/>
            <a:ext cx="1297793" cy="835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58"/>
              </a:lnSpc>
            </a:pPr>
            <a:r>
              <a:rPr lang="en-US" sz="1316" spc="-64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NUSANTARA BERSATU, INDONESIA MAJU.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14474" y="7498251"/>
            <a:ext cx="9209125" cy="3472608"/>
          </a:xfrm>
          <a:custGeom>
            <a:avLst/>
            <a:gdLst/>
            <a:ahLst/>
            <a:cxnLst/>
            <a:rect l="l" t="t" r="r" b="b"/>
            <a:pathLst>
              <a:path w="9209125" h="3472608">
                <a:moveTo>
                  <a:pt x="0" y="0"/>
                </a:moveTo>
                <a:lnTo>
                  <a:pt x="9209125" y="0"/>
                </a:lnTo>
                <a:lnTo>
                  <a:pt x="9209125" y="3472607"/>
                </a:lnTo>
                <a:lnTo>
                  <a:pt x="0" y="34726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58870" flipH="1">
            <a:off x="-1507478" y="-2537401"/>
            <a:ext cx="6353937" cy="8229600"/>
          </a:xfrm>
          <a:custGeom>
            <a:avLst/>
            <a:gdLst/>
            <a:ahLst/>
            <a:cxnLst/>
            <a:rect l="l" t="t" r="r" b="b"/>
            <a:pathLst>
              <a:path w="6353937" h="8229600">
                <a:moveTo>
                  <a:pt x="6353937" y="0"/>
                </a:moveTo>
                <a:lnTo>
                  <a:pt x="0" y="0"/>
                </a:lnTo>
                <a:lnTo>
                  <a:pt x="0" y="8229600"/>
                </a:lnTo>
                <a:lnTo>
                  <a:pt x="6353937" y="8229600"/>
                </a:lnTo>
                <a:lnTo>
                  <a:pt x="635393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080266">
            <a:off x="15274174" y="7391960"/>
            <a:ext cx="4989106" cy="3305283"/>
          </a:xfrm>
          <a:custGeom>
            <a:avLst/>
            <a:gdLst/>
            <a:ahLst/>
            <a:cxnLst/>
            <a:rect l="l" t="t" r="r" b="b"/>
            <a:pathLst>
              <a:path w="4989106" h="3305283">
                <a:moveTo>
                  <a:pt x="0" y="0"/>
                </a:moveTo>
                <a:lnTo>
                  <a:pt x="4989107" y="0"/>
                </a:lnTo>
                <a:lnTo>
                  <a:pt x="4989107" y="3305283"/>
                </a:lnTo>
                <a:lnTo>
                  <a:pt x="0" y="33052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 flipV="1">
            <a:off x="1683778" y="1502988"/>
            <a:ext cx="0" cy="1227547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H="1">
            <a:off x="-338969" y="9469162"/>
            <a:ext cx="4471166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6550071" y="316536"/>
            <a:ext cx="886951" cy="944153"/>
          </a:xfrm>
          <a:custGeom>
            <a:avLst/>
            <a:gdLst/>
            <a:ahLst/>
            <a:cxnLst/>
            <a:rect l="l" t="t" r="r" b="b"/>
            <a:pathLst>
              <a:path w="886951" h="944153">
                <a:moveTo>
                  <a:pt x="0" y="0"/>
                </a:moveTo>
                <a:lnTo>
                  <a:pt x="886951" y="0"/>
                </a:lnTo>
                <a:lnTo>
                  <a:pt x="886951" y="944154"/>
                </a:lnTo>
                <a:lnTo>
                  <a:pt x="0" y="9441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2152168" y="2949275"/>
            <a:ext cx="6750979" cy="2786165"/>
            <a:chOff x="0" y="0"/>
            <a:chExt cx="1730130" cy="71403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30130" cy="714034"/>
            </a:xfrm>
            <a:custGeom>
              <a:avLst/>
              <a:gdLst/>
              <a:ahLst/>
              <a:cxnLst/>
              <a:rect l="l" t="t" r="r" b="b"/>
              <a:pathLst>
                <a:path w="1730130" h="714034">
                  <a:moveTo>
                    <a:pt x="32110" y="0"/>
                  </a:moveTo>
                  <a:lnTo>
                    <a:pt x="1698020" y="0"/>
                  </a:lnTo>
                  <a:cubicBezTo>
                    <a:pt x="1706537" y="0"/>
                    <a:pt x="1714704" y="3383"/>
                    <a:pt x="1720726" y="9405"/>
                  </a:cubicBezTo>
                  <a:cubicBezTo>
                    <a:pt x="1726748" y="15427"/>
                    <a:pt x="1730130" y="23594"/>
                    <a:pt x="1730130" y="32110"/>
                  </a:cubicBezTo>
                  <a:lnTo>
                    <a:pt x="1730130" y="681924"/>
                  </a:lnTo>
                  <a:cubicBezTo>
                    <a:pt x="1730130" y="699658"/>
                    <a:pt x="1715754" y="714034"/>
                    <a:pt x="1698020" y="714034"/>
                  </a:cubicBezTo>
                  <a:lnTo>
                    <a:pt x="32110" y="714034"/>
                  </a:lnTo>
                  <a:cubicBezTo>
                    <a:pt x="23594" y="714034"/>
                    <a:pt x="15427" y="710651"/>
                    <a:pt x="9405" y="704629"/>
                  </a:cubicBezTo>
                  <a:cubicBezTo>
                    <a:pt x="3383" y="698607"/>
                    <a:pt x="0" y="690440"/>
                    <a:pt x="0" y="681924"/>
                  </a:cubicBezTo>
                  <a:lnTo>
                    <a:pt x="0" y="32110"/>
                  </a:lnTo>
                  <a:cubicBezTo>
                    <a:pt x="0" y="14376"/>
                    <a:pt x="14376" y="0"/>
                    <a:pt x="32110" y="0"/>
                  </a:cubicBezTo>
                  <a:close/>
                </a:path>
              </a:pathLst>
            </a:custGeom>
            <a:blipFill>
              <a:blip r:embed="rId7"/>
              <a:stretch>
                <a:fillRect t="-30841" b="-30841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9236526" y="2896663"/>
            <a:ext cx="6750979" cy="2786165"/>
            <a:chOff x="0" y="0"/>
            <a:chExt cx="1730130" cy="71403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30130" cy="714034"/>
            </a:xfrm>
            <a:custGeom>
              <a:avLst/>
              <a:gdLst/>
              <a:ahLst/>
              <a:cxnLst/>
              <a:rect l="l" t="t" r="r" b="b"/>
              <a:pathLst>
                <a:path w="1730130" h="714034">
                  <a:moveTo>
                    <a:pt x="32110" y="0"/>
                  </a:moveTo>
                  <a:lnTo>
                    <a:pt x="1698020" y="0"/>
                  </a:lnTo>
                  <a:cubicBezTo>
                    <a:pt x="1706537" y="0"/>
                    <a:pt x="1714704" y="3383"/>
                    <a:pt x="1720726" y="9405"/>
                  </a:cubicBezTo>
                  <a:cubicBezTo>
                    <a:pt x="1726748" y="15427"/>
                    <a:pt x="1730130" y="23594"/>
                    <a:pt x="1730130" y="32110"/>
                  </a:cubicBezTo>
                  <a:lnTo>
                    <a:pt x="1730130" y="681924"/>
                  </a:lnTo>
                  <a:cubicBezTo>
                    <a:pt x="1730130" y="699658"/>
                    <a:pt x="1715754" y="714034"/>
                    <a:pt x="1698020" y="714034"/>
                  </a:cubicBezTo>
                  <a:lnTo>
                    <a:pt x="32110" y="714034"/>
                  </a:lnTo>
                  <a:cubicBezTo>
                    <a:pt x="23594" y="714034"/>
                    <a:pt x="15427" y="710651"/>
                    <a:pt x="9405" y="704629"/>
                  </a:cubicBezTo>
                  <a:cubicBezTo>
                    <a:pt x="3383" y="698607"/>
                    <a:pt x="0" y="690440"/>
                    <a:pt x="0" y="681924"/>
                  </a:cubicBezTo>
                  <a:lnTo>
                    <a:pt x="0" y="32110"/>
                  </a:lnTo>
                  <a:cubicBezTo>
                    <a:pt x="0" y="14376"/>
                    <a:pt x="14376" y="0"/>
                    <a:pt x="32110" y="0"/>
                  </a:cubicBezTo>
                  <a:close/>
                </a:path>
              </a:pathLst>
            </a:custGeom>
            <a:blipFill>
              <a:blip r:embed="rId8"/>
              <a:stretch>
                <a:fillRect t="-30841" b="-30841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057399" y="1657622"/>
            <a:ext cx="14399819" cy="1205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402"/>
              </a:lnSpc>
            </a:pPr>
            <a:r>
              <a:rPr lang="en-US" sz="9693" b="1" spc="-474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Dampak</a:t>
            </a:r>
            <a:r>
              <a:rPr lang="en-US" sz="9693" b="1" spc="-474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9693" b="1" spc="-474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Kemerdekaan</a:t>
            </a:r>
            <a:endParaRPr lang="en-US" sz="9693" b="1" spc="-474" dirty="0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5159427" y="392899"/>
            <a:ext cx="1297793" cy="835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58"/>
              </a:lnSpc>
            </a:pPr>
            <a:r>
              <a:rPr lang="en-US" sz="1316" spc="-64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NUSANTARA BERSATU, INDONESIA MAJU.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14474" y="7498251"/>
            <a:ext cx="9209125" cy="3472608"/>
          </a:xfrm>
          <a:custGeom>
            <a:avLst/>
            <a:gdLst/>
            <a:ahLst/>
            <a:cxnLst/>
            <a:rect l="l" t="t" r="r" b="b"/>
            <a:pathLst>
              <a:path w="9209125" h="3472608">
                <a:moveTo>
                  <a:pt x="0" y="0"/>
                </a:moveTo>
                <a:lnTo>
                  <a:pt x="9209125" y="0"/>
                </a:lnTo>
                <a:lnTo>
                  <a:pt x="9209125" y="3472607"/>
                </a:lnTo>
                <a:lnTo>
                  <a:pt x="0" y="34726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58870" flipH="1">
            <a:off x="-1507478" y="-2537401"/>
            <a:ext cx="6353937" cy="8229600"/>
          </a:xfrm>
          <a:custGeom>
            <a:avLst/>
            <a:gdLst/>
            <a:ahLst/>
            <a:cxnLst/>
            <a:rect l="l" t="t" r="r" b="b"/>
            <a:pathLst>
              <a:path w="6353937" h="8229600">
                <a:moveTo>
                  <a:pt x="6353937" y="0"/>
                </a:moveTo>
                <a:lnTo>
                  <a:pt x="0" y="0"/>
                </a:lnTo>
                <a:lnTo>
                  <a:pt x="0" y="8229600"/>
                </a:lnTo>
                <a:lnTo>
                  <a:pt x="6353937" y="8229600"/>
                </a:lnTo>
                <a:lnTo>
                  <a:pt x="635393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080266">
            <a:off x="15274174" y="7391960"/>
            <a:ext cx="4989106" cy="3305283"/>
          </a:xfrm>
          <a:custGeom>
            <a:avLst/>
            <a:gdLst/>
            <a:ahLst/>
            <a:cxnLst/>
            <a:rect l="l" t="t" r="r" b="b"/>
            <a:pathLst>
              <a:path w="4989106" h="3305283">
                <a:moveTo>
                  <a:pt x="0" y="0"/>
                </a:moveTo>
                <a:lnTo>
                  <a:pt x="4989107" y="0"/>
                </a:lnTo>
                <a:lnTo>
                  <a:pt x="4989107" y="3305283"/>
                </a:lnTo>
                <a:lnTo>
                  <a:pt x="0" y="33052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 flipV="1">
            <a:off x="1683778" y="1502988"/>
            <a:ext cx="0" cy="1227547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H="1">
            <a:off x="-338969" y="9469162"/>
            <a:ext cx="4471166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6550071" y="316536"/>
            <a:ext cx="886951" cy="944153"/>
          </a:xfrm>
          <a:custGeom>
            <a:avLst/>
            <a:gdLst/>
            <a:ahLst/>
            <a:cxnLst/>
            <a:rect l="l" t="t" r="r" b="b"/>
            <a:pathLst>
              <a:path w="886951" h="944153">
                <a:moveTo>
                  <a:pt x="0" y="0"/>
                </a:moveTo>
                <a:lnTo>
                  <a:pt x="886951" y="0"/>
                </a:lnTo>
                <a:lnTo>
                  <a:pt x="886951" y="944154"/>
                </a:lnTo>
                <a:lnTo>
                  <a:pt x="0" y="9441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0913357" y="1904540"/>
            <a:ext cx="6307843" cy="6018706"/>
            <a:chOff x="0" y="0"/>
            <a:chExt cx="1616564" cy="154246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16564" cy="1542465"/>
            </a:xfrm>
            <a:custGeom>
              <a:avLst/>
              <a:gdLst/>
              <a:ahLst/>
              <a:cxnLst/>
              <a:rect l="l" t="t" r="r" b="b"/>
              <a:pathLst>
                <a:path w="1616564" h="1542465">
                  <a:moveTo>
                    <a:pt x="34366" y="0"/>
                  </a:moveTo>
                  <a:lnTo>
                    <a:pt x="1582199" y="0"/>
                  </a:lnTo>
                  <a:cubicBezTo>
                    <a:pt x="1601178" y="0"/>
                    <a:pt x="1616564" y="15386"/>
                    <a:pt x="1616564" y="34366"/>
                  </a:cubicBezTo>
                  <a:lnTo>
                    <a:pt x="1616564" y="1508099"/>
                  </a:lnTo>
                  <a:cubicBezTo>
                    <a:pt x="1616564" y="1517213"/>
                    <a:pt x="1612944" y="1525954"/>
                    <a:pt x="1606499" y="1532399"/>
                  </a:cubicBezTo>
                  <a:cubicBezTo>
                    <a:pt x="1600054" y="1538844"/>
                    <a:pt x="1591313" y="1542465"/>
                    <a:pt x="1582199" y="1542465"/>
                  </a:cubicBezTo>
                  <a:lnTo>
                    <a:pt x="34366" y="1542465"/>
                  </a:lnTo>
                  <a:cubicBezTo>
                    <a:pt x="15386" y="1542465"/>
                    <a:pt x="0" y="1527079"/>
                    <a:pt x="0" y="1508099"/>
                  </a:cubicBezTo>
                  <a:lnTo>
                    <a:pt x="0" y="34366"/>
                  </a:lnTo>
                  <a:cubicBezTo>
                    <a:pt x="0" y="15386"/>
                    <a:pt x="15386" y="0"/>
                    <a:pt x="34366" y="0"/>
                  </a:cubicBezTo>
                  <a:close/>
                </a:path>
              </a:pathLst>
            </a:custGeom>
            <a:blipFill>
              <a:blip r:embed="rId7"/>
              <a:stretch>
                <a:fillRect l="-21497" r="-21497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2121211" y="1470240"/>
            <a:ext cx="7399531" cy="2215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4800" b="1" spc="-474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PROYEK  KEWARGANEGARAAN</a:t>
            </a:r>
          </a:p>
          <a:p>
            <a:pPr algn="l"/>
            <a:endParaRPr lang="en-US" sz="4800" b="1" spc="-474" dirty="0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5159427" y="392899"/>
            <a:ext cx="1297793" cy="835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58"/>
              </a:lnSpc>
            </a:pPr>
            <a:r>
              <a:rPr lang="en-US" sz="1316" spc="-64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NUSANTARA BERSATU, INDONESIA MAJU.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05001" y="2933700"/>
            <a:ext cx="8686799" cy="3693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Bentuklah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kelompok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terdiri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4 orang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Anda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identiﬁkasi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sebuah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masalah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bangsa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 yang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dapat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diantisipasi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melalui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Pendidikan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kewarganegaraan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.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Apakah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masalah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itu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muncul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dari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perkembangan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iptek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,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tuntutan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,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dankebutuhan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masyarakat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,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ataukah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tantangan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global pada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saat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ini</a:t>
            </a:r>
            <a:endParaRPr lang="en-US" spc="-105" dirty="0">
              <a:solidFill>
                <a:srgbClr val="FFFFFF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Kumpulkanlah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data dan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informasi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untuk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mendeskripsikan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lebih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lanjut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tentang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masalah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tersebut</a:t>
            </a:r>
            <a:endParaRPr lang="en-US" spc="-105" dirty="0">
              <a:solidFill>
                <a:srgbClr val="FFFFFF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Kemukakan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program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pendidikan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kewarganegaraan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seperti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apa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yang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dapat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dilakukan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guna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mengantisipasi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masalah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tersebut</a:t>
            </a:r>
            <a:endParaRPr lang="en-US" spc="-105" dirty="0">
              <a:solidFill>
                <a:srgbClr val="FFFFFF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Susunlah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bentuk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program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tersebut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secara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pc="-105" dirty="0" err="1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tertulis</a:t>
            </a:r>
            <a:r>
              <a:rPr lang="en-US" spc="-105" dirty="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14474" y="7498251"/>
            <a:ext cx="9209125" cy="3472608"/>
          </a:xfrm>
          <a:custGeom>
            <a:avLst/>
            <a:gdLst/>
            <a:ahLst/>
            <a:cxnLst/>
            <a:rect l="l" t="t" r="r" b="b"/>
            <a:pathLst>
              <a:path w="9209125" h="3472608">
                <a:moveTo>
                  <a:pt x="0" y="0"/>
                </a:moveTo>
                <a:lnTo>
                  <a:pt x="9209125" y="0"/>
                </a:lnTo>
                <a:lnTo>
                  <a:pt x="9209125" y="3472607"/>
                </a:lnTo>
                <a:lnTo>
                  <a:pt x="0" y="34726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58870" flipH="1">
            <a:off x="-1507478" y="-2537401"/>
            <a:ext cx="6353937" cy="8229600"/>
          </a:xfrm>
          <a:custGeom>
            <a:avLst/>
            <a:gdLst/>
            <a:ahLst/>
            <a:cxnLst/>
            <a:rect l="l" t="t" r="r" b="b"/>
            <a:pathLst>
              <a:path w="6353937" h="8229600">
                <a:moveTo>
                  <a:pt x="6353937" y="0"/>
                </a:moveTo>
                <a:lnTo>
                  <a:pt x="0" y="0"/>
                </a:lnTo>
                <a:lnTo>
                  <a:pt x="0" y="8229600"/>
                </a:lnTo>
                <a:lnTo>
                  <a:pt x="6353937" y="8229600"/>
                </a:lnTo>
                <a:lnTo>
                  <a:pt x="635393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080266">
            <a:off x="13699941" y="5355553"/>
            <a:ext cx="7474162" cy="4951632"/>
          </a:xfrm>
          <a:custGeom>
            <a:avLst/>
            <a:gdLst/>
            <a:ahLst/>
            <a:cxnLst/>
            <a:rect l="l" t="t" r="r" b="b"/>
            <a:pathLst>
              <a:path w="7474162" h="4951632">
                <a:moveTo>
                  <a:pt x="0" y="0"/>
                </a:moveTo>
                <a:lnTo>
                  <a:pt x="7474162" y="0"/>
                </a:lnTo>
                <a:lnTo>
                  <a:pt x="7474162" y="4951632"/>
                </a:lnTo>
                <a:lnTo>
                  <a:pt x="0" y="49516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 flipH="1" flipV="1">
            <a:off x="8580702" y="2643156"/>
            <a:ext cx="0" cy="4129351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H="1">
            <a:off x="-338969" y="9469162"/>
            <a:ext cx="4471166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6550071" y="316536"/>
            <a:ext cx="886951" cy="944153"/>
          </a:xfrm>
          <a:custGeom>
            <a:avLst/>
            <a:gdLst/>
            <a:ahLst/>
            <a:cxnLst/>
            <a:rect l="l" t="t" r="r" b="b"/>
            <a:pathLst>
              <a:path w="886951" h="944153">
                <a:moveTo>
                  <a:pt x="0" y="0"/>
                </a:moveTo>
                <a:lnTo>
                  <a:pt x="886951" y="0"/>
                </a:lnTo>
                <a:lnTo>
                  <a:pt x="886951" y="944154"/>
                </a:lnTo>
                <a:lnTo>
                  <a:pt x="0" y="9441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2393040" y="2254778"/>
            <a:ext cx="5507954" cy="5255482"/>
            <a:chOff x="0" y="0"/>
            <a:chExt cx="1616564" cy="154246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16564" cy="1542465"/>
            </a:xfrm>
            <a:custGeom>
              <a:avLst/>
              <a:gdLst/>
              <a:ahLst/>
              <a:cxnLst/>
              <a:rect l="l" t="t" r="r" b="b"/>
              <a:pathLst>
                <a:path w="1616564" h="1542465">
                  <a:moveTo>
                    <a:pt x="39356" y="0"/>
                  </a:moveTo>
                  <a:lnTo>
                    <a:pt x="1577208" y="0"/>
                  </a:lnTo>
                  <a:cubicBezTo>
                    <a:pt x="1598944" y="0"/>
                    <a:pt x="1616564" y="17621"/>
                    <a:pt x="1616564" y="39356"/>
                  </a:cubicBezTo>
                  <a:lnTo>
                    <a:pt x="1616564" y="1503108"/>
                  </a:lnTo>
                  <a:cubicBezTo>
                    <a:pt x="1616564" y="1524844"/>
                    <a:pt x="1598944" y="1542465"/>
                    <a:pt x="1577208" y="1542465"/>
                  </a:cubicBezTo>
                  <a:lnTo>
                    <a:pt x="39356" y="1542465"/>
                  </a:lnTo>
                  <a:cubicBezTo>
                    <a:pt x="17621" y="1542465"/>
                    <a:pt x="0" y="1524844"/>
                    <a:pt x="0" y="1503108"/>
                  </a:cubicBezTo>
                  <a:lnTo>
                    <a:pt x="0" y="39356"/>
                  </a:lnTo>
                  <a:cubicBezTo>
                    <a:pt x="0" y="17621"/>
                    <a:pt x="17621" y="0"/>
                    <a:pt x="39356" y="0"/>
                  </a:cubicBezTo>
                  <a:close/>
                </a:path>
              </a:pathLst>
            </a:custGeom>
            <a:blipFill>
              <a:blip r:embed="rId7"/>
              <a:stretch>
                <a:fillRect t="-38826" b="-18236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9018134" y="2540528"/>
            <a:ext cx="8736463" cy="15256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786"/>
              </a:lnSpc>
            </a:pPr>
            <a:r>
              <a:rPr lang="en-US" sz="8800" b="1" spc="-645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Terimakasih</a:t>
            </a:r>
            <a:endParaRPr lang="en-US" sz="8800" b="1" spc="-645" dirty="0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5159427" y="392899"/>
            <a:ext cx="1297793" cy="835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58"/>
              </a:lnSpc>
            </a:pPr>
            <a:r>
              <a:rPr lang="en-US" sz="1316" spc="-64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NUSANTARA BERSATU, INDONESIA MAJU.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2553</TotalTime>
  <Words>718</Words>
  <Application>Microsoft Office PowerPoint</Application>
  <PresentationFormat>Custom</PresentationFormat>
  <Paragraphs>69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Inter Bold</vt:lpstr>
      <vt:lpstr>Aptos Display</vt:lpstr>
      <vt:lpstr>Lucida Fax</vt:lpstr>
      <vt:lpstr>Arial</vt:lpstr>
      <vt:lpstr>Garamond</vt:lpstr>
      <vt:lpstr>Helvetica World</vt:lpstr>
      <vt:lpstr>Lucida Sans</vt:lpstr>
      <vt:lpstr>Calibri</vt:lpstr>
      <vt:lpstr>Office Theme</vt:lpstr>
      <vt:lpstr>Konsep, Tujuan, dan Fungsi Pendidikan Kewarganegaraan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Hitam dan Putih Modern Sejarah Kemerdekaan Indonesia Presentation</dc:title>
  <dc:creator>LENOVO</dc:creator>
  <cp:lastModifiedBy>Dibyo s</cp:lastModifiedBy>
  <cp:revision>3</cp:revision>
  <dcterms:created xsi:type="dcterms:W3CDTF">2006-08-16T00:00:00Z</dcterms:created>
  <dcterms:modified xsi:type="dcterms:W3CDTF">2026-09-24T04:33:22Z</dcterms:modified>
  <dc:identifier>DAHVVRw0Omk</dc:identifier>
</cp:coreProperties>
</file>