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Inter"/>
      <p:bold r:id="rId17"/>
      <p:italic r:id="rId18"/>
    </p:embeddedFont>
    <p:embeddedFont>
      <p:font typeface="Plus Jakarta Sans"/>
      <p:bold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2"/>
  </p:normalViewPr>
  <p:slideViewPr>
    <p:cSldViewPr snapToGrid="0" snapToObjects="1">
      <p:cViewPr varScale="1">
        <p:scale>
          <a:sx n="153" d="100"/>
          <a:sy n="153" d="100"/>
        </p:scale>
        <p:origin x="89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442370"/>
            <a:ext cx="381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09600" y="2315467"/>
            <a:ext cx="553640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284C7"/>
                </a:solidFill>
                <a:latin typeface="Plus Jakarta Sans"/>
              </a:rPr>
              <a:t>PENGANTAR ERGONOMI &amp; PERANCANGAN KERJA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667892"/>
            <a:ext cx="9913739" cy="5695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sz="3900" b="1" i="0" u="none">
                <a:solidFill>
                  <a:srgbClr val="F8FAFC"/>
                </a:solidFill>
                <a:latin typeface="Plus Jakarta Sans"/>
              </a:rPr>
              <a:t>Pengertian Dasar Antropometri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466058"/>
            <a:ext cx="6572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Inter"/>
              </a:rPr>
              <a:t>Fondasi pengukuran dimensi fisik tubuh manusia untuk merancang produk, tempat kerja, dan lingkungan yang ergonomis.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4380458"/>
            <a:ext cx="3476625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CBD5E1"/>
                </a:solidFill>
                <a:latin typeface="Inter"/>
              </a:rPr>
              <a:t>Panduan Komprehensif Desain Sistem Kerja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653754"/>
            <a:ext cx="3454449" cy="2474416"/>
          </a:xfrm>
          <a:prstGeom prst="roundRect">
            <a:avLst>
              <a:gd name="adj" fmla="val 615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68849" y="2589014"/>
            <a:ext cx="3454449" cy="2603896"/>
          </a:xfrm>
          <a:prstGeom prst="roundRect">
            <a:avLst>
              <a:gd name="adj" fmla="val 5852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128099" y="2589014"/>
            <a:ext cx="3454449" cy="2603896"/>
          </a:xfrm>
          <a:prstGeom prst="roundRect">
            <a:avLst>
              <a:gd name="adj" fmla="val 5852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2968079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174" y="2903339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2424" y="2903339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650" y="3082379"/>
            <a:ext cx="285750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7474" y="3017639"/>
            <a:ext cx="228600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6724" y="3017639"/>
            <a:ext cx="228600" cy="228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DEFINISI UTAMA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Apa itu Antropometri?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3615779"/>
            <a:ext cx="370886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Etimologi Bahasa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" y="3968204"/>
            <a:ext cx="3532249" cy="2437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Berasal dari bahasa Yunani kuno: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925" y="4326284"/>
            <a:ext cx="2921049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0F172A"/>
                </a:solidFill>
                <a:latin typeface="Inter"/>
              </a:rPr>
              <a:t>• </a:t>
            </a:r>
            <a:r>
              <a:rPr sz="1200" b="1" i="0" u="none">
                <a:solidFill>
                  <a:srgbClr val="0F172A"/>
                </a:solidFill>
                <a:latin typeface="Inter"/>
              </a:rPr>
              <a:t>Anthropos</a:t>
            </a:r>
            <a:r>
              <a:rPr sz="1200" b="0" i="0" u="none">
                <a:solidFill>
                  <a:srgbClr val="0F172A"/>
                </a:solidFill>
                <a:latin typeface="Inter"/>
              </a:rPr>
              <a:t>: Manusia</a:t>
            </a:r>
            <a:r>
              <a:t>
</a:t>
            </a:r>
            <a:r>
              <a:rPr sz="1200" b="0" i="0" u="none">
                <a:solidFill>
                  <a:srgbClr val="0F172A"/>
                </a:solidFill>
                <a:latin typeface="Inter"/>
              </a:rPr>
              <a:t> • </a:t>
            </a:r>
            <a:r>
              <a:rPr sz="1200" b="1" i="0" u="none">
                <a:solidFill>
                  <a:srgbClr val="0F172A"/>
                </a:solidFill>
                <a:latin typeface="Inter"/>
              </a:rPr>
              <a:t>Metrikos</a:t>
            </a:r>
            <a:r>
              <a:rPr sz="1200" b="0" i="0" u="none">
                <a:solidFill>
                  <a:srgbClr val="0F172A"/>
                </a:solidFill>
                <a:latin typeface="Inter"/>
              </a:rPr>
              <a:t>: Pengukuran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3174" y="3551039"/>
            <a:ext cx="370886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Definisi Ilmiah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83174" y="3903464"/>
            <a:ext cx="2921049" cy="9751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Studi pengukuran dimensi, proporsi, dan karakteristik fisik tubuh manusia secara sistematis untuk penyesuaian fasilitas kerja.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42424" y="3551039"/>
            <a:ext cx="370886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Tujuan Utama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42424" y="3903464"/>
            <a:ext cx="2921049" cy="9751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Memastikan produk dan peralatan dapat menyesuaikan bentuk tubuh manusia, bukan memaksa manusia menyesuaikan diri.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557462"/>
            <a:ext cx="5305425" cy="1219200"/>
          </a:xfrm>
          <a:prstGeom prst="roundRect">
            <a:avLst>
              <a:gd name="adj" fmla="val 937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967162"/>
            <a:ext cx="5305425" cy="1219200"/>
          </a:xfrm>
          <a:prstGeom prst="roundRect">
            <a:avLst>
              <a:gd name="adj" fmla="val 937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2557462"/>
            <a:ext cx="38100" cy="1219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3967162"/>
            <a:ext cx="38100" cy="12192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925" y="2062162"/>
            <a:ext cx="5324475" cy="3619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071687"/>
            <a:ext cx="5305425" cy="36004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KATEGORI PENGUKURAN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Antropometri Statis vs. Dinamis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2786062"/>
            <a:ext cx="6313289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1. Antropometri Statis (Struktural)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300" y="3100387"/>
            <a:ext cx="6012656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Pengukuran dimensi tubuh dalam posisi diam atau baku.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300" y="3367087"/>
            <a:ext cx="6012656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Contoh: Tinggi badan, panjang lengan, lebar bahu.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4195762"/>
            <a:ext cx="6313289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2. Antropometri Dinamis (Fungsional)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4510087"/>
            <a:ext cx="6012656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Pengukuran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dimensi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tubuh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saat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melakukan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gerakan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aktivitas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kerja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300" y="4776787"/>
            <a:ext cx="6012656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2563EB"/>
                </a:solidFill>
                <a:latin typeface="Inter"/>
              </a:rPr>
              <a:t>Contoh: Jangkauan tangan maksimum, putaran sudut siku.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33700"/>
            <a:ext cx="2600325" cy="1914525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00425" y="2933700"/>
            <a:ext cx="2600325" cy="1914525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2933700"/>
            <a:ext cx="2600325" cy="1914525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82075" y="2933700"/>
            <a:ext cx="2600325" cy="1914525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3171825"/>
            <a:ext cx="238125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550" y="3171825"/>
            <a:ext cx="333375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75" y="3171825"/>
            <a:ext cx="266700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0200" y="3171825"/>
            <a:ext cx="304800" cy="266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VARIABILITAS MANUSIA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Faktor yang Memengaruhi Ukuran Tubuh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725" y="3590925"/>
            <a:ext cx="278784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Usia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3886200"/>
            <a:ext cx="2219325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Pertumbuhan bertambah hingga usia 20 tahun, cenderung menurun di atas 60 tahun.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8550" y="3590925"/>
            <a:ext cx="278784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Jenis Kelamin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8550" y="3886200"/>
            <a:ext cx="22193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Dimensi pria dominan lebih besar, kecuali pada area pinggul dan dada wanita.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9375" y="3590925"/>
            <a:ext cx="278784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Suku &amp; Etnis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9375" y="3886200"/>
            <a:ext cx="22193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Variasi genetik geografis memengaruhi rasio panjang tungkai dan tinggi tubuh.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20200" y="3590925"/>
            <a:ext cx="278784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Pekerjaan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20200" y="3886200"/>
            <a:ext cx="22193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Aktivitas fisik harian membentu otot dan proporsi postur spesifik.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67062"/>
            <a:ext cx="3505200" cy="1895475"/>
          </a:xfrm>
          <a:prstGeom prst="roundRect">
            <a:avLst>
              <a:gd name="adj" fmla="val 6030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3257550"/>
            <a:ext cx="3505200" cy="1714500"/>
          </a:xfrm>
          <a:prstGeom prst="roundRect">
            <a:avLst>
              <a:gd name="adj" fmla="val 666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3167062"/>
            <a:ext cx="3505200" cy="1895475"/>
          </a:xfrm>
          <a:prstGeom prst="roundRect">
            <a:avLst>
              <a:gd name="adj" fmla="val 6030"/>
            </a:avLst>
          </a:prstGeom>
          <a:solidFill>
            <a:srgbClr val="EFF6FF"/>
          </a:solidFill>
          <a:ln w="9525">
            <a:solidFill>
              <a:srgbClr val="BFDB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PRINSIP DISTRIBUSI STATISTIK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Konsep Persentil Antropometri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681287"/>
            <a:ext cx="1158240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Inter"/>
              </a:rPr>
              <a:t>Persentil menentukan persentase populasi yang terakomodasi dalam suatu rancangan produk: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825" y="3443287"/>
            <a:ext cx="3690937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284C7"/>
                </a:solidFill>
                <a:latin typeface="Plus Jakarta Sans"/>
              </a:rPr>
              <a:t>5th 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5825" y="3948112"/>
            <a:ext cx="387548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Persentil Kecil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4243387"/>
            <a:ext cx="304800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Mengakomodasi 5% ukuran terkecil populasi. Digunakan untuk batas jangkauan minimum.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9625" y="3533775"/>
            <a:ext cx="3690937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64748B"/>
                </a:solidFill>
                <a:latin typeface="Plus Jakarta Sans"/>
              </a:rPr>
              <a:t>50th 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9625" y="4038600"/>
            <a:ext cx="387548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Persentil Rata-Rata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9625" y="4333875"/>
            <a:ext cx="30480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Nilai tengah populasi. Hanya dipakai jika penyesuaian tidak memungkinkan.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53425" y="3443287"/>
            <a:ext cx="3690937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2563EB"/>
                </a:solidFill>
                <a:latin typeface="Plus Jakarta Sans"/>
              </a:rPr>
              <a:t>95th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53425" y="3948112"/>
            <a:ext cx="38385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Persentil Besar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53425" y="4243387"/>
            <a:ext cx="304800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Mengakomodasi 95% ukuran terbesar. Digunakan untuk ruang pintu, celah, atau batas beban.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76975" y="2252662"/>
            <a:ext cx="5305425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76975" y="3443287"/>
            <a:ext cx="5305425" cy="8572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76975" y="4452937"/>
            <a:ext cx="5305425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62162"/>
            <a:ext cx="5324475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" y="2071687"/>
            <a:ext cx="5305425" cy="3600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INSTRUMEN LAPANGAN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Alat &amp; Instrumen Pengukuran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452687"/>
            <a:ext cx="57150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1. Kursi Antropometri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2728912"/>
            <a:ext cx="500062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Perangkat khusus mengukur dimensi posisi duduk dan berdiri secara presisi.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0" y="3643312"/>
            <a:ext cx="57150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2. Antropometer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919537"/>
            <a:ext cx="57150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Batang ukur vertikal berskala untuk mengukur tinggi segmen tubuh.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4652962"/>
            <a:ext cx="57150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3. Jangka Geser &amp; Pita Ukur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4929187"/>
            <a:ext cx="500062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Digunakan untuk mengukur tebal jaringan, lebar tulang, dan lingkar segmen.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925" y="2062162"/>
            <a:ext cx="5324475" cy="3619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071687"/>
            <a:ext cx="5305425" cy="36004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971800"/>
            <a:ext cx="342900" cy="3429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743325"/>
            <a:ext cx="342900" cy="342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4333875"/>
            <a:ext cx="342900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5" y="3067050"/>
            <a:ext cx="133350" cy="1524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25" y="3838575"/>
            <a:ext cx="171450" cy="152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4429125"/>
            <a:ext cx="133350" cy="152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PENERAPAN PRAKTIS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Penerapan pada Stasiun Kerja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2971800"/>
            <a:ext cx="631328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Tinggi Kursi Kerja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900" y="3228975"/>
            <a:ext cx="49053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Disesuaikan dengan tinggi popliteal (belakang lutut) agar kaki menapak rata.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4900" y="3743325"/>
            <a:ext cx="608826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Tinggi Meja &amp; Monitor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4900" y="4000500"/>
            <a:ext cx="5798343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Meja sejajar tinggi siku; batas atas monitor sejajar tinggi mata duduk.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4900" y="4333875"/>
            <a:ext cx="595074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Area Jangkauan Alat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4900" y="4591050"/>
            <a:ext cx="566737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Peralatan utama diletakkan di dalam zona jangkauan lengan normal.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733675"/>
            <a:ext cx="3505200" cy="2314575"/>
          </a:xfrm>
          <a:prstGeom prst="roundRect">
            <a:avLst>
              <a:gd name="adj" fmla="val 6584"/>
            </a:avLst>
          </a:prstGeom>
          <a:solidFill>
            <a:srgbClr val="FFFFFF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733675"/>
            <a:ext cx="3505200" cy="2314575"/>
          </a:xfrm>
          <a:prstGeom prst="roundRect">
            <a:avLst>
              <a:gd name="adj" fmla="val 6584"/>
            </a:avLst>
          </a:prstGeom>
          <a:solidFill>
            <a:srgbClr val="FFFFFF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733675"/>
            <a:ext cx="3505200" cy="2314575"/>
          </a:xfrm>
          <a:prstGeom prst="roundRect">
            <a:avLst>
              <a:gd name="adj" fmla="val 6584"/>
            </a:avLst>
          </a:prstGeom>
          <a:solidFill>
            <a:srgbClr val="FFFFFF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3048000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3048000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1525" y="3048000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512" y="3162300"/>
            <a:ext cx="200025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7737" y="3162300"/>
            <a:ext cx="257175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37" y="3162300"/>
            <a:ext cx="257175" cy="228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C2626"/>
                </a:solidFill>
                <a:latin typeface="Inter"/>
              </a:rPr>
              <a:t>DAMPAK &amp; RISIKO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Akibat Mengabaikan Antropometri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3695700"/>
            <a:ext cx="377547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Postur Janggal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" y="4048125"/>
            <a:ext cx="29718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Pekerja terpaksa membungkuk, menengadah, atau memutar tubuh secara berlebihan saat bekerja.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7725" y="3695700"/>
            <a:ext cx="377547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Kelelahan Otot Dini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57725" y="4048125"/>
            <a:ext cx="29718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Beban statis berlebih pada leher, bahu, dan punggung menurunkan konsentrasi dan kinerja.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1525" y="3695700"/>
            <a:ext cx="377547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Risiko MSDs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1525" y="4048125"/>
            <a:ext cx="29718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Meningkatkan risiko </a:t>
            </a:r>
            <a:r>
              <a:rPr sz="1125" b="0" i="1" u="none">
                <a:solidFill>
                  <a:srgbClr val="475569"/>
                </a:solidFill>
                <a:latin typeface="Inter"/>
              </a:rPr>
              <a:t>Musculoskeletal Disorders</a:t>
            </a:r>
            <a:r>
              <a:rPr sz="1125" b="0" i="0" u="none">
                <a:solidFill>
                  <a:srgbClr val="475569"/>
                </a:solidFill>
                <a:latin typeface="Inter"/>
              </a:rPr>
              <a:t> jangka panjang seperti nyeri punggung bawah.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24187"/>
            <a:ext cx="3505200" cy="1695450"/>
          </a:xfrm>
          <a:prstGeom prst="roundRect">
            <a:avLst>
              <a:gd name="adj" fmla="val 674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3024187"/>
            <a:ext cx="3505200" cy="1695450"/>
          </a:xfrm>
          <a:prstGeom prst="roundRect">
            <a:avLst>
              <a:gd name="adj" fmla="val 674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3024187"/>
            <a:ext cx="3505200" cy="1695450"/>
          </a:xfrm>
          <a:prstGeom prst="roundRect">
            <a:avLst>
              <a:gd name="adj" fmla="val 674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METODOLOGI DESAIN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3 Prinsip Utama Perancangan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5825" y="3300412"/>
            <a:ext cx="369093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Inter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825" y="3605212"/>
            <a:ext cx="387548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Desain Ekstrem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5825" y="3900487"/>
            <a:ext cx="304800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Dirancang untuk persentil terbesar (95th) atau terkecil (5th). Contoh: tinggi pintu / jangkauan tuas.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9625" y="3300412"/>
            <a:ext cx="369093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Inter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9625" y="3605212"/>
            <a:ext cx="387548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Desain Disesuaikan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9625" y="3900487"/>
            <a:ext cx="30480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Fasilitas dapat diatur rentang ukurannya (5th–95th). Contoh: kursi kantor fleksibel.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53425" y="3300412"/>
            <a:ext cx="369093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Inter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53425" y="3605212"/>
            <a:ext cx="38385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Desain Rata-Rata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53425" y="3900487"/>
            <a:ext cx="304800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Menggunakan persentil 50th. Hanya dipakai untuk fasilitas penggunaan singkat (misal: kasir minimarket).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14862" y="4449067"/>
            <a:ext cx="2962275" cy="438150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941093" y="1970782"/>
            <a:ext cx="230981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284C7"/>
                </a:solidFill>
                <a:latin typeface="Plus Jakarta Sans"/>
              </a:rPr>
              <a:t>RANGKUMAN UTAMA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5375" y="2323207"/>
            <a:ext cx="10001250" cy="1005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959"/>
              </a:lnSpc>
            </a:pPr>
            <a:r>
              <a:rPr sz="3300" b="1" i="0" u="none">
                <a:solidFill>
                  <a:srgbClr val="F8FAFC"/>
                </a:solidFill>
                <a:latin typeface="Plus Jakarta Sans"/>
              </a:rPr>
              <a:t>"Fit the Task to the Human, Not the Human to the Task"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557587"/>
            <a:ext cx="76200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0" i="0" u="none">
                <a:solidFill>
                  <a:srgbClr val="94A3B8"/>
                </a:solidFill>
                <a:latin typeface="Inter"/>
              </a:rPr>
              <a:t>Penerapan data antropometri yang akurat adalah kunci utama dalam menciptakan lingkungan kerja yang aman, nyaman, dan produktif.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49378" y="4563367"/>
            <a:ext cx="3093243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E2E8F0"/>
                </a:solidFill>
                <a:latin typeface="Inter"/>
              </a:rPr>
              <a:t>Terima Kasih • Sesi Tanya Jawab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" y="847725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71500" y="1619250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16097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16097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1500" y="23812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23812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90600"/>
            <a:ext cx="857250" cy="4762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62125"/>
            <a:ext cx="857250" cy="4762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533650"/>
            <a:ext cx="857250" cy="4762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571500"/>
            <a:ext cx="2175271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Inter"/>
              </a:rPr>
              <a:t>Image Sources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66875" y="1033462"/>
            <a:ext cx="550068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https://benjenkins.weebly.com/uploads/9/1/5/7/9157981/7910955_orig.png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66875" y="1233487"/>
            <a:ext cx="2917031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www.ruthtrumpold.id.au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6875" y="1804987"/>
            <a:ext cx="7584281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https://soloabadi.com/wp-content/uploads/2023/05/Anthropometric-Measurement-Tool-724x1024.jpg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6875" y="2005012"/>
            <a:ext cx="2083593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soloabadi.com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66875" y="2576512"/>
            <a:ext cx="969168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https://karo.co.za/wp-content/uploads/elementor/thumbs/desk-dimensions-r049b3iz9psd4nmz7bfwotnk9zvl7n5p2dhwjd9sww.jpg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66875" y="2776537"/>
            <a:ext cx="17145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karo.co.za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627</Words>
  <Application>Microsoft Macintosh PowerPoint</Application>
  <PresentationFormat>Widescreen</PresentationFormat>
  <Paragraphs>89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Inter</vt:lpstr>
      <vt:lpstr>Plus Jakarta Sans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Microsoft Office User</cp:lastModifiedBy>
  <cp:revision>1</cp:revision>
  <dcterms:created xsi:type="dcterms:W3CDTF">2013-01-27T09:14:16Z</dcterms:created>
  <dcterms:modified xsi:type="dcterms:W3CDTF">2026-10-01T04:18:39Z</dcterms:modified>
  <cp:category/>
</cp:coreProperties>
</file>