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Pembukaan pertemuan keempat. Tekankan bahwa sistem embedded tidak bekerja sendiri, tetapi berkomunikasi dengan sensor, aktuator, modul komunikasi, display, dan perangkat eksternal.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Sampaikan bahwa kriteria penilaian adalah konfigurasi protokol, pembacaan data, stabilitas komunikasi, dan analisis kesalahan.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Berikan contoh sederhana: sensor suhu dibaca melalui I2C atau 1-wire, ditampilkan ke OLED I2C, lalu data dikirim ke PC melalui UART.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Sampaikan bahwa UART biasanya asinkron, sedangkan I2C dan SPI sinkron karena memiliki jalur clock.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Minta mahasiswa membuka serial monitor dan mengamati apakah data terbaca stabil. Jelaskan error karakter acak akibat baud rate tidak sama.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bahwa banyak perangkat dapat berbagi bus, selama alamatnya tidak konflik. Tunjukkan konsep ACK saat perangkat menjawab alamatnya.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Bandingkan dengan I2C: SPI biasanya lebih cepat, tetapi lebih banyak pin karena CS tiap perangkat.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Beri contoh pemilihan: OLED dan sensor BME280 biasanya I2C; SD card dan display TFT cenderung SPI; serial monitor menggunakan UART.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Tekankan bahwa interrupt bukan tempat memproses panjang. ISR cukup memberi tanda, kemudian loop utama memproses.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Hubungkan dengan kriteria penilaian: stabilitas komunikasi dan analisis kesalahan. Mahasiswa tidak cukup hanya berhasil, tetapi harus mampu menjelaskan error.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Berikan pembagian kelompok kecil bila diperlukan. Praktikum dapat memakai Wokwi/Tinkercad untuk simulasi atau board fisik di lab.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Akhiri dengan kuis singkat via LMS dan instruksi pengunggahan hasil praktikum komunikasi periferal.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high_detail_cinematic_isometric_angled_close_u.png">    </p:cNvPr>
          <p:cNvPicPr>
            <a:picLocks noChangeAspect="1"/>
          </p:cNvPicPr>
          <p:nvPr/>
        </p:nvPicPr>
        <p:blipFill>
          <a:blip r:embed="rId1"/>
          <a:srcRect l="22000" r="23596" t="0" b="0"/>
          <a:stretch/>
        </p:blipFill>
        <p:spPr>
          <a:xfrm>
            <a:off x="5532120" y="0"/>
            <a:ext cx="66294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" y="566928"/>
            <a:ext cx="822960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40080" y="960120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9F6FF"/>
                </a:solidFill>
              </a:rPr>
              <a:t>PERTEMUAN 4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12648" y="1444752"/>
            <a:ext cx="4160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Komunikasi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Periferal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667512" y="3703320"/>
            <a:ext cx="4206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D7E8FF"/>
                </a:solidFill>
              </a:rPr>
              <a:t>Serial &amp; paralel • sinkron &amp; asinkron • UART, I²C, SPI • polling dan interrupt-driven I/O.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67512" y="5669280"/>
            <a:ext cx="4297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6C7DA"/>
                </a:solidFill>
              </a:rPr>
              <a:t>Dr. Dodi Yudo Setyawan, S.Si., M.T.I.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B6C7DA"/>
                </a:solidFill>
              </a:rPr>
              <a:t>Program Studi Sistem Komputer • IIB Darmajaya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Arah Pertemuan 4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Mengacu RPS: komunikasi serial/paralel, sinkron/asinkron, UART, I²C, SPI, polling, interrupt, dan praktik komunikasi periferal.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685800" y="1325880"/>
            <a:ext cx="3383280" cy="448056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62763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Capaian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78408" y="2084832"/>
            <a:ext cx="2788920" cy="2331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640" dirty="0">
                <a:solidFill>
                  <a:srgbClr val="0B1220"/>
                </a:solidFill>
              </a:rPr>
              <a:t>Menerapkan mekanisme I/O serial dan paralel</a:t>
            </a:r>
            <a:endParaRPr lang="en-US" sz="1640" dirty="0"/>
          </a:p>
          <a:p>
            <a:r>
              <a:rPr lang="en-US" sz="1640" dirty="0">
                <a:solidFill>
                  <a:srgbClr val="0B1220"/>
                </a:solidFill>
              </a:rPr>
              <a:t>Memahami timer, interrupt, dan penjadwalan dasar</a:t>
            </a:r>
            <a:endParaRPr lang="en-US" sz="1640" dirty="0"/>
          </a:p>
          <a:p>
            <a:r>
              <a:rPr lang="en-US" sz="1640" dirty="0">
                <a:solidFill>
                  <a:srgbClr val="0B1220"/>
                </a:solidFill>
              </a:rPr>
              <a:t>Mengintegrasikan sensor, aktuator, komunikasi data, dan kontrol</a:t>
            </a:r>
            <a:endParaRPr lang="en-US" sz="1640" dirty="0"/>
          </a:p>
        </p:txBody>
      </p:sp>
      <p:sp>
        <p:nvSpPr>
          <p:cNvPr id="8" name="Shape 6"/>
          <p:cNvSpPr/>
          <p:nvPr/>
        </p:nvSpPr>
        <p:spPr>
          <a:xfrm>
            <a:off x="914400" y="5102352"/>
            <a:ext cx="2331720" cy="301752"/>
          </a:xfrm>
          <a:prstGeom prst="roundRect">
            <a:avLst>
              <a:gd name="adj" fmla="val 12121"/>
            </a:avLst>
          </a:prstGeom>
          <a:solidFill>
            <a:srgbClr val="13A36B"/>
          </a:solidFill>
          <a:ln w="12700">
            <a:solidFill>
              <a:srgbClr val="13A36B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24128" y="5161788"/>
            <a:ext cx="211226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CPMK102 • CPMK103 • CPMK106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434840" y="1325880"/>
            <a:ext cx="3383280" cy="4480560"/>
          </a:xfrm>
          <a:prstGeom prst="roundRect">
            <a:avLst>
              <a:gd name="adj" fmla="val 1622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09160" y="162763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Aktivitas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727448" y="2084832"/>
            <a:ext cx="2788920" cy="2331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650" dirty="0">
                <a:solidFill>
                  <a:srgbClr val="0B1220"/>
                </a:solidFill>
              </a:rPr>
              <a:t>Kuliah konsep komunikasi</a:t>
            </a:r>
            <a:endParaRPr lang="en-US" sz="1650" dirty="0"/>
          </a:p>
          <a:p>
            <a:r>
              <a:rPr lang="en-US" sz="1650" dirty="0">
                <a:solidFill>
                  <a:srgbClr val="0B1220"/>
                </a:solidFill>
              </a:rPr>
              <a:t>Demo protokol komunikasi</a:t>
            </a:r>
            <a:endParaRPr lang="en-US" sz="1650" dirty="0"/>
          </a:p>
          <a:p>
            <a:r>
              <a:rPr lang="en-US" sz="1650" dirty="0">
                <a:solidFill>
                  <a:srgbClr val="0B1220"/>
                </a:solidFill>
              </a:rPr>
              <a:t>Praktikum UART / I²C / SPI</a:t>
            </a:r>
            <a:endParaRPr lang="en-US" sz="1650" dirty="0"/>
          </a:p>
          <a:p>
            <a:r>
              <a:rPr lang="en-US" sz="1650" dirty="0">
                <a:solidFill>
                  <a:srgbClr val="0B1220"/>
                </a:solidFill>
              </a:rPr>
              <a:t>Diskusi analisis data serial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5065776" y="5102352"/>
            <a:ext cx="1600200" cy="301752"/>
          </a:xfrm>
          <a:prstGeom prst="roundRect">
            <a:avLst>
              <a:gd name="adj" fmla="val 12121"/>
            </a:avLst>
          </a:prstGeom>
          <a:solidFill>
            <a:srgbClr val="1565C0"/>
          </a:solidFill>
          <a:ln w="12700">
            <a:solidFill>
              <a:srgbClr val="1565C0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75504" y="5161788"/>
            <a:ext cx="138074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Demo + Praktikum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8183880" y="1325880"/>
            <a:ext cx="3337560" cy="4480560"/>
          </a:xfrm>
          <a:prstGeom prst="roundRect">
            <a:avLst>
              <a:gd name="adj" fmla="val 1644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58200" y="162763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Output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476488" y="2084832"/>
            <a:ext cx="2743200" cy="2148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650" dirty="0">
                <a:solidFill>
                  <a:srgbClr val="0B1220"/>
                </a:solidFill>
              </a:rPr>
              <a:t>Serial monitor/plotter dari simulasi</a:t>
            </a:r>
            <a:endParaRPr lang="en-US" sz="1650" dirty="0"/>
          </a:p>
          <a:p>
            <a:r>
              <a:rPr lang="en-US" sz="1650" dirty="0">
                <a:solidFill>
                  <a:srgbClr val="0B1220"/>
                </a:solidFill>
              </a:rPr>
              <a:t>Forum troubleshooting</a:t>
            </a:r>
            <a:endParaRPr lang="en-US" sz="1650" dirty="0"/>
          </a:p>
          <a:p>
            <a:r>
              <a:rPr lang="en-US" sz="1650" dirty="0">
                <a:solidFill>
                  <a:srgbClr val="0B1220"/>
                </a:solidFill>
              </a:rPr>
              <a:t>Unggah hasil tangkapan data komunikasi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9189720" y="5102352"/>
            <a:ext cx="1508760" cy="301752"/>
          </a:xfrm>
          <a:prstGeom prst="roundRect">
            <a:avLst>
              <a:gd name="adj" fmla="val 12121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9448" y="5161788"/>
            <a:ext cx="1289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Bobot RPS: 5%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4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Mengapa Komunikasi Periferal Penting?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Mikrokontroler menjadi pusat koordinasi yang membaca data, mengirim perintah, dan menjaga sistem tetap responsif.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3703320" y="2743200"/>
            <a:ext cx="1417320" cy="0"/>
          </a:xfrm>
          <a:prstGeom prst="line">
            <a:avLst/>
          </a:prstGeom>
          <a:noFill/>
          <a:ln w="2921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7178040" y="2743200"/>
            <a:ext cx="1417320" cy="0"/>
          </a:xfrm>
          <a:prstGeom prst="line">
            <a:avLst/>
          </a:prstGeom>
          <a:noFill/>
          <a:ln w="29210">
            <a:solidFill>
              <a:srgbClr val="13A36B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6080760" y="2039112"/>
            <a:ext cx="0" cy="-137160"/>
          </a:xfrm>
          <a:prstGeom prst="line">
            <a:avLst/>
          </a:prstGeom>
          <a:noFill/>
          <a:ln w="29210">
            <a:solidFill>
              <a:srgbClr val="F59E0B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6080760" y="3703320"/>
            <a:ext cx="0" cy="822960"/>
          </a:xfrm>
          <a:prstGeom prst="line">
            <a:avLst/>
          </a:prstGeom>
          <a:noFill/>
          <a:ln w="29210">
            <a:solidFill>
              <a:srgbClr val="6D28D9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1051560" y="2139696"/>
            <a:ext cx="2286000" cy="1143000"/>
          </a:xfrm>
          <a:prstGeom prst="roundRect">
            <a:avLst>
              <a:gd name="adj" fmla="val 3200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24712" y="2212848"/>
            <a:ext cx="2139696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Sensor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DHT22, IMU, ADC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983480" y="2057400"/>
            <a:ext cx="2240280" cy="1371600"/>
          </a:xfrm>
          <a:prstGeom prst="roundRect">
            <a:avLst>
              <a:gd name="adj" fmla="val 3333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56632" y="2130552"/>
            <a:ext cx="2093976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Mikrokontroler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ESP32 / Arduino / STM32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823960" y="2139696"/>
            <a:ext cx="2240280" cy="1143000"/>
          </a:xfrm>
          <a:prstGeom prst="roundRect">
            <a:avLst>
              <a:gd name="adj" fmla="val 3200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897112" y="2212848"/>
            <a:ext cx="2093976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Aktuator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Motor, relay, servo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919472" y="1280160"/>
            <a:ext cx="2359152" cy="621792"/>
          </a:xfrm>
          <a:prstGeom prst="roundRect">
            <a:avLst>
              <a:gd name="adj" fmla="val 5882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92624" y="1353312"/>
            <a:ext cx="22128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60" b="1" dirty="0">
                <a:solidFill>
                  <a:srgbClr val="0B1220"/>
                </a:solidFill>
              </a:rPr>
              <a:t>Display / Storage</a:t>
            </a:r>
            <a:endParaRPr lang="en-US" sz="1360" dirty="0"/>
          </a:p>
          <a:p>
            <a:pPr algn="ctr" indent="0" marL="0">
              <a:buNone/>
            </a:pPr>
            <a:r>
              <a:rPr lang="en-US" sz="1360" b="1" dirty="0">
                <a:solidFill>
                  <a:srgbClr val="0B1220"/>
                </a:solidFill>
              </a:rPr>
              <a:t>OLED, SD Card</a:t>
            </a:r>
            <a:endParaRPr lang="en-US" sz="1360" dirty="0"/>
          </a:p>
        </p:txBody>
      </p:sp>
      <p:sp>
        <p:nvSpPr>
          <p:cNvPr id="17" name="Shape 15"/>
          <p:cNvSpPr/>
          <p:nvPr/>
        </p:nvSpPr>
        <p:spPr>
          <a:xfrm>
            <a:off x="4892040" y="4754880"/>
            <a:ext cx="2423160" cy="914400"/>
          </a:xfrm>
          <a:prstGeom prst="roundRect">
            <a:avLst>
              <a:gd name="adj" fmla="val 4000"/>
            </a:avLst>
          </a:prstGeom>
          <a:solidFill>
            <a:srgbClr val="F5F3FF"/>
          </a:solidFill>
          <a:ln w="12700">
            <a:solidFill>
              <a:srgbClr val="DDD6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965192" y="4828032"/>
            <a:ext cx="227685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60" b="1" dirty="0">
                <a:solidFill>
                  <a:srgbClr val="0B1220"/>
                </a:solidFill>
              </a:rPr>
              <a:t>PC / Cloud</a:t>
            </a:r>
            <a:endParaRPr lang="en-US" sz="1360" dirty="0"/>
          </a:p>
          <a:p>
            <a:pPr algn="ctr" indent="0" marL="0">
              <a:buNone/>
            </a:pPr>
            <a:r>
              <a:rPr lang="en-US" sz="1360" b="1" dirty="0">
                <a:solidFill>
                  <a:srgbClr val="0B1220"/>
                </a:solidFill>
              </a:rPr>
              <a:t>Serial monitor, Wi-Fi</a:t>
            </a:r>
            <a:endParaRPr lang="en-US" sz="1360" dirty="0"/>
          </a:p>
        </p:txBody>
      </p:sp>
      <p:sp>
        <p:nvSpPr>
          <p:cNvPr id="19" name="Shape 17"/>
          <p:cNvSpPr/>
          <p:nvPr/>
        </p:nvSpPr>
        <p:spPr>
          <a:xfrm>
            <a:off x="1005840" y="5925312"/>
            <a:ext cx="10195560" cy="475488"/>
          </a:xfrm>
          <a:prstGeom prst="roundRect">
            <a:avLst>
              <a:gd name="adj" fmla="val 9615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70432" y="6035040"/>
            <a:ext cx="9866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220"/>
                </a:solidFill>
              </a:rPr>
              <a:t>Pada praktikum, komunikasi dipakai untuk membaca data sensor, menampilkan data, mengirim log ke serial monitor, dan menganalisis error.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4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Peta Konsep Komunikasi Data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Dua cara melihat komunikasi: jumlah jalur data dan penggunaan sinyal clock.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685800" y="1298448"/>
            <a:ext cx="5303520" cy="4526280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6002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Serial vs Paralel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960120" y="2331720"/>
            <a:ext cx="1920240" cy="914400"/>
          </a:xfrm>
          <a:prstGeom prst="roundRect">
            <a:avLst>
              <a:gd name="adj" fmla="val 4000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2404872"/>
            <a:ext cx="177393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B1220"/>
                </a:solidFill>
              </a:rPr>
              <a:t>Serial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0B1220"/>
                </a:solidFill>
              </a:rPr>
              <a:t>1 bit per waktu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657600" y="2331720"/>
            <a:ext cx="1920240" cy="914400"/>
          </a:xfrm>
          <a:prstGeom prst="roundRect">
            <a:avLst>
              <a:gd name="adj" fmla="val 4000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730752" y="2404872"/>
            <a:ext cx="177393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B1220"/>
                </a:solidFill>
              </a:rPr>
              <a:t>Paralel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0B1220"/>
                </a:solidFill>
              </a:rPr>
              <a:t>banyak bit sekaligus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1143000" y="3977640"/>
            <a:ext cx="4297680" cy="0"/>
          </a:xfrm>
          <a:prstGeom prst="line">
            <a:avLst/>
          </a:prstGeom>
          <a:noFill/>
          <a:ln w="40640">
            <a:solidFill>
              <a:srgbClr val="00A7B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97280" y="3931920"/>
            <a:ext cx="91440" cy="914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394960" y="3931920"/>
            <a:ext cx="91440" cy="914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880360" y="3685032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A7B5"/>
                </a:solidFill>
              </a:rPr>
              <a:t>DATA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1143000" y="4434840"/>
            <a:ext cx="4297680" cy="0"/>
          </a:xfrm>
          <a:prstGeom prst="line">
            <a:avLst/>
          </a:prstGeom>
          <a:noFill/>
          <a:ln w="40640">
            <a:solidFill>
              <a:srgbClr val="F59E0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97280" y="4389120"/>
            <a:ext cx="91440" cy="914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394960" y="4389120"/>
            <a:ext cx="91440" cy="914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880360" y="4142232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59E0B"/>
                </a:solidFill>
              </a:rPr>
              <a:t>D0..D7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1143000" y="4636008"/>
            <a:ext cx="4297680" cy="0"/>
          </a:xfrm>
          <a:prstGeom prst="line">
            <a:avLst/>
          </a:prstGeom>
          <a:noFill/>
          <a:ln w="40640">
            <a:solidFill>
              <a:srgbClr val="F59E0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97280" y="4590288"/>
            <a:ext cx="91440" cy="914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394960" y="4590288"/>
            <a:ext cx="91440" cy="914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880360" y="4343400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143000" y="4837176"/>
            <a:ext cx="4297680" cy="0"/>
          </a:xfrm>
          <a:prstGeom prst="line">
            <a:avLst/>
          </a:prstGeom>
          <a:noFill/>
          <a:ln w="40640">
            <a:solidFill>
              <a:srgbClr val="F59E0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97280" y="4791456"/>
            <a:ext cx="91440" cy="914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394960" y="4791456"/>
            <a:ext cx="91440" cy="914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880360" y="4544568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143000" y="5038344"/>
            <a:ext cx="4297680" cy="0"/>
          </a:xfrm>
          <a:prstGeom prst="line">
            <a:avLst/>
          </a:prstGeom>
          <a:noFill/>
          <a:ln w="40640">
            <a:solidFill>
              <a:srgbClr val="F59E0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" y="4992624"/>
            <a:ext cx="91440" cy="914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394960" y="4992624"/>
            <a:ext cx="91440" cy="914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880360" y="4745736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1005840" y="5138928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475569"/>
                </a:solidFill>
              </a:rPr>
              <a:t>Serial hemat pin dan cocok untuk modul modern. Paralel cepat tetapi membutuhkan banyak jalur dan koordinasi.</a:t>
            </a:r>
            <a:endParaRPr lang="en-US" sz="1360" dirty="0"/>
          </a:p>
        </p:txBody>
      </p:sp>
      <p:sp>
        <p:nvSpPr>
          <p:cNvPr id="32" name="Shape 30"/>
          <p:cNvSpPr/>
          <p:nvPr/>
        </p:nvSpPr>
        <p:spPr>
          <a:xfrm>
            <a:off x="6355080" y="1298448"/>
            <a:ext cx="5166360" cy="4526280"/>
          </a:xfrm>
          <a:prstGeom prst="roundRect">
            <a:avLst>
              <a:gd name="adj" fmla="val 1212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675120" y="160020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Sinkron vs Asinkron</a:t>
            </a:r>
            <a:endParaRPr lang="en-US" sz="2200" dirty="0"/>
          </a:p>
        </p:txBody>
      </p:sp>
      <p:sp>
        <p:nvSpPr>
          <p:cNvPr id="34" name="Shape 32"/>
          <p:cNvSpPr/>
          <p:nvPr/>
        </p:nvSpPr>
        <p:spPr>
          <a:xfrm>
            <a:off x="6812280" y="2622133"/>
            <a:ext cx="42291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235190" y="2622133"/>
            <a:ext cx="0" cy="-249265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235190" y="2372868"/>
            <a:ext cx="42291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658100" y="2372868"/>
            <a:ext cx="0" cy="249265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658100" y="2622133"/>
            <a:ext cx="42291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081010" y="2622133"/>
            <a:ext cx="0" cy="-249265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081010" y="2372868"/>
            <a:ext cx="42291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503920" y="2372868"/>
            <a:ext cx="0" cy="249265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503920" y="2622133"/>
            <a:ext cx="42291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926830" y="2622133"/>
            <a:ext cx="0" cy="-249265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926830" y="2372868"/>
            <a:ext cx="42291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349740" y="2372868"/>
            <a:ext cx="0" cy="249265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349740" y="2622133"/>
            <a:ext cx="42291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772650" y="2622133"/>
            <a:ext cx="0" cy="-249265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772650" y="2372868"/>
            <a:ext cx="42291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0287000" y="2304288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A7B5"/>
                </a:solidFill>
              </a:rPr>
              <a:t>Clock bersama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6812280" y="3445093"/>
            <a:ext cx="42291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235190" y="3445093"/>
            <a:ext cx="0" cy="-249265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235190" y="3195828"/>
            <a:ext cx="42291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658100" y="3195828"/>
            <a:ext cx="0" cy="249265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658100" y="3445093"/>
            <a:ext cx="42291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081010" y="3445093"/>
            <a:ext cx="0" cy="-249265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081010" y="3195828"/>
            <a:ext cx="42291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503920" y="3195828"/>
            <a:ext cx="0" cy="249265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503920" y="3445093"/>
            <a:ext cx="42291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926830" y="3445093"/>
            <a:ext cx="0" cy="-249265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926830" y="3195828"/>
            <a:ext cx="42291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9349740" y="3195828"/>
            <a:ext cx="0" cy="249265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349740" y="3445093"/>
            <a:ext cx="42291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9772650" y="3445093"/>
            <a:ext cx="0" cy="-249265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772650" y="3195828"/>
            <a:ext cx="42291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10287000" y="3127248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59E0B"/>
                </a:solidFill>
              </a:rPr>
              <a:t>Data</a:t>
            </a:r>
            <a:endParaRPr lang="en-US" sz="1050" dirty="0"/>
          </a:p>
        </p:txBody>
      </p:sp>
      <p:sp>
        <p:nvSpPr>
          <p:cNvPr id="66" name="Shape 64"/>
          <p:cNvSpPr/>
          <p:nvPr/>
        </p:nvSpPr>
        <p:spPr>
          <a:xfrm>
            <a:off x="6748272" y="4005072"/>
            <a:ext cx="1554480" cy="77724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821424" y="4078224"/>
            <a:ext cx="140817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0B1220"/>
                </a:solidFill>
              </a:rPr>
              <a:t>Sinkron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0B1220"/>
                </a:solidFill>
              </a:rPr>
              <a:t>I²C, SPI</a:t>
            </a:r>
            <a:endParaRPr lang="en-US" sz="1320" dirty="0"/>
          </a:p>
        </p:txBody>
      </p:sp>
      <p:sp>
        <p:nvSpPr>
          <p:cNvPr id="68" name="Shape 66"/>
          <p:cNvSpPr/>
          <p:nvPr/>
        </p:nvSpPr>
        <p:spPr>
          <a:xfrm>
            <a:off x="8869680" y="4005072"/>
            <a:ext cx="1554480" cy="77724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8942832" y="4078224"/>
            <a:ext cx="140817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0B1220"/>
                </a:solidFill>
              </a:rPr>
              <a:t>Asinkron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b="1" dirty="0">
                <a:solidFill>
                  <a:srgbClr val="0B1220"/>
                </a:solidFill>
              </a:rPr>
              <a:t>UART</a:t>
            </a:r>
            <a:endParaRPr lang="en-US" sz="1320" dirty="0"/>
          </a:p>
        </p:txBody>
      </p:sp>
      <p:sp>
        <p:nvSpPr>
          <p:cNvPr id="70" name="Text 68"/>
          <p:cNvSpPr/>
          <p:nvPr/>
        </p:nvSpPr>
        <p:spPr>
          <a:xfrm>
            <a:off x="6720840" y="5138928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475569"/>
                </a:solidFill>
              </a:rPr>
              <a:t>Sinkron memakai clock. Asinkron memakai kesepakatan baud rate dan format frame.</a:t>
            </a:r>
            <a:endParaRPr lang="en-US" sz="1360" dirty="0"/>
          </a:p>
        </p:txBody>
      </p:sp>
      <p:sp>
        <p:nvSpPr>
          <p:cNvPr id="71" name="Text 69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4</a:t>
            </a:r>
            <a:endParaRPr lang="en-US" sz="850" dirty="0"/>
          </a:p>
        </p:txBody>
      </p:sp>
      <p:sp>
        <p:nvSpPr>
          <p:cNvPr id="72" name="Text 70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UART: Komunikasi Asinkron Dua Kabel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UART umum dipakai untuk serial monitor, debugging, GPS, Bluetooth serial, dan modul eksternal sederhana.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3154680" y="2331720"/>
            <a:ext cx="1417320" cy="0"/>
          </a:xfrm>
          <a:prstGeom prst="line">
            <a:avLst/>
          </a:prstGeom>
          <a:noFill/>
          <a:ln w="40640">
            <a:solidFill>
              <a:srgbClr val="00A7B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108960" y="2286000"/>
            <a:ext cx="91440" cy="914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26280" y="2286000"/>
            <a:ext cx="91440" cy="914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1860" y="2039112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A7B5"/>
                </a:solidFill>
              </a:rPr>
              <a:t>TX → RX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572000" y="3063240"/>
            <a:ext cx="-1417320" cy="0"/>
          </a:xfrm>
          <a:prstGeom prst="line">
            <a:avLst/>
          </a:prstGeom>
          <a:noFill/>
          <a:ln w="40640">
            <a:solidFill>
              <a:srgbClr val="F59E0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26280" y="3017520"/>
            <a:ext cx="91440" cy="914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108960" y="3017520"/>
            <a:ext cx="91440" cy="914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51860" y="2770632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59E0B"/>
                </a:solidFill>
              </a:rPr>
              <a:t>RX ← TX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1143000" y="2148840"/>
            <a:ext cx="1828800" cy="1097280"/>
          </a:xfrm>
          <a:prstGeom prst="roundRect">
            <a:avLst>
              <a:gd name="adj" fmla="val 3333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16152" y="2221992"/>
            <a:ext cx="168249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Device 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MCU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736592" y="2148840"/>
            <a:ext cx="1828800" cy="1097280"/>
          </a:xfrm>
          <a:prstGeom prst="roundRect">
            <a:avLst>
              <a:gd name="adj" fmla="val 3333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09744" y="2221992"/>
            <a:ext cx="168249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Device B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PC / Modul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995160" y="1417320"/>
            <a:ext cx="4434840" cy="438912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296912" y="173736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Parameter penting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296912" y="2240280"/>
            <a:ext cx="3703320" cy="20848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520" dirty="0">
                <a:solidFill>
                  <a:srgbClr val="0B1220"/>
                </a:solidFill>
              </a:rPr>
              <a:t>Baud rate harus sama, misalnya 9600 atau 115200.</a:t>
            </a:r>
            <a:endParaRPr lang="en-US" sz="1520" dirty="0"/>
          </a:p>
          <a:p>
            <a:r>
              <a:rPr lang="en-US" sz="1520" dirty="0">
                <a:solidFill>
                  <a:srgbClr val="0B1220"/>
                </a:solidFill>
              </a:rPr>
              <a:t>Format frame: start bit, data bit, parity, stop bit.</a:t>
            </a:r>
            <a:endParaRPr lang="en-US" sz="1520" dirty="0"/>
          </a:p>
          <a:p>
            <a:r>
              <a:rPr lang="en-US" sz="1520" dirty="0">
                <a:solidFill>
                  <a:srgbClr val="0B1220"/>
                </a:solidFill>
              </a:rPr>
              <a:t>GND harus tersambung bersama.</a:t>
            </a:r>
            <a:endParaRPr lang="en-US" sz="1520" dirty="0"/>
          </a:p>
          <a:p>
            <a:r>
              <a:rPr lang="en-US" sz="1520" dirty="0">
                <a:solidFill>
                  <a:srgbClr val="0B1220"/>
                </a:solidFill>
              </a:rPr>
              <a:t>TX perangkat A menuju RX perangkat B.</a:t>
            </a:r>
            <a:endParaRPr lang="en-US" sz="1520" dirty="0"/>
          </a:p>
        </p:txBody>
      </p:sp>
      <p:sp>
        <p:nvSpPr>
          <p:cNvPr id="20" name="Shape 18"/>
          <p:cNvSpPr/>
          <p:nvPr/>
        </p:nvSpPr>
        <p:spPr>
          <a:xfrm>
            <a:off x="960120" y="4315968"/>
            <a:ext cx="5623560" cy="1005840"/>
          </a:xfrm>
          <a:prstGeom prst="roundRect">
            <a:avLst>
              <a:gd name="adj" fmla="val 5455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70432" y="4526280"/>
            <a:ext cx="51937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Serial.begin(115200);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Serial.println("suhu=28.4, kelembapan=71");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960120" y="5833872"/>
            <a:ext cx="10241280" cy="502920"/>
          </a:xfrm>
          <a:prstGeom prst="roundRect">
            <a:avLst>
              <a:gd name="adj" fmla="val 9091"/>
            </a:avLst>
          </a:prstGeom>
          <a:solidFill>
            <a:srgbClr val="FEF2F2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124712" y="5943600"/>
            <a:ext cx="99120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40" dirty="0">
                <a:solidFill>
                  <a:srgbClr val="0B1220"/>
                </a:solidFill>
              </a:rPr>
              <a:t>Troubleshooting cepat: cek baud rate, kabel TX/RX silang, ground bersama, port COM, dan level tegangan 3,3V/5V.</a:t>
            </a:r>
            <a:endParaRPr lang="en-US" sz="1440" dirty="0"/>
          </a:p>
        </p:txBody>
      </p:sp>
      <p:sp>
        <p:nvSpPr>
          <p:cNvPr id="24" name="Text 22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4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I²C: Banyak Periferal pada Dua Jalur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I²C menggunakan SDA dan SCL, alamat perangkat, serta resistor pull-up pada bus.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1188720" y="2423160"/>
            <a:ext cx="9418320" cy="0"/>
          </a:xfrm>
          <a:prstGeom prst="line">
            <a:avLst/>
          </a:prstGeom>
          <a:noFill/>
          <a:ln w="38100">
            <a:solidFill>
              <a:srgbClr val="00A7B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88720" y="2971800"/>
            <a:ext cx="9418320" cy="0"/>
          </a:xfrm>
          <a:prstGeom prst="line">
            <a:avLst/>
          </a:prstGeom>
          <a:noFill/>
          <a:ln w="38100">
            <a:solidFill>
              <a:srgbClr val="F59E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21305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7B5"/>
                </a:solidFill>
              </a:rPr>
              <a:t>SDA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58368" y="267919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</a:rPr>
              <a:t>SCL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85800" y="1325880"/>
            <a:ext cx="1143000" cy="777240"/>
          </a:xfrm>
          <a:prstGeom prst="roundRect">
            <a:avLst>
              <a:gd name="adj" fmla="val 4706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58952" y="1399032"/>
            <a:ext cx="99669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MCU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Master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840480" y="3611880"/>
            <a:ext cx="1417320" cy="822960"/>
          </a:xfrm>
          <a:prstGeom prst="roundRect">
            <a:avLst>
              <a:gd name="adj" fmla="val 4444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913632" y="3685032"/>
            <a:ext cx="127101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OLED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0x3C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943600" y="3611880"/>
            <a:ext cx="1417320" cy="822960"/>
          </a:xfrm>
          <a:prstGeom prst="roundRect">
            <a:avLst>
              <a:gd name="adj" fmla="val 4444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016752" y="3685032"/>
            <a:ext cx="127101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Sensor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0x76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046720" y="3611880"/>
            <a:ext cx="1417320" cy="822960"/>
          </a:xfrm>
          <a:prstGeom prst="roundRect">
            <a:avLst>
              <a:gd name="adj" fmla="val 4444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19872" y="3685032"/>
            <a:ext cx="127101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RTC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0x68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4553712" y="2971800"/>
            <a:ext cx="0" cy="640080"/>
          </a:xfrm>
          <a:prstGeom prst="line">
            <a:avLst/>
          </a:prstGeom>
          <a:noFill/>
          <a:ln w="16510">
            <a:solidFill>
              <a:srgbClr val="94A3B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53712" y="2423160"/>
            <a:ext cx="0" cy="1188720"/>
          </a:xfrm>
          <a:prstGeom prst="line">
            <a:avLst/>
          </a:prstGeom>
          <a:noFill/>
          <a:ln w="16510">
            <a:solidFill>
              <a:srgbClr val="94A3B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656832" y="2971800"/>
            <a:ext cx="0" cy="640080"/>
          </a:xfrm>
          <a:prstGeom prst="line">
            <a:avLst/>
          </a:prstGeom>
          <a:noFill/>
          <a:ln w="16510">
            <a:solidFill>
              <a:srgbClr val="94A3B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656832" y="2423160"/>
            <a:ext cx="0" cy="1188720"/>
          </a:xfrm>
          <a:prstGeom prst="line">
            <a:avLst/>
          </a:prstGeom>
          <a:noFill/>
          <a:ln w="16510">
            <a:solidFill>
              <a:srgbClr val="94A3B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759952" y="2971800"/>
            <a:ext cx="0" cy="640080"/>
          </a:xfrm>
          <a:prstGeom prst="line">
            <a:avLst/>
          </a:prstGeom>
          <a:noFill/>
          <a:ln w="16510">
            <a:solidFill>
              <a:srgbClr val="94A3B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759952" y="2423160"/>
            <a:ext cx="0" cy="1188720"/>
          </a:xfrm>
          <a:prstGeom prst="line">
            <a:avLst/>
          </a:prstGeom>
          <a:noFill/>
          <a:ln w="16510">
            <a:solidFill>
              <a:srgbClr val="94A3B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61872" y="2423160"/>
            <a:ext cx="0" cy="-320040"/>
          </a:xfrm>
          <a:prstGeom prst="line">
            <a:avLst/>
          </a:prstGeom>
          <a:noFill/>
          <a:ln w="16510">
            <a:solidFill>
              <a:srgbClr val="94A3B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08760" y="2971800"/>
            <a:ext cx="0" cy="-868680"/>
          </a:xfrm>
          <a:prstGeom prst="line">
            <a:avLst/>
          </a:prstGeom>
          <a:noFill/>
          <a:ln w="16510">
            <a:solidFill>
              <a:srgbClr val="94A3B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788920" y="1417320"/>
            <a:ext cx="1325880" cy="658368"/>
          </a:xfrm>
          <a:prstGeom prst="roundRect">
            <a:avLst>
              <a:gd name="adj" fmla="val 5556"/>
            </a:avLst>
          </a:prstGeom>
          <a:solidFill>
            <a:srgbClr val="F5F3FF"/>
          </a:solidFill>
          <a:ln w="12700">
            <a:solidFill>
              <a:srgbClr val="DDD6F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862072" y="1490472"/>
            <a:ext cx="11795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80" b="1" dirty="0">
                <a:solidFill>
                  <a:srgbClr val="0B1220"/>
                </a:solidFill>
              </a:rPr>
              <a:t>Pull-up</a:t>
            </a:r>
            <a:endParaRPr lang="en-US" sz="1180" dirty="0"/>
          </a:p>
          <a:p>
            <a:pPr algn="ctr" indent="0" marL="0">
              <a:buNone/>
            </a:pPr>
            <a:r>
              <a:rPr lang="en-US" sz="1180" b="1" dirty="0">
                <a:solidFill>
                  <a:srgbClr val="0B1220"/>
                </a:solidFill>
              </a:rPr>
              <a:t>resistor</a:t>
            </a:r>
            <a:endParaRPr lang="en-US" sz="1180" dirty="0"/>
          </a:p>
        </p:txBody>
      </p:sp>
      <p:sp>
        <p:nvSpPr>
          <p:cNvPr id="27" name="Shape 25"/>
          <p:cNvSpPr/>
          <p:nvPr/>
        </p:nvSpPr>
        <p:spPr>
          <a:xfrm>
            <a:off x="3154680" y="2423160"/>
            <a:ext cx="0" cy="-347472"/>
          </a:xfrm>
          <a:prstGeom prst="line">
            <a:avLst/>
          </a:prstGeom>
          <a:noFill/>
          <a:ln w="22860">
            <a:solidFill>
              <a:srgbClr val="6D28D9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429000" y="2971800"/>
            <a:ext cx="0" cy="-896112"/>
          </a:xfrm>
          <a:prstGeom prst="line">
            <a:avLst/>
          </a:prstGeom>
          <a:noFill/>
          <a:ln w="22860">
            <a:solidFill>
              <a:srgbClr val="6D28D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60120" y="4864608"/>
            <a:ext cx="10195560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234440" y="5138928"/>
            <a:ext cx="9646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75569"/>
                </a:solidFill>
              </a:rPr>
              <a:t>Kunci I²C: alamat unik, koneksi SDA/SCL benar, pull-up sesuai, panjang kabel terbatas, dan kecepatan bus tidak melebihi kemampuan perangkat.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4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SPI: Cepat dengan Jalur Chip Select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SPI cocok untuk display cepat, memori, ADC eksternal, dan modul yang membutuhkan transfer data tinggi.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2423160" y="1920240"/>
            <a:ext cx="8001000" cy="0"/>
          </a:xfrm>
          <a:prstGeom prst="line">
            <a:avLst/>
          </a:prstGeom>
          <a:noFill/>
          <a:ln w="38100">
            <a:solidFill>
              <a:srgbClr val="00A7B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423160" y="2514600"/>
            <a:ext cx="8001000" cy="0"/>
          </a:xfrm>
          <a:prstGeom prst="line">
            <a:avLst/>
          </a:prstGeom>
          <a:noFill/>
          <a:ln w="38100">
            <a:solidFill>
              <a:srgbClr val="F59E0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23160" y="3108960"/>
            <a:ext cx="8001000" cy="0"/>
          </a:xfrm>
          <a:prstGeom prst="line">
            <a:avLst/>
          </a:prstGeom>
          <a:noFill/>
          <a:ln w="38100">
            <a:solidFill>
              <a:srgbClr val="6D28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606040" y="1600200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7B5"/>
                </a:solidFill>
              </a:rPr>
              <a:t>SCLK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606040" y="2194560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</a:rPr>
              <a:t>MOSI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606040" y="2788920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8D9"/>
                </a:solidFill>
              </a:rPr>
              <a:t>MISO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68680" y="2011680"/>
            <a:ext cx="1600200" cy="1097280"/>
          </a:xfrm>
          <a:prstGeom prst="roundRect">
            <a:avLst>
              <a:gd name="adj" fmla="val 3333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41832" y="2084832"/>
            <a:ext cx="145389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MCU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Master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703320" y="3886200"/>
            <a:ext cx="1600200" cy="841248"/>
          </a:xfrm>
          <a:prstGeom prst="roundRect">
            <a:avLst>
              <a:gd name="adj" fmla="val 4348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776472" y="3959352"/>
            <a:ext cx="145389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Display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CS1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4507992" y="1920240"/>
            <a:ext cx="0" cy="1965960"/>
          </a:xfrm>
          <a:prstGeom prst="line">
            <a:avLst/>
          </a:prstGeom>
          <a:noFill/>
          <a:ln w="15240">
            <a:solidFill>
              <a:srgbClr val="94A3B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07992" y="2514600"/>
            <a:ext cx="0" cy="1371600"/>
          </a:xfrm>
          <a:prstGeom prst="line">
            <a:avLst/>
          </a:prstGeom>
          <a:noFill/>
          <a:ln w="15240">
            <a:solidFill>
              <a:srgbClr val="94A3B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07992" y="3108960"/>
            <a:ext cx="0" cy="777240"/>
          </a:xfrm>
          <a:prstGeom prst="line">
            <a:avLst/>
          </a:prstGeom>
          <a:noFill/>
          <a:ln w="15240">
            <a:solidFill>
              <a:srgbClr val="94A3B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691640" y="5166360"/>
            <a:ext cx="2816352" cy="0"/>
          </a:xfrm>
          <a:prstGeom prst="line">
            <a:avLst/>
          </a:prstGeom>
          <a:noFill/>
          <a:ln w="22860">
            <a:solidFill>
              <a:srgbClr val="1565C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07992" y="5166360"/>
            <a:ext cx="0" cy="-429768"/>
          </a:xfrm>
          <a:prstGeom prst="line">
            <a:avLst/>
          </a:prstGeom>
          <a:noFill/>
          <a:ln w="22860">
            <a:solidFill>
              <a:srgbClr val="1565C0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5989320" y="3886200"/>
            <a:ext cx="1600200" cy="841248"/>
          </a:xfrm>
          <a:prstGeom prst="roundRect">
            <a:avLst>
              <a:gd name="adj" fmla="val 4348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62472" y="3959352"/>
            <a:ext cx="145389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SD Card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CS2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793992" y="1920240"/>
            <a:ext cx="0" cy="1965960"/>
          </a:xfrm>
          <a:prstGeom prst="line">
            <a:avLst/>
          </a:prstGeom>
          <a:noFill/>
          <a:ln w="15240">
            <a:solidFill>
              <a:srgbClr val="94A3B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793992" y="2514600"/>
            <a:ext cx="0" cy="1371600"/>
          </a:xfrm>
          <a:prstGeom prst="line">
            <a:avLst/>
          </a:prstGeom>
          <a:noFill/>
          <a:ln w="15240">
            <a:solidFill>
              <a:srgbClr val="94A3B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793992" y="3108960"/>
            <a:ext cx="0" cy="777240"/>
          </a:xfrm>
          <a:prstGeom prst="line">
            <a:avLst/>
          </a:prstGeom>
          <a:noFill/>
          <a:ln w="15240">
            <a:solidFill>
              <a:srgbClr val="94A3B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691640" y="5422392"/>
            <a:ext cx="5102352" cy="0"/>
          </a:xfrm>
          <a:prstGeom prst="line">
            <a:avLst/>
          </a:prstGeom>
          <a:noFill/>
          <a:ln w="22860">
            <a:solidFill>
              <a:srgbClr val="13A36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793992" y="5422392"/>
            <a:ext cx="0" cy="-685800"/>
          </a:xfrm>
          <a:prstGeom prst="line">
            <a:avLst/>
          </a:prstGeom>
          <a:noFill/>
          <a:ln w="22860">
            <a:solidFill>
              <a:srgbClr val="13A36B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8275320" y="3886200"/>
            <a:ext cx="1600200" cy="841248"/>
          </a:xfrm>
          <a:prstGeom prst="roundRect">
            <a:avLst>
              <a:gd name="adj" fmla="val 4348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48472" y="3959352"/>
            <a:ext cx="145389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ADC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CS3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9079992" y="1920240"/>
            <a:ext cx="0" cy="1965960"/>
          </a:xfrm>
          <a:prstGeom prst="line">
            <a:avLst/>
          </a:prstGeom>
          <a:noFill/>
          <a:ln w="15240">
            <a:solidFill>
              <a:srgbClr val="94A3B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079992" y="2514600"/>
            <a:ext cx="0" cy="1371600"/>
          </a:xfrm>
          <a:prstGeom prst="line">
            <a:avLst/>
          </a:prstGeom>
          <a:noFill/>
          <a:ln w="15240">
            <a:solidFill>
              <a:srgbClr val="94A3B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079992" y="3108960"/>
            <a:ext cx="0" cy="777240"/>
          </a:xfrm>
          <a:prstGeom prst="line">
            <a:avLst/>
          </a:prstGeom>
          <a:noFill/>
          <a:ln w="15240">
            <a:solidFill>
              <a:srgbClr val="94A3B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691640" y="5678424"/>
            <a:ext cx="7388352" cy="0"/>
          </a:xfrm>
          <a:prstGeom prst="line">
            <a:avLst/>
          </a:prstGeom>
          <a:noFill/>
          <a:ln w="22860">
            <a:solidFill>
              <a:srgbClr val="F9731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079992" y="5678424"/>
            <a:ext cx="0" cy="-941832"/>
          </a:xfrm>
          <a:prstGeom prst="line">
            <a:avLst/>
          </a:prstGeom>
          <a:noFill/>
          <a:ln w="22860">
            <a:solidFill>
              <a:srgbClr val="F97316"/>
            </a:solidFill>
            <a:prstDash val="solid"/>
            <a:tailEnd type="triangle"/>
          </a:ln>
        </p:spPr>
      </p:sp>
      <p:sp>
        <p:nvSpPr>
          <p:cNvPr id="34" name="Text 32"/>
          <p:cNvSpPr/>
          <p:nvPr/>
        </p:nvSpPr>
        <p:spPr>
          <a:xfrm>
            <a:off x="1078992" y="5650992"/>
            <a:ext cx="3840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40" b="1" dirty="0">
                <a:solidFill>
                  <a:srgbClr val="475569"/>
                </a:solidFill>
              </a:rPr>
              <a:t>CS lines memilih slave aktif satu per satu</a:t>
            </a:r>
            <a:endParaRPr lang="en-US" sz="1340" dirty="0"/>
          </a:p>
        </p:txBody>
      </p:sp>
      <p:sp>
        <p:nvSpPr>
          <p:cNvPr id="35" name="Shape 33"/>
          <p:cNvSpPr/>
          <p:nvPr/>
        </p:nvSpPr>
        <p:spPr>
          <a:xfrm>
            <a:off x="5852160" y="5413248"/>
            <a:ext cx="5166360" cy="502920"/>
          </a:xfrm>
          <a:prstGeom prst="roundRect">
            <a:avLst>
              <a:gd name="adj" fmla="val 9091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016752" y="5522976"/>
            <a:ext cx="483717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220"/>
                </a:solidFill>
              </a:rPr>
              <a:t>Kunci SPI: mode clock (CPOL/CPHA), urutan bit, kecepatan, dan penggunaan CS yang benar.</a:t>
            </a:r>
            <a:endParaRPr lang="en-US" sz="1450" dirty="0"/>
          </a:p>
        </p:txBody>
      </p:sp>
      <p:sp>
        <p:nvSpPr>
          <p:cNvPr id="37" name="Text 35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4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Memilih Protokol: UART, I²C, atau SPI?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Pemilihan protokol bergantung pada jumlah pin, jumlah perangkat, kecepatan, jarak, dan kebutuhan debugging.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731520" y="1417320"/>
            <a:ext cx="3337560" cy="4526280"/>
          </a:xfrm>
          <a:prstGeom prst="roundRect">
            <a:avLst>
              <a:gd name="adj" fmla="val 1644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60120" y="1719072"/>
            <a:ext cx="566928" cy="566928"/>
          </a:xfrm>
          <a:prstGeom prst="ellipse">
            <a:avLst/>
          </a:prstGeom>
          <a:solidFill>
            <a:srgbClr val="00A7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645920" y="175564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220"/>
                </a:solidFill>
              </a:rPr>
              <a:t>UART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1143000" y="2606040"/>
            <a:ext cx="2560320" cy="2057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20" dirty="0">
                <a:solidFill>
                  <a:srgbClr val="0B1220"/>
                </a:solidFill>
              </a:rPr>
              <a:t>Pin: 2 data + GND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Timing: Asinkron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Topologi: Satu lawan satu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Cocok untuk: Debug, GPS, modul serial</a:t>
            </a:r>
            <a:endParaRPr lang="en-US" sz="1420" dirty="0"/>
          </a:p>
        </p:txBody>
      </p:sp>
      <p:sp>
        <p:nvSpPr>
          <p:cNvPr id="9" name="Shape 7"/>
          <p:cNvSpPr/>
          <p:nvPr/>
        </p:nvSpPr>
        <p:spPr>
          <a:xfrm>
            <a:off x="4526280" y="1417320"/>
            <a:ext cx="3337560" cy="4526280"/>
          </a:xfrm>
          <a:prstGeom prst="roundRect">
            <a:avLst>
              <a:gd name="adj" fmla="val 1644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54880" y="1719072"/>
            <a:ext cx="566928" cy="5669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40680" y="175564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220"/>
                </a:solidFill>
              </a:rPr>
              <a:t>I²C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937760" y="2606040"/>
            <a:ext cx="2560320" cy="2057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20" dirty="0">
                <a:solidFill>
                  <a:srgbClr val="0B1220"/>
                </a:solidFill>
              </a:rPr>
              <a:t>Pin: SDA + SCL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Timing: Sinkron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Topologi: Multi-device beralamat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Cocok untuk: Sensor, RTC, OLED</a:t>
            </a:r>
            <a:endParaRPr lang="en-US" sz="1420" dirty="0"/>
          </a:p>
        </p:txBody>
      </p:sp>
      <p:sp>
        <p:nvSpPr>
          <p:cNvPr id="13" name="Shape 11"/>
          <p:cNvSpPr/>
          <p:nvPr/>
        </p:nvSpPr>
        <p:spPr>
          <a:xfrm>
            <a:off x="8321040" y="1417320"/>
            <a:ext cx="3337560" cy="4526280"/>
          </a:xfrm>
          <a:prstGeom prst="roundRect">
            <a:avLst>
              <a:gd name="adj" fmla="val 1644"/>
            </a:avLst>
          </a:prstGeom>
          <a:solidFill>
            <a:srgbClr val="F5F3FF"/>
          </a:solidFill>
          <a:ln w="12700">
            <a:solidFill>
              <a:srgbClr val="DDD6F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49640" y="1719072"/>
            <a:ext cx="566928" cy="566928"/>
          </a:xfrm>
          <a:prstGeom prst="ellipse">
            <a:avLst/>
          </a:prstGeom>
          <a:solidFill>
            <a:srgbClr val="6D28D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235440" y="175564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220"/>
                </a:solidFill>
              </a:rPr>
              <a:t>SPI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8732520" y="2606040"/>
            <a:ext cx="2560320" cy="2057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20" dirty="0">
                <a:solidFill>
                  <a:srgbClr val="0B1220"/>
                </a:solidFill>
              </a:rPr>
              <a:t>Pin: SCLK + MOSI/MISO + CS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Timing: Sinkron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Topologi: Multi-slave via CS</a:t>
            </a:r>
            <a:endParaRPr lang="en-US" sz="1420" dirty="0"/>
          </a:p>
          <a:p>
            <a:r>
              <a:rPr lang="en-US" sz="1420" dirty="0">
                <a:solidFill>
                  <a:srgbClr val="0B1220"/>
                </a:solidFill>
              </a:rPr>
              <a:t>Cocok untuk: Display cepat, SD card, ADC</a:t>
            </a:r>
            <a:endParaRPr lang="en-US" sz="1420" dirty="0"/>
          </a:p>
        </p:txBody>
      </p:sp>
      <p:sp>
        <p:nvSpPr>
          <p:cNvPr id="17" name="Text 15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4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Polling vs Interrupt-Driven I/O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Dua pendekatan membaca data: dicek terus-menerus atau dipicu saat event terjadi.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731520" y="1325880"/>
            <a:ext cx="525780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51560" y="162763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220"/>
                </a:solidFill>
              </a:rPr>
              <a:t>Polling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2103120" y="2606040"/>
            <a:ext cx="201168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4114800" y="3291840"/>
            <a:ext cx="-201168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1143000" y="2267712"/>
            <a:ext cx="1463040" cy="914400"/>
          </a:xfrm>
          <a:prstGeom prst="roundRect">
            <a:avLst>
              <a:gd name="adj" fmla="val 4000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16152" y="2340864"/>
            <a:ext cx="131673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Loop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program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3657600" y="2267712"/>
            <a:ext cx="1463040" cy="914400"/>
          </a:xfrm>
          <a:prstGeom prst="roundRect">
            <a:avLst>
              <a:gd name="adj" fmla="val 4000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30752" y="2340864"/>
            <a:ext cx="131673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Cek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periferal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1078992" y="3886200"/>
            <a:ext cx="434340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50" dirty="0">
                <a:solidFill>
                  <a:srgbClr val="0B1220"/>
                </a:solidFill>
              </a:rPr>
              <a:t>Mudah dipahami dan cocok untuk sistem sederhana.</a:t>
            </a:r>
            <a:endParaRPr lang="en-US" sz="1450" dirty="0"/>
          </a:p>
          <a:p>
            <a:r>
              <a:rPr lang="en-US" sz="1450" dirty="0">
                <a:solidFill>
                  <a:srgbClr val="0B1220"/>
                </a:solidFill>
              </a:rPr>
              <a:t>Dapat membuang waktu bila terlalu sering mengecek.</a:t>
            </a:r>
            <a:endParaRPr lang="en-US" sz="1450" dirty="0"/>
          </a:p>
          <a:p>
            <a:r>
              <a:rPr lang="en-US" sz="1450" dirty="0">
                <a:solidFill>
                  <a:srgbClr val="0B1220"/>
                </a:solidFill>
              </a:rPr>
              <a:t>Respon bergantung pada kecepatan loop.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355080" y="1325880"/>
            <a:ext cx="5120640" cy="4572000"/>
          </a:xfrm>
          <a:prstGeom prst="roundRect">
            <a:avLst>
              <a:gd name="adj" fmla="val 1200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75120" y="162763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220"/>
                </a:solidFill>
              </a:rPr>
              <a:t>Interrupt-Driven I/O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7498080" y="2606040"/>
            <a:ext cx="2057400" cy="0"/>
          </a:xfrm>
          <a:prstGeom prst="line">
            <a:avLst/>
          </a:prstGeom>
          <a:noFill/>
          <a:ln w="29210">
            <a:solidFill>
              <a:srgbClr val="EF4444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9555480" y="3246120"/>
            <a:ext cx="-2057400" cy="0"/>
          </a:xfrm>
          <a:prstGeom prst="line">
            <a:avLst/>
          </a:prstGeom>
          <a:noFill/>
          <a:ln w="29210">
            <a:solidFill>
              <a:srgbClr val="13A36B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629400" y="2267712"/>
            <a:ext cx="1463040" cy="914400"/>
          </a:xfrm>
          <a:prstGeom prst="roundRect">
            <a:avLst>
              <a:gd name="adj" fmla="val 4000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702552" y="2340864"/>
            <a:ext cx="131673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Event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periferal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9189720" y="2267712"/>
            <a:ext cx="1463040" cy="914400"/>
          </a:xfrm>
          <a:prstGeom prst="roundRect">
            <a:avLst>
              <a:gd name="adj" fmla="val 4000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262872" y="2340864"/>
            <a:ext cx="131673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ISR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cepat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6693408" y="3886200"/>
            <a:ext cx="416052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50" dirty="0">
                <a:solidFill>
                  <a:srgbClr val="0B1220"/>
                </a:solidFill>
              </a:rPr>
              <a:t>Responsif terhadap event penting.</a:t>
            </a:r>
            <a:endParaRPr lang="en-US" sz="1450" dirty="0"/>
          </a:p>
          <a:p>
            <a:r>
              <a:rPr lang="en-US" sz="1450" dirty="0">
                <a:solidFill>
                  <a:srgbClr val="0B1220"/>
                </a:solidFill>
              </a:rPr>
              <a:t>ISR harus singkat: set flag, simpan data kecil, keluar.</a:t>
            </a:r>
            <a:endParaRPr lang="en-US" sz="1450" dirty="0"/>
          </a:p>
          <a:p>
            <a:r>
              <a:rPr lang="en-US" sz="1450" dirty="0">
                <a:solidFill>
                  <a:srgbClr val="0B1220"/>
                </a:solidFill>
              </a:rPr>
              <a:t>Perlu hati-hati pada variabel bersama dan race condition.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4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Analisis Kesalahan Komunikasi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Bagian penting praktikum adalah membaca data, mengecek stabilitas, dan menjelaskan sumber error.</a:t>
            </a:r>
            <a:endParaRPr lang="en-US" sz="1180" dirty="0"/>
          </a:p>
        </p:txBody>
      </p:sp>
      <p:pic>
        <p:nvPicPr>
          <p:cNvPr id="5" name="Image 0" descr="/mnt/data/a_detailed_tech_workspace_electronics_prototypin.png">    </p:cNvPr>
          <p:cNvPicPr>
            <a:picLocks noChangeAspect="1"/>
          </p:cNvPicPr>
          <p:nvPr/>
        </p:nvPicPr>
        <p:blipFill>
          <a:blip r:embed="rId1"/>
          <a:srcRect l="5000" r="37097" t="0" b="0"/>
          <a:stretch/>
        </p:blipFill>
        <p:spPr>
          <a:xfrm>
            <a:off x="594360" y="1234440"/>
            <a:ext cx="4892040" cy="47548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97880" y="1234440"/>
            <a:ext cx="5394960" cy="4709160"/>
          </a:xfrm>
          <a:prstGeom prst="roundRect">
            <a:avLst>
              <a:gd name="adj" fmla="val 1165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199632" y="15361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Checklist troubleshooting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199632" y="2011680"/>
            <a:ext cx="4572000" cy="2697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80" dirty="0">
                <a:solidFill>
                  <a:srgbClr val="0B1220"/>
                </a:solidFill>
              </a:rPr>
              <a:t>Kabel dan ground bersama sudah benar.</a:t>
            </a:r>
            <a:endParaRPr lang="en-US" sz="1480" dirty="0"/>
          </a:p>
          <a:p>
            <a:r>
              <a:rPr lang="en-US" sz="1480" dirty="0">
                <a:solidFill>
                  <a:srgbClr val="0B1220"/>
                </a:solidFill>
              </a:rPr>
              <a:t>Baud rate / alamat I²C / mode SPI sesuai.</a:t>
            </a:r>
            <a:endParaRPr lang="en-US" sz="1480" dirty="0"/>
          </a:p>
          <a:p>
            <a:r>
              <a:rPr lang="en-US" sz="1480" dirty="0">
                <a:solidFill>
                  <a:srgbClr val="0B1220"/>
                </a:solidFill>
              </a:rPr>
              <a:t>Level tegangan 3,3V atau 5V aman.</a:t>
            </a:r>
            <a:endParaRPr lang="en-US" sz="1480" dirty="0"/>
          </a:p>
          <a:p>
            <a:r>
              <a:rPr lang="en-US" sz="1480" dirty="0">
                <a:solidFill>
                  <a:srgbClr val="0B1220"/>
                </a:solidFill>
              </a:rPr>
              <a:t>Data konsisten pada serial monitor/plotter.</a:t>
            </a:r>
            <a:endParaRPr lang="en-US" sz="1480" dirty="0"/>
          </a:p>
          <a:p>
            <a:r>
              <a:rPr lang="en-US" sz="1480" dirty="0">
                <a:solidFill>
                  <a:srgbClr val="0B1220"/>
                </a:solidFill>
              </a:rPr>
              <a:t>Ada catatan error: noise, timeout, NACK, framing error, atau bus hang.</a:t>
            </a:r>
            <a:endParaRPr lang="en-US" sz="1480" dirty="0"/>
          </a:p>
        </p:txBody>
      </p:sp>
      <p:sp>
        <p:nvSpPr>
          <p:cNvPr id="9" name="Shape 6"/>
          <p:cNvSpPr/>
          <p:nvPr/>
        </p:nvSpPr>
        <p:spPr>
          <a:xfrm>
            <a:off x="6199632" y="5074920"/>
            <a:ext cx="4572000" cy="566928"/>
          </a:xfrm>
          <a:prstGeom prst="roundRect">
            <a:avLst>
              <a:gd name="adj" fmla="val 6452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19088" y="5266944"/>
            <a:ext cx="4160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E2E8F0"/>
                </a:solidFill>
              </a:rPr>
              <a:t>Bukti: screenshot data + tabel hasil uji + analisis penyebab</a:t>
            </a:r>
            <a:endParaRPr lang="en-US" sz="1280" dirty="0"/>
          </a:p>
        </p:txBody>
      </p:sp>
      <p:sp>
        <p:nvSpPr>
          <p:cNvPr id="11" name="Text 8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4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Praktikum UART / I²C / SPI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Target: membuat koneksi periferal, membaca data, dan mengirim hasil ke serial monitor/plotter.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822960" y="1417320"/>
            <a:ext cx="2359152" cy="4023360"/>
          </a:xfrm>
          <a:prstGeom prst="roundRect">
            <a:avLst>
              <a:gd name="adj" fmla="val 2326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618488" y="1737360"/>
            <a:ext cx="777240" cy="777240"/>
          </a:xfrm>
          <a:prstGeom prst="ellipse">
            <a:avLst/>
          </a:prstGeom>
          <a:solidFill>
            <a:srgbClr val="1565C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74520" y="1975104"/>
            <a:ext cx="274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78992" y="2816352"/>
            <a:ext cx="18470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0B1220"/>
                </a:solidFill>
              </a:rPr>
              <a:t>Rancang koneksi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1143000" y="3401568"/>
            <a:ext cx="1737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20" dirty="0">
                <a:solidFill>
                  <a:srgbClr val="475569"/>
                </a:solidFill>
              </a:rPr>
              <a:t>Tentukan protokol, pin, alamat, baud, dan level tegangan</a:t>
            </a:r>
            <a:endParaRPr lang="en-US" sz="1320" dirty="0"/>
          </a:p>
        </p:txBody>
      </p:sp>
      <p:sp>
        <p:nvSpPr>
          <p:cNvPr id="10" name="Shape 8"/>
          <p:cNvSpPr/>
          <p:nvPr/>
        </p:nvSpPr>
        <p:spPr>
          <a:xfrm>
            <a:off x="3611880" y="1417320"/>
            <a:ext cx="2359152" cy="4023360"/>
          </a:xfrm>
          <a:prstGeom prst="roundRect">
            <a:avLst>
              <a:gd name="adj" fmla="val 2326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07408" y="1737360"/>
            <a:ext cx="777240" cy="777240"/>
          </a:xfrm>
          <a:prstGeom prst="ellipse">
            <a:avLst/>
          </a:prstGeom>
          <a:solidFill>
            <a:srgbClr val="13A36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63440" y="1975104"/>
            <a:ext cx="274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867912" y="2816352"/>
            <a:ext cx="18470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0B1220"/>
                </a:solidFill>
              </a:rPr>
              <a:t>Uji dasar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3931920" y="3401568"/>
            <a:ext cx="1737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20" dirty="0">
                <a:solidFill>
                  <a:srgbClr val="475569"/>
                </a:solidFill>
              </a:rPr>
              <a:t>Baca satu data dan tampilkan ke serial monitor</a:t>
            </a:r>
            <a:endParaRPr lang="en-US" sz="1320" dirty="0"/>
          </a:p>
        </p:txBody>
      </p:sp>
      <p:sp>
        <p:nvSpPr>
          <p:cNvPr id="15" name="Shape 13"/>
          <p:cNvSpPr/>
          <p:nvPr/>
        </p:nvSpPr>
        <p:spPr>
          <a:xfrm>
            <a:off x="6400800" y="1417320"/>
            <a:ext cx="2359152" cy="4023360"/>
          </a:xfrm>
          <a:prstGeom prst="roundRect">
            <a:avLst>
              <a:gd name="adj" fmla="val 2326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96328" y="1737360"/>
            <a:ext cx="777240" cy="777240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452360" y="1975104"/>
            <a:ext cx="274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656832" y="2816352"/>
            <a:ext cx="18470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0B1220"/>
                </a:solidFill>
              </a:rPr>
              <a:t>Log data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720840" y="3401568"/>
            <a:ext cx="1737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20" dirty="0">
                <a:solidFill>
                  <a:srgbClr val="475569"/>
                </a:solidFill>
              </a:rPr>
              <a:t>Kirim data periodik dan amati stabilitas</a:t>
            </a:r>
            <a:endParaRPr lang="en-US" sz="1320" dirty="0"/>
          </a:p>
        </p:txBody>
      </p:sp>
      <p:sp>
        <p:nvSpPr>
          <p:cNvPr id="20" name="Shape 18"/>
          <p:cNvSpPr/>
          <p:nvPr/>
        </p:nvSpPr>
        <p:spPr>
          <a:xfrm>
            <a:off x="9189720" y="1417320"/>
            <a:ext cx="2359152" cy="4023360"/>
          </a:xfrm>
          <a:prstGeom prst="roundRect">
            <a:avLst>
              <a:gd name="adj" fmla="val 2326"/>
            </a:avLst>
          </a:prstGeom>
          <a:solidFill>
            <a:srgbClr val="F5F3FF"/>
          </a:solidFill>
          <a:ln w="12700">
            <a:solidFill>
              <a:srgbClr val="DDD6F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985248" y="1737360"/>
            <a:ext cx="777240" cy="777240"/>
          </a:xfrm>
          <a:prstGeom prst="ellipse">
            <a:avLst/>
          </a:prstGeom>
          <a:solidFill>
            <a:srgbClr val="6D28D9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241280" y="1975104"/>
            <a:ext cx="274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445752" y="2816352"/>
            <a:ext cx="18470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50" b="1" dirty="0">
                <a:solidFill>
                  <a:srgbClr val="0B1220"/>
                </a:solidFill>
              </a:rPr>
              <a:t>Analisis error</a:t>
            </a:r>
            <a:endParaRPr lang="en-US" sz="1850" dirty="0"/>
          </a:p>
        </p:txBody>
      </p:sp>
      <p:sp>
        <p:nvSpPr>
          <p:cNvPr id="24" name="Text 22"/>
          <p:cNvSpPr/>
          <p:nvPr/>
        </p:nvSpPr>
        <p:spPr>
          <a:xfrm>
            <a:off x="9509760" y="3401568"/>
            <a:ext cx="1737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20" dirty="0">
                <a:solidFill>
                  <a:srgbClr val="475569"/>
                </a:solidFill>
              </a:rPr>
              <a:t>Catat timeout, noise, salah alamat, atau data tidak valid</a:t>
            </a:r>
            <a:endParaRPr lang="en-US" sz="1320" dirty="0"/>
          </a:p>
        </p:txBody>
      </p:sp>
      <p:sp>
        <p:nvSpPr>
          <p:cNvPr id="25" name="Shape 23"/>
          <p:cNvSpPr/>
          <p:nvPr/>
        </p:nvSpPr>
        <p:spPr>
          <a:xfrm>
            <a:off x="914400" y="5897880"/>
            <a:ext cx="10241280" cy="475488"/>
          </a:xfrm>
          <a:prstGeom prst="roundRect">
            <a:avLst>
              <a:gd name="adj" fmla="val 9615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78992" y="6007608"/>
            <a:ext cx="9912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40" dirty="0">
                <a:solidFill>
                  <a:srgbClr val="0B1220"/>
                </a:solidFill>
              </a:rPr>
              <a:t>Unggahan LMS: source code, screenshot serial monitor/plotter, foto/simulasi rangkaian, dan catatan troubleshooting.</a:t>
            </a:r>
            <a:endParaRPr lang="en-US" sz="1440" dirty="0"/>
          </a:p>
        </p:txBody>
      </p:sp>
      <p:sp>
        <p:nvSpPr>
          <p:cNvPr id="27" name="Text 25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4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Rangkuman, Kuis, dan Tugas LMS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475569"/>
                </a:solidFill>
              </a:rPr>
              <a:t>Pastikan mahasiswa mampu memilih protokol, mengkonfigurasi komunikasi, dan menganalisis hasil data.</a:t>
            </a:r>
            <a:endParaRPr lang="en-US" sz="1180" dirty="0"/>
          </a:p>
        </p:txBody>
      </p:sp>
      <p:sp>
        <p:nvSpPr>
          <p:cNvPr id="5" name="Shape 3"/>
          <p:cNvSpPr/>
          <p:nvPr/>
        </p:nvSpPr>
        <p:spPr>
          <a:xfrm>
            <a:off x="685800" y="1298448"/>
            <a:ext cx="5166360" cy="4434840"/>
          </a:xfrm>
          <a:prstGeom prst="roundRect">
            <a:avLst>
              <a:gd name="adj" fmla="val 1237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6002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Rangkuman Inti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05840" y="2075688"/>
            <a:ext cx="4480560" cy="2743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70" dirty="0">
                <a:solidFill>
                  <a:srgbClr val="0B1220"/>
                </a:solidFill>
              </a:rPr>
              <a:t>Serial lebih hemat pin; paralel memakai banyak jalur.</a:t>
            </a:r>
            <a:endParaRPr lang="en-US" sz="1470" dirty="0"/>
          </a:p>
          <a:p>
            <a:r>
              <a:rPr lang="en-US" sz="1470" dirty="0">
                <a:solidFill>
                  <a:srgbClr val="0B1220"/>
                </a:solidFill>
              </a:rPr>
              <a:t>UART asinkron; I²C dan SPI sinkron.</a:t>
            </a:r>
            <a:endParaRPr lang="en-US" sz="1470" dirty="0"/>
          </a:p>
          <a:p>
            <a:r>
              <a:rPr lang="en-US" sz="1470" dirty="0">
                <a:solidFill>
                  <a:srgbClr val="0B1220"/>
                </a:solidFill>
              </a:rPr>
              <a:t>I²C memakai alamat; SPI memakai chip select.</a:t>
            </a:r>
            <a:endParaRPr lang="en-US" sz="1470" dirty="0"/>
          </a:p>
          <a:p>
            <a:r>
              <a:rPr lang="en-US" sz="1470" dirty="0">
                <a:solidFill>
                  <a:srgbClr val="0B1220"/>
                </a:solidFill>
              </a:rPr>
              <a:t>Polling sederhana; interrupt lebih responsif untuk event penting.</a:t>
            </a:r>
            <a:endParaRPr lang="en-US" sz="1470" dirty="0"/>
          </a:p>
        </p:txBody>
      </p:sp>
      <p:sp>
        <p:nvSpPr>
          <p:cNvPr id="8" name="Shape 6"/>
          <p:cNvSpPr/>
          <p:nvPr/>
        </p:nvSpPr>
        <p:spPr>
          <a:xfrm>
            <a:off x="6217920" y="1298448"/>
            <a:ext cx="5285232" cy="4434840"/>
          </a:xfrm>
          <a:prstGeom prst="roundRect">
            <a:avLst>
              <a:gd name="adj" fmla="val 1237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19672" y="160020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Kuis &amp; Tugas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519672" y="2075688"/>
            <a:ext cx="4434840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510" dirty="0">
                <a:solidFill>
                  <a:srgbClr val="0B1220"/>
                </a:solidFill>
              </a:rPr>
              <a:t>Jelaskan perbedaan sinkron dan asinkron.</a:t>
            </a:r>
            <a:endParaRPr lang="en-US" sz="1510" dirty="0"/>
          </a:p>
          <a:p>
            <a:r>
              <a:rPr lang="en-US" sz="1510" dirty="0">
                <a:solidFill>
                  <a:srgbClr val="0B1220"/>
                </a:solidFill>
              </a:rPr>
              <a:t>Pilih protokol untuk OLED, GPS, dan SD card lalu beri alasan.</a:t>
            </a:r>
            <a:endParaRPr lang="en-US" sz="1510" dirty="0"/>
          </a:p>
          <a:p>
            <a:r>
              <a:rPr lang="en-US" sz="1510" dirty="0">
                <a:solidFill>
                  <a:srgbClr val="0B1220"/>
                </a:solidFill>
              </a:rPr>
              <a:t>Unggah hasil serial monitor/plotter.</a:t>
            </a:r>
            <a:endParaRPr lang="en-US" sz="1510" dirty="0"/>
          </a:p>
          <a:p>
            <a:r>
              <a:rPr lang="en-US" sz="1510" dirty="0">
                <a:solidFill>
                  <a:srgbClr val="0B1220"/>
                </a:solidFill>
              </a:rPr>
              <a:t>Tuliskan minimal tiga potensi kesalahan komunikasi dan solusinya.</a:t>
            </a:r>
            <a:endParaRPr lang="en-US" sz="1510" dirty="0"/>
          </a:p>
        </p:txBody>
      </p:sp>
      <p:sp>
        <p:nvSpPr>
          <p:cNvPr id="11" name="Text 9"/>
          <p:cNvSpPr/>
          <p:nvPr/>
        </p:nvSpPr>
        <p:spPr>
          <a:xfrm>
            <a:off x="960120" y="5989320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475569"/>
                </a:solidFill>
              </a:rPr>
              <a:t>Pertemuan berikutnya: sensor digital/analog, noise, kalibrasi, dan preprocessing data.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4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IIB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Embedded Systems - Pertemuan 4</dc:title>
  <dc:subject>Pertemuan 4 - Embedded Systems</dc:subject>
  <dc:creator>Dr. Dodi Yudo Setyawan, S.Si., M.T.I.</dc:creator>
  <cp:lastModifiedBy>Dr. Dodi Yudo Setyawan, S.Si., M.T.I.</cp:lastModifiedBy>
  <cp:revision>1</cp:revision>
  <dcterms:created xsi:type="dcterms:W3CDTF">2026-09-17T03:25:19Z</dcterms:created>
  <dcterms:modified xsi:type="dcterms:W3CDTF">2026-09-17T03:25:19Z</dcterms:modified>
</cp:coreProperties>
</file>