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98" r:id="rId2"/>
    <p:sldId id="417" r:id="rId3"/>
    <p:sldId id="415" r:id="rId4"/>
    <p:sldId id="348" r:id="rId5"/>
    <p:sldId id="416" r:id="rId6"/>
    <p:sldId id="408" r:id="rId7"/>
    <p:sldId id="299" r:id="rId8"/>
    <p:sldId id="334" r:id="rId9"/>
    <p:sldId id="350" r:id="rId10"/>
    <p:sldId id="351" r:id="rId11"/>
    <p:sldId id="352" r:id="rId12"/>
    <p:sldId id="418" r:id="rId13"/>
    <p:sldId id="419" r:id="rId14"/>
    <p:sldId id="420" r:id="rId15"/>
    <p:sldId id="421" r:id="rId16"/>
    <p:sldId id="422" r:id="rId17"/>
    <p:sldId id="423" r:id="rId18"/>
    <p:sldId id="424" r:id="rId19"/>
    <p:sldId id="425" r:id="rId20"/>
    <p:sldId id="426" r:id="rId21"/>
    <p:sldId id="427" r:id="rId22"/>
    <p:sldId id="428" r:id="rId23"/>
    <p:sldId id="339" r:id="rId24"/>
    <p:sldId id="300" r:id="rId25"/>
  </p:sldIdLst>
  <p:sldSz cx="9144000" cy="6858000" type="screen4x3"/>
  <p:notesSz cx="7045325" cy="9345613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84">
          <p15:clr>
            <a:srgbClr val="A4A3A4"/>
          </p15:clr>
        </p15:guide>
        <p15:guide id="2" pos="221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/>
  <p:cmAuthor id="2" name="user" initials="u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6" autoAdjust="0"/>
    <p:restoredTop sz="81339" autoAdjust="0"/>
  </p:normalViewPr>
  <p:slideViewPr>
    <p:cSldViewPr showGuides="1">
      <p:cViewPr varScale="1">
        <p:scale>
          <a:sx n="48" d="100"/>
          <a:sy n="48" d="100"/>
        </p:scale>
        <p:origin x="1644" y="36"/>
      </p:cViewPr>
      <p:guideLst>
        <p:guide orient="horz" pos="219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2748" y="60"/>
      </p:cViewPr>
      <p:guideLst>
        <p:guide orient="horz" pos="2984"/>
        <p:guide pos="221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2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63986"/>
            <a:ext cx="7632848" cy="307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sz="1400" b="1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HKB24412: </a:t>
            </a:r>
            <a:r>
              <a:rPr kumimoji="0" lang="en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HUKUM PERIKATAN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94763"/>
            <a:ext cx="7560840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sz="11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HKB24412: </a:t>
            </a:r>
            <a:r>
              <a:rPr kumimoji="0" lang="en-ID" sz="11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HUKUM PERIKATAN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HKB24227: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HUKUM AGRARIA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37170" y="1530062"/>
            <a:ext cx="9144000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Perikatan</a:t>
            </a:r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yang Lahir </a:t>
            </a:r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endParaRPr lang="id-ID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3</a:t>
            </a:r>
            <a:endParaRPr lang="en-US" altLang="id-ID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>
            <p:custDataLst>
              <p:tags r:id="rId2"/>
            </p:custDataLst>
          </p:nvPr>
        </p:nvSpPr>
        <p:spPr>
          <a:xfrm>
            <a:off x="-55290" y="4581128"/>
            <a:ext cx="9144000" cy="645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charset="0"/>
                <a:cs typeface="Bookman Old Style" panose="02050604050505020204" charset="0"/>
              </a:rPr>
              <a:t>Eka Chandre Pratiwi, S.H.,M.Kn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863" y="2791946"/>
            <a:ext cx="2590614" cy="1727076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3C904D2-5AF1-FD62-266F-6E4F26E0BF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548680"/>
            <a:ext cx="8712968" cy="5832648"/>
          </a:xfrm>
        </p:spPr>
        <p:txBody>
          <a:bodyPr>
            <a:normAutofit/>
          </a:bodyPr>
          <a:lstStyle/>
          <a:p>
            <a:pPr algn="just"/>
            <a:r>
              <a:rPr lang="en-US" sz="3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Pengertian</a:t>
            </a:r>
            <a:r>
              <a:rPr lang="en-US" sz="3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dan </a:t>
            </a:r>
            <a:r>
              <a:rPr lang="en-US" sz="3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Bentuk</a:t>
            </a:r>
            <a:r>
              <a:rPr lang="en-US" sz="3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Perjanjian</a:t>
            </a:r>
            <a:endParaRPr lang="en-US" sz="3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just"/>
            <a:endParaRPr lang="en-US" sz="3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just"/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Pasal 1233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KUHPerdata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;</a:t>
            </a:r>
          </a:p>
          <a:p>
            <a:pPr algn="just"/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“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tiap-tiap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dilahirkan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baik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karena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maupun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karena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undang-undang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”. Pasal 1233 KUH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Perdata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ini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seharusnya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menerangkan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pengertian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karena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merupakan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awal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dari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ketentuan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mengatur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tentang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9900095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3FDCFB5-4093-95B8-1980-364E6643EC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8136904" cy="4968552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endParaRPr lang="en-US" sz="3200" dirty="0">
              <a:ln w="0"/>
              <a:solidFill>
                <a:schemeClr val="tx1"/>
              </a:solidFill>
              <a:latin typeface="+mj-lt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itu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adalah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suatu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hubungan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yang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lahir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karena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undang-undang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3200" dirty="0">
              <a:ln w="0"/>
              <a:solidFill>
                <a:schemeClr val="tx1"/>
              </a:solidFill>
              <a:latin typeface="+mj-lt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itu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adalah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suatu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perbuatan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yang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lahir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dari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kesepakatan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antara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dua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pihak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 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lebih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8815668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51460" y="692785"/>
            <a:ext cx="8606790" cy="5607050"/>
          </a:xfrm>
        </p:spPr>
        <p:txBody>
          <a:bodyPr>
            <a:normAutofit lnSpcReduction="10000"/>
          </a:bodyPr>
          <a:lstStyle/>
          <a:p>
            <a:pPr algn="just">
              <a:buFont typeface="+mj-lt"/>
            </a:pP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Contoh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Perbedaan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:</a:t>
            </a:r>
          </a:p>
          <a:p>
            <a:pPr algn="just">
              <a:buFont typeface="+mj-lt"/>
            </a:pPr>
            <a:endParaRPr lang="en-US" altLang="en-US" sz="2400" dirty="0">
              <a:solidFill>
                <a:schemeClr val="tx1"/>
              </a:solidFill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+mj-lt"/>
            </a:pP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1.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karena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perjanjian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→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adanya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jual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beli</a:t>
            </a:r>
            <a:endParaRPr lang="en-US" altLang="en-US" sz="2400" dirty="0">
              <a:solidFill>
                <a:schemeClr val="tx1"/>
              </a:soli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+mj-lt"/>
            </a:pP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2.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karena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undang-undang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→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kelahiran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anak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Hubungan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orangtua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dan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anak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</a:t>
            </a:r>
          </a:p>
          <a:p>
            <a:pPr algn="just">
              <a:buFont typeface="+mj-lt"/>
            </a:pPr>
            <a:endParaRPr lang="en-US" altLang="en-US" sz="2400" dirty="0">
              <a:solidFill>
                <a:schemeClr val="tx1"/>
              </a:soli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>
              <a:buFont typeface="+mj-lt"/>
            </a:pP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Pasal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1313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ayat</a:t>
            </a:r>
            <a:r>
              <a:rPr lang="en-US" altLang="en-US" sz="2400" dirty="0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 (1) </a:t>
            </a:r>
            <a:r>
              <a:rPr lang="en-US" altLang="en-US" sz="2400" dirty="0" err="1">
                <a:solidFill>
                  <a:schemeClr val="tx1"/>
                </a:solidFill>
                <a:effectLst/>
                <a:latin typeface="Bookman Old Style" panose="02050604050505020204" charset="0"/>
                <a:cs typeface="Bookman Old Style" panose="02050604050505020204" charset="0"/>
              </a:rPr>
              <a:t>KUHPerdata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: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peristiwa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dimana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seorang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berjanji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kepada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orang lain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atau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dimana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dua orang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atau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lebih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saling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berjanji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untuk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melakukan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suatu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hal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</a:t>
            </a:r>
          </a:p>
          <a:p>
            <a:pPr algn="just"/>
            <a:endParaRPr lang="en-US" altLang="en-US" sz="2400" dirty="0">
              <a:solidFill>
                <a:schemeClr val="tx1"/>
              </a:solidFill>
              <a:effectLst/>
              <a:latin typeface="Bookman Old Style" panose="02050604050505020204" charset="0"/>
              <a:cs typeface="Bookman Old Style" panose="02050604050505020204" charset="0"/>
            </a:endParaRPr>
          </a:p>
          <a:p>
            <a:pPr algn="just"/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Dari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peristiwa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tersebut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timbul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suatu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hubungan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antara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dua orang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atau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lebih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 yang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dinamakan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. Selain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dari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perjanjian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,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perikatan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juga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lahir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dari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adanya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undang-undang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 (Pasal 1233 </a:t>
            </a:r>
            <a:r>
              <a:rPr lang="en-US" altLang="en-US" sz="2400" dirty="0" err="1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KUHPerdata</a:t>
            </a:r>
            <a:r>
              <a:rPr lang="en-US" altLang="en-US" sz="2400" dirty="0">
                <a:solidFill>
                  <a:schemeClr val="tx1"/>
                </a:solidFill>
                <a:latin typeface="Bookman Old Style" panose="02050604050505020204" charset="0"/>
                <a:cs typeface="Bookman Old Style" panose="02050604050505020204" charset="0"/>
              </a:rPr>
              <a:t>).</a:t>
            </a:r>
            <a:endParaRPr lang="en-US" altLang="en-US" sz="2400" dirty="0">
              <a:solidFill>
                <a:schemeClr val="tx1"/>
              </a:solidFill>
              <a:effectLst/>
              <a:latin typeface="Bookman Old Style" panose="02050604050505020204" charset="0"/>
              <a:cs typeface="Bookman Old Style" panose="0205060405050502020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42C87F8-5F6C-8936-1FFE-C2D32ED48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524" y="836712"/>
            <a:ext cx="8568952" cy="5904656"/>
          </a:xfrm>
        </p:spPr>
        <p:txBody>
          <a:bodyPr>
            <a:normAutofit/>
          </a:bodyPr>
          <a:lstStyle/>
          <a:p>
            <a:pPr algn="just"/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Perikatan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merupakan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hubungan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antara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subjek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satu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dengan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subjek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lain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dalam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bidang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harta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kekayaan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Dimana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subjek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satu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berhak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atas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prestasi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dan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begitu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juga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subjek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lain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berkewajiban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untuk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melaksanakan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prestasinya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sesuai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dengan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telah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di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sepakatinya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endParaRPr lang="en-US" sz="2200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Unsur-unsur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tercantum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dalam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perjanjian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: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Adanya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Hubungan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Hukum →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menimbulkan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akibat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Timbulnya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dan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kewajiban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Adanya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subjek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→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pendukung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dan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kewajiban</a:t>
            </a:r>
            <a:endParaRPr lang="en-US" sz="2200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Adanya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prestasi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→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prestasi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melakukan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sesuatu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berbuat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sesuatu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dan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berbuat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sesuatu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bidang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harta</a:t>
            </a:r>
            <a:r>
              <a:rPr lang="en-US" sz="2200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kekayaan</a:t>
            </a:r>
            <a:endParaRPr lang="en-US" sz="2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600063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30AB6C4-5381-F44A-8A5A-75A95163FC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772" y="764704"/>
            <a:ext cx="8802724" cy="5688632"/>
          </a:xfrm>
        </p:spPr>
        <p:txBody>
          <a:bodyPr>
            <a:normAutofit/>
          </a:bodyPr>
          <a:lstStyle/>
          <a:p>
            <a:pPr algn="just"/>
            <a:endParaRPr lang="en-US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Bentuk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ada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ketentuan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mengikat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karena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dibuat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secara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lisan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maupun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tertulis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hal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dibuat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secara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tertulis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digunakan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sebagai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alat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bukti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apabila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para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mengalami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perselisihan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Artinya,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bentuk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tertulis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saja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sebagai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alat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pembuktian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tapi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juga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memenuhi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syarat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adanya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peristiwa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)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itu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telah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+mj-lt"/>
              </a:rPr>
              <a:t>terjadi</a:t>
            </a:r>
            <a:r>
              <a:rPr lang="en-US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458971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buFont typeface="Wingdings" pitchFamily="2" charset="2"/>
              <a:buChar char="v"/>
            </a:pPr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" name="Persegi Lengkung 1">
            <a:extLst>
              <a:ext uri="{FF2B5EF4-FFF2-40B4-BE49-F238E27FC236}">
                <a16:creationId xmlns:a16="http://schemas.microsoft.com/office/drawing/2014/main" id="{420AE48D-7881-6DB0-58C6-76E77FB02C62}"/>
              </a:ext>
            </a:extLst>
          </p:cNvPr>
          <p:cNvSpPr/>
          <p:nvPr/>
        </p:nvSpPr>
        <p:spPr>
          <a:xfrm>
            <a:off x="827584" y="116632"/>
            <a:ext cx="7709168" cy="93610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UNSUR-UNSUR</a:t>
            </a:r>
            <a:r>
              <a:rPr lang="en-US" dirty="0"/>
              <a:t> </a:t>
            </a:r>
            <a:r>
              <a:rPr lang="id-ID" dirty="0"/>
              <a:t>PERJANJIAN </a:t>
            </a:r>
          </a:p>
        </p:txBody>
      </p:sp>
      <p:sp>
        <p:nvSpPr>
          <p:cNvPr id="7" name="Persegi Lengkung 6">
            <a:extLst>
              <a:ext uri="{FF2B5EF4-FFF2-40B4-BE49-F238E27FC236}">
                <a16:creationId xmlns:a16="http://schemas.microsoft.com/office/drawing/2014/main" id="{9E3F4461-63CA-B5DF-D2DD-358481ED2D26}"/>
              </a:ext>
            </a:extLst>
          </p:cNvPr>
          <p:cNvSpPr/>
          <p:nvPr/>
        </p:nvSpPr>
        <p:spPr>
          <a:xfrm>
            <a:off x="243936" y="1860063"/>
            <a:ext cx="2664296" cy="1143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Adanya kaidah hukum:  </a:t>
            </a:r>
          </a:p>
        </p:txBody>
      </p:sp>
      <p:cxnSp>
        <p:nvCxnSpPr>
          <p:cNvPr id="9" name="Konektor Siku 8">
            <a:extLst>
              <a:ext uri="{FF2B5EF4-FFF2-40B4-BE49-F238E27FC236}">
                <a16:creationId xmlns:a16="http://schemas.microsoft.com/office/drawing/2014/main" id="{F6EDEF3A-E537-4605-5D46-3A31A4902A22}"/>
              </a:ext>
            </a:extLst>
          </p:cNvPr>
          <p:cNvCxnSpPr>
            <a:stCxn id="7" idx="3"/>
          </p:cNvCxnSpPr>
          <p:nvPr/>
        </p:nvCxnSpPr>
        <p:spPr>
          <a:xfrm flipV="1">
            <a:off x="2908232" y="1860063"/>
            <a:ext cx="2592288" cy="5715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Konektor Lurus 12">
            <a:extLst>
              <a:ext uri="{FF2B5EF4-FFF2-40B4-BE49-F238E27FC236}">
                <a16:creationId xmlns:a16="http://schemas.microsoft.com/office/drawing/2014/main" id="{3A8FDA10-C995-41ED-6417-1ABBA88B9F49}"/>
              </a:ext>
            </a:extLst>
          </p:cNvPr>
          <p:cNvCxnSpPr>
            <a:cxnSpLocks/>
          </p:cNvCxnSpPr>
          <p:nvPr/>
        </p:nvCxnSpPr>
        <p:spPr>
          <a:xfrm>
            <a:off x="4204376" y="2282983"/>
            <a:ext cx="0" cy="720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Konektor Panah Lurus 15">
            <a:extLst>
              <a:ext uri="{FF2B5EF4-FFF2-40B4-BE49-F238E27FC236}">
                <a16:creationId xmlns:a16="http://schemas.microsoft.com/office/drawing/2014/main" id="{C0375E34-0FD2-5EC1-C822-D3841F0DFFDD}"/>
              </a:ext>
            </a:extLst>
          </p:cNvPr>
          <p:cNvCxnSpPr/>
          <p:nvPr/>
        </p:nvCxnSpPr>
        <p:spPr>
          <a:xfrm>
            <a:off x="4204376" y="3007647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2CE3E397-520C-948D-F983-2DA9CE427F96}"/>
              </a:ext>
            </a:extLst>
          </p:cNvPr>
          <p:cNvSpPr/>
          <p:nvPr/>
        </p:nvSpPr>
        <p:spPr>
          <a:xfrm>
            <a:off x="5515690" y="1423451"/>
            <a:ext cx="1440160" cy="100811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Tertulis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2F6E7E7-6639-EA56-A295-89F58A7DED20}"/>
              </a:ext>
            </a:extLst>
          </p:cNvPr>
          <p:cNvSpPr/>
          <p:nvPr/>
        </p:nvSpPr>
        <p:spPr>
          <a:xfrm>
            <a:off x="5515690" y="2608312"/>
            <a:ext cx="1522512" cy="1101824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Tidak tertulis </a:t>
            </a:r>
          </a:p>
        </p:txBody>
      </p:sp>
      <p:sp>
        <p:nvSpPr>
          <p:cNvPr id="19" name="Persegi Lengkung 18">
            <a:extLst>
              <a:ext uri="{FF2B5EF4-FFF2-40B4-BE49-F238E27FC236}">
                <a16:creationId xmlns:a16="http://schemas.microsoft.com/office/drawing/2014/main" id="{612D6710-93CE-EA2D-0783-CE027D2C6805}"/>
              </a:ext>
            </a:extLst>
          </p:cNvPr>
          <p:cNvSpPr/>
          <p:nvPr/>
        </p:nvSpPr>
        <p:spPr>
          <a:xfrm>
            <a:off x="243935" y="4077072"/>
            <a:ext cx="2551113" cy="135747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Subjek hukum </a:t>
            </a:r>
          </a:p>
        </p:txBody>
      </p:sp>
      <p:cxnSp>
        <p:nvCxnSpPr>
          <p:cNvPr id="21" name="Konektor Siku 20">
            <a:extLst>
              <a:ext uri="{FF2B5EF4-FFF2-40B4-BE49-F238E27FC236}">
                <a16:creationId xmlns:a16="http://schemas.microsoft.com/office/drawing/2014/main" id="{0C5237D3-8B87-61F4-BC4B-1D3B3D61DE34}"/>
              </a:ext>
            </a:extLst>
          </p:cNvPr>
          <p:cNvCxnSpPr>
            <a:stCxn id="19" idx="3"/>
          </p:cNvCxnSpPr>
          <p:nvPr/>
        </p:nvCxnSpPr>
        <p:spPr>
          <a:xfrm flipV="1">
            <a:off x="2795048" y="4149080"/>
            <a:ext cx="2705472" cy="60673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A4879DC3-5F1E-A53D-E0CF-37A4AB62E37D}"/>
              </a:ext>
            </a:extLst>
          </p:cNvPr>
          <p:cNvSpPr/>
          <p:nvPr/>
        </p:nvSpPr>
        <p:spPr>
          <a:xfrm>
            <a:off x="5652120" y="3885874"/>
            <a:ext cx="1386082" cy="76726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Debitur 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B530A9C-0F71-6AEE-E55B-31B0389B5064}"/>
              </a:ext>
            </a:extLst>
          </p:cNvPr>
          <p:cNvSpPr/>
          <p:nvPr/>
        </p:nvSpPr>
        <p:spPr>
          <a:xfrm>
            <a:off x="5583905" y="5200599"/>
            <a:ext cx="1522512" cy="767261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Kreditur </a:t>
            </a:r>
          </a:p>
        </p:txBody>
      </p:sp>
      <p:cxnSp>
        <p:nvCxnSpPr>
          <p:cNvPr id="25" name="Konektor Lurus 24">
            <a:extLst>
              <a:ext uri="{FF2B5EF4-FFF2-40B4-BE49-F238E27FC236}">
                <a16:creationId xmlns:a16="http://schemas.microsoft.com/office/drawing/2014/main" id="{4C350703-BCAB-F05A-810F-1FFE1B883D38}"/>
              </a:ext>
            </a:extLst>
          </p:cNvPr>
          <p:cNvCxnSpPr/>
          <p:nvPr/>
        </p:nvCxnSpPr>
        <p:spPr>
          <a:xfrm>
            <a:off x="4139952" y="4755811"/>
            <a:ext cx="0" cy="943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Konektor Panah Lurus 26">
            <a:extLst>
              <a:ext uri="{FF2B5EF4-FFF2-40B4-BE49-F238E27FC236}">
                <a16:creationId xmlns:a16="http://schemas.microsoft.com/office/drawing/2014/main" id="{B41FEBDA-8148-6755-D0D4-C5E7D2718001}"/>
              </a:ext>
            </a:extLst>
          </p:cNvPr>
          <p:cNvCxnSpPr/>
          <p:nvPr/>
        </p:nvCxnSpPr>
        <p:spPr>
          <a:xfrm>
            <a:off x="4139952" y="5678587"/>
            <a:ext cx="12961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1362876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judul 1">
            <a:extLst>
              <a:ext uri="{FF2B5EF4-FFF2-40B4-BE49-F238E27FC236}">
                <a16:creationId xmlns:a16="http://schemas.microsoft.com/office/drawing/2014/main" id="{758A4277-9F65-D881-6CCE-E319D9D06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188640"/>
            <a:ext cx="6400800" cy="1752600"/>
          </a:xfrm>
        </p:spPr>
        <p:txBody>
          <a:bodyPr/>
          <a:lstStyle/>
          <a:p>
            <a:endParaRPr lang="id-ID" dirty="0"/>
          </a:p>
        </p:txBody>
      </p:sp>
      <p:sp>
        <p:nvSpPr>
          <p:cNvPr id="4" name="Persegi Lengkung 3">
            <a:extLst>
              <a:ext uri="{FF2B5EF4-FFF2-40B4-BE49-F238E27FC236}">
                <a16:creationId xmlns:a16="http://schemas.microsoft.com/office/drawing/2014/main" id="{117F5606-020C-1DCD-D308-FA520EF4EEF4}"/>
              </a:ext>
            </a:extLst>
          </p:cNvPr>
          <p:cNvSpPr/>
          <p:nvPr/>
        </p:nvSpPr>
        <p:spPr>
          <a:xfrm>
            <a:off x="234752" y="310034"/>
            <a:ext cx="8712968" cy="67069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dirty="0"/>
              <a:t>UNSUR-UNSUR KONTRAK/PERJANJIAN </a:t>
            </a:r>
          </a:p>
        </p:txBody>
      </p:sp>
      <p:sp>
        <p:nvSpPr>
          <p:cNvPr id="3" name="Persegi Lengkung 2">
            <a:extLst>
              <a:ext uri="{FF2B5EF4-FFF2-40B4-BE49-F238E27FC236}">
                <a16:creationId xmlns:a16="http://schemas.microsoft.com/office/drawing/2014/main" id="{7D694155-9CEF-EA13-F404-52CEEB79EB93}"/>
              </a:ext>
            </a:extLst>
          </p:cNvPr>
          <p:cNvSpPr/>
          <p:nvPr/>
        </p:nvSpPr>
        <p:spPr>
          <a:xfrm>
            <a:off x="611560" y="1628800"/>
            <a:ext cx="2808312" cy="8640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/>
              <a:t>Adanya prestasi </a:t>
            </a:r>
          </a:p>
        </p:txBody>
      </p:sp>
      <p:cxnSp>
        <p:nvCxnSpPr>
          <p:cNvPr id="6" name="Konektor Panah Lurus 5">
            <a:extLst>
              <a:ext uri="{FF2B5EF4-FFF2-40B4-BE49-F238E27FC236}">
                <a16:creationId xmlns:a16="http://schemas.microsoft.com/office/drawing/2014/main" id="{04703234-020C-2F86-9054-885DAE155043}"/>
              </a:ext>
            </a:extLst>
          </p:cNvPr>
          <p:cNvCxnSpPr>
            <a:cxnSpLocks/>
          </p:cNvCxnSpPr>
          <p:nvPr/>
        </p:nvCxnSpPr>
        <p:spPr>
          <a:xfrm flipV="1">
            <a:off x="3419872" y="2060848"/>
            <a:ext cx="2304258" cy="244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67A7CEF0-0D53-7595-3D5E-FD60FBD27A30}"/>
              </a:ext>
            </a:extLst>
          </p:cNvPr>
          <p:cNvSpPr/>
          <p:nvPr/>
        </p:nvSpPr>
        <p:spPr>
          <a:xfrm>
            <a:off x="5940152" y="1102122"/>
            <a:ext cx="2808312" cy="205772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r>
              <a:rPr lang="id-ID" dirty="0"/>
              <a:t>Adanya sesuatu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id-ID" dirty="0"/>
              <a:t>Berbuat sesuatu 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id-ID" dirty="0"/>
              <a:t>Tidak berbuat sesuatu</a:t>
            </a:r>
          </a:p>
        </p:txBody>
      </p:sp>
      <p:sp>
        <p:nvSpPr>
          <p:cNvPr id="19" name="Persegi Lengkung 18">
            <a:extLst>
              <a:ext uri="{FF2B5EF4-FFF2-40B4-BE49-F238E27FC236}">
                <a16:creationId xmlns:a16="http://schemas.microsoft.com/office/drawing/2014/main" id="{0AB2ABB5-8E2F-23EE-1E3B-60DA88AB0FA9}"/>
              </a:ext>
            </a:extLst>
          </p:cNvPr>
          <p:cNvSpPr/>
          <p:nvPr/>
        </p:nvSpPr>
        <p:spPr>
          <a:xfrm>
            <a:off x="683568" y="3933056"/>
            <a:ext cx="2592288" cy="115212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Sepakat dalam 1320 (KUHPERDATA) </a:t>
            </a:r>
          </a:p>
        </p:txBody>
      </p:sp>
      <p:cxnSp>
        <p:nvCxnSpPr>
          <p:cNvPr id="21" name="Konektor Panah Lurus 20">
            <a:extLst>
              <a:ext uri="{FF2B5EF4-FFF2-40B4-BE49-F238E27FC236}">
                <a16:creationId xmlns:a16="http://schemas.microsoft.com/office/drawing/2014/main" id="{FDBBF7C4-7CC7-A764-ADC2-50DF134120DD}"/>
              </a:ext>
            </a:extLst>
          </p:cNvPr>
          <p:cNvCxnSpPr>
            <a:stCxn id="19" idx="3"/>
          </p:cNvCxnSpPr>
          <p:nvPr/>
        </p:nvCxnSpPr>
        <p:spPr>
          <a:xfrm>
            <a:off x="3275856" y="4509120"/>
            <a:ext cx="25922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3C2F016A-393A-D997-686B-58479A799FE6}"/>
              </a:ext>
            </a:extLst>
          </p:cNvPr>
          <p:cNvSpPr/>
          <p:nvPr/>
        </p:nvSpPr>
        <p:spPr>
          <a:xfrm>
            <a:off x="5984540" y="3717189"/>
            <a:ext cx="2719536" cy="172819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dirty="0"/>
              <a:t>Pernyataan sepakat antara para pihak </a:t>
            </a:r>
          </a:p>
        </p:txBody>
      </p:sp>
    </p:spTree>
    <p:extLst>
      <p:ext uri="{BB962C8B-B14F-4D97-AF65-F5344CB8AC3E}">
        <p14:creationId xmlns:p14="http://schemas.microsoft.com/office/powerpoint/2010/main" val="867807011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7B054E7-BAAE-91AE-5251-3C67CB698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1484784"/>
            <a:ext cx="8568952" cy="48245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Unsur-Unsur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ookman Old Style" panose="02050604050505020204" pitchFamily="18" charset="0"/>
              </a:rPr>
              <a:t>Kontrak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1.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Unsur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Esensialia</a:t>
            </a:r>
            <a:endParaRPr lang="en-US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•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Definisi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: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Unsur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pokok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harus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dalam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agar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Bersifat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Mutlak</a:t>
            </a:r>
            <a:endParaRPr lang="en-US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Contoh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•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Kesepakatan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para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(consensus).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•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Objek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tertentu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(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hal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diperjanjikan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).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•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Sebab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halal (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bertentangan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).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Jika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unsur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ini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terpenuhi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dianggap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sah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dan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mengikat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Misalnya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jual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beli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tanpa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objek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jelas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bisa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dijalankan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3" name="Persegi Lengkung 3">
            <a:extLst>
              <a:ext uri="{FF2B5EF4-FFF2-40B4-BE49-F238E27FC236}">
                <a16:creationId xmlns:a16="http://schemas.microsoft.com/office/drawing/2014/main" id="{799A3699-F84C-D114-D5CA-7454DC7CB948}"/>
              </a:ext>
            </a:extLst>
          </p:cNvPr>
          <p:cNvSpPr/>
          <p:nvPr/>
        </p:nvSpPr>
        <p:spPr>
          <a:xfrm>
            <a:off x="323528" y="764704"/>
            <a:ext cx="5760640" cy="45449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400" dirty="0"/>
              <a:t>UNSUR-UNSUR PERJANJIAN </a:t>
            </a:r>
          </a:p>
        </p:txBody>
      </p:sp>
    </p:spTree>
    <p:extLst>
      <p:ext uri="{BB962C8B-B14F-4D97-AF65-F5344CB8AC3E}">
        <p14:creationId xmlns:p14="http://schemas.microsoft.com/office/powerpoint/2010/main" val="1648177013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36465E5-BC7C-B556-BA90-A38CE2498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548680"/>
            <a:ext cx="8712968" cy="576064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2.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Unsur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Naturalia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•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Definisi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: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Ketentuan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secara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otomatis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melekat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pada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berdasarkan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meskipun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dituliskan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Boleh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disebutkan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boleh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Contoh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•Dalam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sewa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kewajiban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penyewa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mengembalikan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barang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setelah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masa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sewa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berakhir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•Dalam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jual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beli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kewajiban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penjual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menjamin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barang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bebas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dari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cacat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tersembunyi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Unsur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ini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bisa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dihapus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diubah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jika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para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sepakat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lain.</a:t>
            </a:r>
          </a:p>
        </p:txBody>
      </p:sp>
    </p:spTree>
    <p:extLst>
      <p:ext uri="{BB962C8B-B14F-4D97-AF65-F5344CB8AC3E}">
        <p14:creationId xmlns:p14="http://schemas.microsoft.com/office/powerpoint/2010/main" val="2565685189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EFF632B-0B26-524E-0886-F686998149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640960" cy="5616624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3.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Unsur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Aksidentalia</a:t>
            </a:r>
            <a:endParaRPr lang="en-US" dirty="0">
              <a:ln w="0"/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•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Definisi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: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Unsur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tambahan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hanya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berlaku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jika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dimasukkan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secara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khusus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oleh para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Contoh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•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Klausul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denda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jika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terjadi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keterlambatan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pembayaran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•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Klausul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arbitrase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penyelesaian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sengketa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Unsur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ini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memberi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fleksibilitas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sesuai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kebutuhan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para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tetapi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memengaruhi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keabsahan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kontrak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jika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ada</a:t>
            </a:r>
            <a:r>
              <a:rPr lang="en-US" dirty="0">
                <a:ln w="0"/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1924701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0C5E10F-7439-1516-D18A-EAFD5AED6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692696"/>
            <a:ext cx="8712968" cy="5544616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Asas-</a:t>
            </a:r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asas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Perjanjian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just"/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514350" indent="-514350" algn="just">
              <a:buAutoNum type="arabicPeriod"/>
            </a:pPr>
            <a:r>
              <a:rPr lang="en-US" dirty="0">
                <a:ln w="0"/>
                <a:solidFill>
                  <a:schemeClr val="tx1"/>
                </a:solidFill>
              </a:rPr>
              <a:t>Asas </a:t>
            </a:r>
            <a:r>
              <a:rPr lang="en-US" dirty="0" err="1">
                <a:ln w="0"/>
                <a:solidFill>
                  <a:schemeClr val="tx1"/>
                </a:solidFill>
              </a:rPr>
              <a:t>Kebebasan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Berkontrak</a:t>
            </a:r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</a:rPr>
              <a:t>Semua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dibuat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secara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sah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berlaku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sebagai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bagi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mereka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membuatnya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Kehendak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bebas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berarti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mutlak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artinya</a:t>
            </a:r>
            <a:r>
              <a:rPr lang="en-US" dirty="0">
                <a:ln w="0"/>
                <a:solidFill>
                  <a:schemeClr val="tx1"/>
                </a:solidFill>
              </a:rPr>
              <a:t> relative </a:t>
            </a:r>
            <a:r>
              <a:rPr lang="en-US" dirty="0" err="1">
                <a:ln w="0"/>
                <a:solidFill>
                  <a:schemeClr val="tx1"/>
                </a:solidFill>
              </a:rPr>
              <a:t>berkaitan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kepentingan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umum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2. Asas </a:t>
            </a:r>
            <a:r>
              <a:rPr lang="en-US" dirty="0" err="1">
                <a:ln w="0"/>
                <a:solidFill>
                  <a:schemeClr val="tx1"/>
                </a:solidFill>
              </a:rPr>
              <a:t>Konsensualisme</a:t>
            </a:r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Adanya kata </a:t>
            </a:r>
            <a:r>
              <a:rPr lang="en-US" dirty="0" err="1">
                <a:ln w="0"/>
                <a:solidFill>
                  <a:schemeClr val="tx1"/>
                </a:solidFill>
              </a:rPr>
              <a:t>sepakat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dari</a:t>
            </a:r>
            <a:r>
              <a:rPr lang="en-US" dirty="0">
                <a:ln w="0"/>
                <a:solidFill>
                  <a:schemeClr val="tx1"/>
                </a:solidFill>
              </a:rPr>
              <a:t> para </a:t>
            </a:r>
            <a:r>
              <a:rPr lang="en-US" dirty="0" err="1">
                <a:ln w="0"/>
                <a:solidFill>
                  <a:schemeClr val="tx1"/>
                </a:solidFill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</a:rPr>
              <a:t>. Asas consensus </a:t>
            </a:r>
            <a:r>
              <a:rPr lang="en-US" dirty="0" err="1">
                <a:ln w="0"/>
                <a:solidFill>
                  <a:schemeClr val="tx1"/>
                </a:solidFill>
              </a:rPr>
              <a:t>menekankkan</a:t>
            </a:r>
            <a:r>
              <a:rPr lang="en-US" dirty="0">
                <a:ln w="0"/>
                <a:solidFill>
                  <a:schemeClr val="tx1"/>
                </a:solidFill>
              </a:rPr>
              <a:t> pada </a:t>
            </a:r>
            <a:r>
              <a:rPr lang="en-US" dirty="0" err="1">
                <a:ln w="0"/>
                <a:solidFill>
                  <a:schemeClr val="tx1"/>
                </a:solidFill>
              </a:rPr>
              <a:t>janji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melekat</a:t>
            </a:r>
            <a:r>
              <a:rPr lang="en-US" dirty="0">
                <a:ln w="0"/>
                <a:solidFill>
                  <a:schemeClr val="tx1"/>
                </a:solidFill>
              </a:rPr>
              <a:t> Ketika </a:t>
            </a:r>
            <a:r>
              <a:rPr lang="en-US" dirty="0" err="1">
                <a:ln w="0"/>
                <a:solidFill>
                  <a:schemeClr val="tx1"/>
                </a:solidFill>
              </a:rPr>
              <a:t>adanya</a:t>
            </a:r>
            <a:r>
              <a:rPr lang="en-US" dirty="0">
                <a:ln w="0"/>
                <a:solidFill>
                  <a:schemeClr val="tx1"/>
                </a:solidFill>
              </a:rPr>
              <a:t> kata </a:t>
            </a:r>
            <a:r>
              <a:rPr lang="en-US" dirty="0" err="1">
                <a:ln w="0"/>
                <a:solidFill>
                  <a:schemeClr val="tx1"/>
                </a:solidFill>
              </a:rPr>
              <a:t>sepakat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688294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5CEECFC-37FE-EDE4-2CB4-7D9CAD1D9E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620688"/>
            <a:ext cx="8784976" cy="568863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3. Asas </a:t>
            </a:r>
            <a:r>
              <a:rPr lang="en-US" dirty="0" err="1">
                <a:ln w="0"/>
                <a:solidFill>
                  <a:schemeClr val="tx1"/>
                </a:solidFill>
              </a:rPr>
              <a:t>Kepribadian</a:t>
            </a:r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Karena </a:t>
            </a:r>
            <a:r>
              <a:rPr lang="en-US" dirty="0" err="1">
                <a:ln w="0"/>
                <a:solidFill>
                  <a:schemeClr val="tx1"/>
                </a:solidFill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hanya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berlaku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bagi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mengadakan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itu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sendiri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Pasal 1315 </a:t>
            </a:r>
            <a:r>
              <a:rPr lang="en-US" dirty="0" err="1">
                <a:ln w="0"/>
                <a:solidFill>
                  <a:schemeClr val="tx1"/>
                </a:solidFill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“Pada </a:t>
            </a:r>
            <a:r>
              <a:rPr lang="en-US" dirty="0" err="1">
                <a:ln w="0"/>
                <a:solidFill>
                  <a:schemeClr val="tx1"/>
                </a:solidFill>
              </a:rPr>
              <a:t>umumnya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seseorang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mengadakan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pengikatan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selain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dirinya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sendiri</a:t>
            </a:r>
            <a:r>
              <a:rPr lang="en-US" dirty="0">
                <a:ln w="0"/>
                <a:solidFill>
                  <a:schemeClr val="tx1"/>
                </a:solidFill>
              </a:rPr>
              <a:t>.”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Pasal 1340 </a:t>
            </a:r>
            <a:r>
              <a:rPr lang="en-US" dirty="0" err="1">
                <a:ln w="0"/>
                <a:solidFill>
                  <a:schemeClr val="tx1"/>
                </a:solidFill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“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hanya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berlaku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antara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pihak-pihak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membuatnya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merugikan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ketiga</a:t>
            </a:r>
            <a:r>
              <a:rPr lang="en-US" dirty="0">
                <a:ln w="0"/>
                <a:solidFill>
                  <a:schemeClr val="tx1"/>
                </a:solidFill>
              </a:rPr>
              <a:t>;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memberi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keuntungan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kepada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ketiga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selain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dalam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hal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ditentukan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dalam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pasal</a:t>
            </a:r>
            <a:r>
              <a:rPr lang="en-US" dirty="0">
                <a:ln w="0"/>
                <a:solidFill>
                  <a:schemeClr val="tx1"/>
                </a:solidFill>
              </a:rPr>
              <a:t> 1317.”</a:t>
            </a:r>
          </a:p>
        </p:txBody>
      </p:sp>
    </p:spTree>
    <p:extLst>
      <p:ext uri="{BB962C8B-B14F-4D97-AF65-F5344CB8AC3E}">
        <p14:creationId xmlns:p14="http://schemas.microsoft.com/office/powerpoint/2010/main" val="2142216247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3CD3999-6220-8224-119D-19AD593888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620688"/>
            <a:ext cx="8712968" cy="5760640"/>
          </a:xfrm>
        </p:spPr>
        <p:txBody>
          <a:bodyPr/>
          <a:lstStyle/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Pasal 1317 </a:t>
            </a:r>
            <a:r>
              <a:rPr lang="en-US" dirty="0" err="1">
                <a:ln w="0"/>
                <a:solidFill>
                  <a:schemeClr val="tx1"/>
                </a:solidFill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“</a:t>
            </a:r>
            <a:r>
              <a:rPr lang="en-US" dirty="0" err="1">
                <a:ln w="0"/>
                <a:solidFill>
                  <a:schemeClr val="tx1"/>
                </a:solidFill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</a:rPr>
              <a:t> pula </a:t>
            </a:r>
            <a:r>
              <a:rPr lang="en-US" dirty="0" err="1">
                <a:ln w="0"/>
                <a:solidFill>
                  <a:schemeClr val="tx1"/>
                </a:solidFill>
              </a:rPr>
              <a:t>diadakan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kepentingan</a:t>
            </a:r>
            <a:r>
              <a:rPr lang="en-US" dirty="0">
                <a:ln w="0"/>
                <a:solidFill>
                  <a:schemeClr val="tx1"/>
                </a:solidFill>
              </a:rPr>
              <a:t> orang </a:t>
            </a:r>
            <a:r>
              <a:rPr lang="en-US" dirty="0" err="1">
                <a:ln w="0"/>
                <a:solidFill>
                  <a:schemeClr val="tx1"/>
                </a:solidFill>
              </a:rPr>
              <a:t>ketiga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bila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dibuat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diri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sendiri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pemberian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kepada</a:t>
            </a:r>
            <a:r>
              <a:rPr lang="en-US" dirty="0">
                <a:ln w="0"/>
                <a:solidFill>
                  <a:schemeClr val="tx1"/>
                </a:solidFill>
              </a:rPr>
              <a:t> orang lain, </a:t>
            </a:r>
            <a:r>
              <a:rPr lang="en-US" dirty="0" err="1">
                <a:ln w="0"/>
                <a:solidFill>
                  <a:schemeClr val="tx1"/>
                </a:solidFill>
              </a:rPr>
              <a:t>mengandung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syarat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semacam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itu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Siapa</a:t>
            </a:r>
            <a:r>
              <a:rPr lang="en-US" dirty="0">
                <a:ln w="0"/>
                <a:solidFill>
                  <a:schemeClr val="tx1"/>
                </a:solidFill>
              </a:rPr>
              <a:t> pun yang </a:t>
            </a:r>
            <a:r>
              <a:rPr lang="en-US" dirty="0" err="1">
                <a:ln w="0"/>
                <a:solidFill>
                  <a:schemeClr val="tx1"/>
                </a:solidFill>
              </a:rPr>
              <a:t>telah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menentukan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syarat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boleh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menariknya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kembali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jika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ketiga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telah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menyatakan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mempergunakan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syarat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itu</a:t>
            </a:r>
            <a:r>
              <a:rPr lang="en-US" dirty="0">
                <a:ln w="0"/>
                <a:solidFill>
                  <a:schemeClr val="tx1"/>
                </a:solidFill>
              </a:rPr>
              <a:t>.”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</a:rPr>
              <a:t>Pengecualian</a:t>
            </a:r>
            <a:r>
              <a:rPr lang="en-US" dirty="0">
                <a:ln w="0"/>
                <a:solidFill>
                  <a:schemeClr val="tx1"/>
                </a:solidFill>
              </a:rPr>
              <a:t> Asas </a:t>
            </a:r>
            <a:r>
              <a:rPr lang="en-US" dirty="0" err="1">
                <a:ln w="0"/>
                <a:solidFill>
                  <a:schemeClr val="tx1"/>
                </a:solidFill>
              </a:rPr>
              <a:t>Kepribadian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Berkaitan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janji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Ketiga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745463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0997572-E6FE-BBE2-7D8B-D94D3C7E0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692696"/>
            <a:ext cx="8640960" cy="5472608"/>
          </a:xfrm>
        </p:spPr>
        <p:txBody>
          <a:bodyPr/>
          <a:lstStyle/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4. Asas </a:t>
            </a:r>
            <a:r>
              <a:rPr lang="en-US" dirty="0" err="1">
                <a:ln w="0"/>
                <a:solidFill>
                  <a:schemeClr val="tx1"/>
                </a:solidFill>
              </a:rPr>
              <a:t>Keseimbangan</a:t>
            </a:r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</a:rPr>
              <a:t>Menghendaki</a:t>
            </a:r>
            <a:r>
              <a:rPr lang="en-US" dirty="0">
                <a:ln w="0"/>
                <a:solidFill>
                  <a:schemeClr val="tx1"/>
                </a:solidFill>
              </a:rPr>
              <a:t> para </a:t>
            </a:r>
            <a:r>
              <a:rPr lang="en-US" dirty="0" err="1">
                <a:ln w="0"/>
                <a:solidFill>
                  <a:schemeClr val="tx1"/>
                </a:solidFill>
              </a:rPr>
              <a:t>pihak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memenuhi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prestasi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nya</a:t>
            </a:r>
            <a:r>
              <a:rPr lang="en-US" dirty="0">
                <a:ln w="0"/>
                <a:solidFill>
                  <a:schemeClr val="tx1"/>
                </a:solidFill>
              </a:rPr>
              <a:t> masing-masing. Hak dan </a:t>
            </a:r>
            <a:r>
              <a:rPr lang="en-US" dirty="0" err="1">
                <a:ln w="0"/>
                <a:solidFill>
                  <a:schemeClr val="tx1"/>
                </a:solidFill>
              </a:rPr>
              <a:t>Kewajiban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5. Asas </a:t>
            </a:r>
            <a:r>
              <a:rPr lang="en-US" dirty="0" err="1">
                <a:ln w="0"/>
                <a:solidFill>
                  <a:schemeClr val="tx1"/>
                </a:solidFill>
              </a:rPr>
              <a:t>Kepastian</a:t>
            </a:r>
            <a:r>
              <a:rPr lang="en-US" dirty="0">
                <a:ln w="0"/>
                <a:solidFill>
                  <a:schemeClr val="tx1"/>
                </a:solidFill>
              </a:rPr>
              <a:t> Hukum</a:t>
            </a: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merupakan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suatu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perwujudan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sehingga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mengandung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kepastian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Pasal 1338 </a:t>
            </a:r>
            <a:r>
              <a:rPr lang="en-US" dirty="0" err="1">
                <a:ln w="0"/>
                <a:solidFill>
                  <a:schemeClr val="tx1"/>
                </a:solidFill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“</a:t>
            </a:r>
            <a:r>
              <a:rPr lang="en-US" dirty="0" err="1">
                <a:ln w="0"/>
                <a:solidFill>
                  <a:schemeClr val="tx1"/>
                </a:solidFill>
              </a:rPr>
              <a:t>Semua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dibuat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sesuai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berlaku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sebagai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bagi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mereka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membuatnya</a:t>
            </a:r>
            <a:r>
              <a:rPr lang="en-US" dirty="0">
                <a:ln w="0"/>
                <a:solidFill>
                  <a:schemeClr val="tx1"/>
                </a:solidFill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998253263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8D712E4-A845-A7BE-AF15-65C84A204C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620688"/>
            <a:ext cx="8712968" cy="5544616"/>
          </a:xfrm>
        </p:spPr>
        <p:txBody>
          <a:bodyPr/>
          <a:lstStyle/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6. Asas Moral</a:t>
            </a: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</a:rPr>
              <a:t>Dikatakan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sebagai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perbuatan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secara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cuma</a:t>
            </a:r>
            <a:r>
              <a:rPr lang="en-US" dirty="0">
                <a:ln w="0"/>
                <a:solidFill>
                  <a:schemeClr val="tx1"/>
                </a:solidFill>
              </a:rPr>
              <a:t>-Cuma </a:t>
            </a:r>
            <a:r>
              <a:rPr lang="en-US" dirty="0" err="1">
                <a:ln w="0"/>
                <a:solidFill>
                  <a:schemeClr val="tx1"/>
                </a:solidFill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sukarela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Dikatakan</a:t>
            </a:r>
            <a:r>
              <a:rPr lang="en-US" dirty="0">
                <a:ln w="0"/>
                <a:solidFill>
                  <a:schemeClr val="tx1"/>
                </a:solidFill>
              </a:rPr>
              <a:t> juga </a:t>
            </a:r>
            <a:r>
              <a:rPr lang="en-US" dirty="0" err="1">
                <a:ln w="0"/>
                <a:solidFill>
                  <a:schemeClr val="tx1"/>
                </a:solidFill>
              </a:rPr>
              <a:t>sebagai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Zaakwaarneming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adalah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tindakan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mengurus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kepentingan</a:t>
            </a:r>
            <a:r>
              <a:rPr lang="en-US" dirty="0">
                <a:ln w="0"/>
                <a:solidFill>
                  <a:schemeClr val="tx1"/>
                </a:solidFill>
              </a:rPr>
              <a:t> orang lain </a:t>
            </a:r>
            <a:r>
              <a:rPr lang="en-US" dirty="0" err="1">
                <a:ln w="0"/>
                <a:solidFill>
                  <a:schemeClr val="tx1"/>
                </a:solidFill>
              </a:rPr>
              <a:t>secara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sukarela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tanpa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diminta</a:t>
            </a:r>
            <a:r>
              <a:rPr lang="en-US" dirty="0">
                <a:ln w="0"/>
                <a:solidFill>
                  <a:schemeClr val="tx1"/>
                </a:solidFill>
              </a:rPr>
              <a:t>,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melahirkan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perikatan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menurut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hukum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dirty="0">
              <a:ln w="0"/>
              <a:solidFill>
                <a:schemeClr val="tx1"/>
              </a:solidFill>
            </a:endParaRP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Pasal 1339 </a:t>
            </a:r>
            <a:r>
              <a:rPr lang="en-US" dirty="0" err="1">
                <a:ln w="0"/>
                <a:solidFill>
                  <a:schemeClr val="tx1"/>
                </a:solidFill>
              </a:rPr>
              <a:t>KUHPerdata</a:t>
            </a:r>
            <a:r>
              <a:rPr lang="en-US" dirty="0">
                <a:ln w="0"/>
                <a:solidFill>
                  <a:schemeClr val="tx1"/>
                </a:solidFill>
              </a:rPr>
              <a:t>:</a:t>
            </a:r>
          </a:p>
          <a:p>
            <a:pPr algn="just"/>
            <a:r>
              <a:rPr lang="en-US" dirty="0">
                <a:ln w="0"/>
                <a:solidFill>
                  <a:schemeClr val="tx1"/>
                </a:solidFill>
              </a:rPr>
              <a:t>“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hanya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mengikat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apa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tegas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ditentukan</a:t>
            </a:r>
            <a:r>
              <a:rPr lang="en-US" dirty="0">
                <a:ln w="0"/>
                <a:solidFill>
                  <a:schemeClr val="tx1"/>
                </a:solidFill>
              </a:rPr>
              <a:t> di </a:t>
            </a:r>
            <a:r>
              <a:rPr lang="en-US" dirty="0" err="1">
                <a:ln w="0"/>
                <a:solidFill>
                  <a:schemeClr val="tx1"/>
                </a:solidFill>
              </a:rPr>
              <a:t>dalamnya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melainkan</a:t>
            </a:r>
            <a:r>
              <a:rPr lang="en-US" dirty="0">
                <a:ln w="0"/>
                <a:solidFill>
                  <a:schemeClr val="tx1"/>
                </a:solidFill>
              </a:rPr>
              <a:t> juga </a:t>
            </a:r>
            <a:r>
              <a:rPr lang="en-US" dirty="0" err="1">
                <a:ln w="0"/>
                <a:solidFill>
                  <a:schemeClr val="tx1"/>
                </a:solidFill>
              </a:rPr>
              <a:t>segala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sesuatu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menurut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sifatnya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persetujuan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dituntut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berdasarkan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keadilan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kebiasaan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undang-undang</a:t>
            </a:r>
            <a:r>
              <a:rPr lang="en-US" dirty="0">
                <a:ln w="0"/>
                <a:solidFill>
                  <a:schemeClr val="tx1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3918909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72E827B-CE69-9D4A-343A-FA668F1FD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48680"/>
            <a:ext cx="8820472" cy="5616624"/>
          </a:xfrm>
        </p:spPr>
        <p:txBody>
          <a:bodyPr>
            <a:normAutofit lnSpcReduction="10000"/>
          </a:bodyPr>
          <a:lstStyle/>
          <a:p>
            <a:r>
              <a:rPr lang="en-US" sz="3000" dirty="0">
                <a:ln w="0"/>
                <a:solidFill>
                  <a:schemeClr val="tx1"/>
                </a:solidFill>
              </a:rPr>
              <a:t>Pasal 1354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KUHPerdata</a:t>
            </a:r>
            <a:r>
              <a:rPr lang="en-US" sz="3000" dirty="0">
                <a:ln w="0"/>
                <a:solidFill>
                  <a:schemeClr val="tx1"/>
                </a:solidFill>
              </a:rPr>
              <a:t>:</a:t>
            </a:r>
          </a:p>
          <a:p>
            <a:endParaRPr lang="en-US" sz="3000" dirty="0">
              <a:ln w="0"/>
              <a:solidFill>
                <a:schemeClr val="tx1"/>
              </a:solidFill>
            </a:endParaRPr>
          </a:p>
          <a:p>
            <a:r>
              <a:rPr lang="en-US" sz="3000" dirty="0">
                <a:ln w="0"/>
                <a:solidFill>
                  <a:schemeClr val="tx1"/>
                </a:solidFill>
              </a:rPr>
              <a:t>Jika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seseorang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sukarela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tanpa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ditugaskan</a:t>
            </a:r>
            <a:r>
              <a:rPr lang="en-US" sz="3000" dirty="0">
                <a:ln w="0"/>
                <a:solidFill>
                  <a:schemeClr val="tx1"/>
                </a:solidFill>
              </a:rPr>
              <a:t>,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mewakili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urusan</a:t>
            </a:r>
            <a:r>
              <a:rPr lang="en-US" sz="3000" dirty="0">
                <a:ln w="0"/>
                <a:solidFill>
                  <a:schemeClr val="tx1"/>
                </a:solidFill>
              </a:rPr>
              <a:t> orang lain,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atau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tanpa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setahu</a:t>
            </a:r>
            <a:r>
              <a:rPr lang="en-US" sz="3000" dirty="0">
                <a:ln w="0"/>
                <a:solidFill>
                  <a:schemeClr val="tx1"/>
                </a:solidFill>
              </a:rPr>
              <a:t> orang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itu</a:t>
            </a:r>
            <a:r>
              <a:rPr lang="en-US" sz="3000" dirty="0">
                <a:ln w="0"/>
                <a:solidFill>
                  <a:schemeClr val="tx1"/>
                </a:solidFill>
              </a:rPr>
              <a:t>,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maka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secara</a:t>
            </a:r>
            <a:r>
              <a:rPr lang="en-US" sz="3000" dirty="0">
                <a:ln w="0"/>
                <a:solidFill>
                  <a:schemeClr val="tx1"/>
                </a:solidFill>
              </a:rPr>
              <a:t> diam-diam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mengikatkan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dirinya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untuk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meneruskan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serta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menyelesaikan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urusan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itu</a:t>
            </a:r>
            <a:r>
              <a:rPr lang="en-US" sz="3000" dirty="0">
                <a:ln w="0"/>
                <a:solidFill>
                  <a:schemeClr val="tx1"/>
                </a:solidFill>
              </a:rPr>
              <a:t>,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hingga</a:t>
            </a:r>
            <a:r>
              <a:rPr lang="en-US" sz="3000" dirty="0">
                <a:ln w="0"/>
                <a:solidFill>
                  <a:schemeClr val="tx1"/>
                </a:solidFill>
              </a:rPr>
              <a:t> orang yang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wakili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kepentingannya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dapat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mengerjakan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sendiri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urusan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itu</a:t>
            </a:r>
            <a:r>
              <a:rPr lang="en-US" sz="3000" dirty="0">
                <a:ln w="0"/>
                <a:solidFill>
                  <a:schemeClr val="tx1"/>
                </a:solidFill>
              </a:rPr>
              <a:t>. Ia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harus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membebani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diri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dengan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segala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sesuatu</a:t>
            </a:r>
            <a:r>
              <a:rPr lang="en-US" sz="3000" dirty="0">
                <a:ln w="0"/>
                <a:solidFill>
                  <a:schemeClr val="tx1"/>
                </a:solidFill>
              </a:rPr>
              <a:t> yang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termasuk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urusan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itu</a:t>
            </a:r>
            <a:r>
              <a:rPr lang="en-US" sz="3000" dirty="0">
                <a:ln w="0"/>
                <a:solidFill>
                  <a:schemeClr val="tx1"/>
                </a:solidFill>
              </a:rPr>
              <a:t>. Ia juga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harus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menjalankan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segala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kewajiban</a:t>
            </a:r>
            <a:r>
              <a:rPr lang="en-US" sz="3000" dirty="0">
                <a:ln w="0"/>
                <a:solidFill>
                  <a:schemeClr val="tx1"/>
                </a:solidFill>
              </a:rPr>
              <a:t> yang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harus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pikul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jika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ia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menerima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kekuasaan</a:t>
            </a:r>
            <a:r>
              <a:rPr lang="en-US" sz="3000" dirty="0">
                <a:ln w="0"/>
                <a:solidFill>
                  <a:schemeClr val="tx1"/>
                </a:solidFill>
              </a:rPr>
              <a:t> yang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dinyatakan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secara</a:t>
            </a:r>
            <a:r>
              <a:rPr lang="en-US" sz="3000" dirty="0">
                <a:ln w="0"/>
                <a:solidFill>
                  <a:schemeClr val="tx1"/>
                </a:solidFill>
              </a:rPr>
              <a:t> </a:t>
            </a:r>
            <a:r>
              <a:rPr lang="en-US" sz="3000" dirty="0" err="1">
                <a:ln w="0"/>
                <a:solidFill>
                  <a:schemeClr val="tx1"/>
                </a:solidFill>
              </a:rPr>
              <a:t>tegas</a:t>
            </a:r>
            <a:r>
              <a:rPr lang="en-US" sz="3000" dirty="0">
                <a:ln w="0"/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28953832"/>
      </p:ext>
    </p:extLst>
  </p:cSld>
  <p:clrMapOvr>
    <a:masterClrMapping/>
  </p:clrMapOvr>
  <p:transition spd="slow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E5D7411-09D8-6F60-8F05-DFAF76084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620688"/>
            <a:ext cx="8640960" cy="5544616"/>
          </a:xfrm>
        </p:spPr>
        <p:txBody>
          <a:bodyPr/>
          <a:lstStyle/>
          <a:p>
            <a:pPr algn="just"/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Jenis-</a:t>
            </a:r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jenis</a:t>
            </a:r>
            <a:r>
              <a:rPr lang="en-US" sz="36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36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Perjanjian</a:t>
            </a:r>
            <a:endParaRPr lang="en-US" sz="36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just"/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just"/>
            <a:r>
              <a:rPr lang="en-US" dirty="0" err="1">
                <a:ln w="0"/>
                <a:solidFill>
                  <a:schemeClr val="tx1"/>
                </a:solidFill>
              </a:rPr>
              <a:t>Secara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umum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dapat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dibedakan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menjadi</a:t>
            </a:r>
            <a:r>
              <a:rPr lang="en-US" dirty="0">
                <a:ln w="0"/>
                <a:solidFill>
                  <a:schemeClr val="tx1"/>
                </a:solidFill>
              </a:rPr>
              <a:t> dua </a:t>
            </a:r>
            <a:r>
              <a:rPr lang="en-US" dirty="0" err="1">
                <a:ln w="0"/>
                <a:solidFill>
                  <a:schemeClr val="tx1"/>
                </a:solidFill>
              </a:rPr>
              <a:t>kelompok</a:t>
            </a:r>
            <a:r>
              <a:rPr lang="en-US" dirty="0">
                <a:ln w="0"/>
                <a:solidFill>
                  <a:schemeClr val="tx1"/>
                </a:solidFill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</a:rPr>
              <a:t>yaitu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obligatoir</a:t>
            </a:r>
            <a:r>
              <a:rPr lang="en-US" dirty="0">
                <a:ln w="0"/>
                <a:solidFill>
                  <a:schemeClr val="tx1"/>
                </a:solidFill>
              </a:rPr>
              <a:t> dan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non </a:t>
            </a:r>
            <a:r>
              <a:rPr lang="en-US" dirty="0" err="1">
                <a:ln w="0"/>
                <a:solidFill>
                  <a:schemeClr val="tx1"/>
                </a:solidFill>
              </a:rPr>
              <a:t>obligatoir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obligatoir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adalah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mewajibkan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seseorang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menyerahkan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membayar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sesuatu</a:t>
            </a:r>
            <a:r>
              <a:rPr lang="en-US" dirty="0">
                <a:ln w="0"/>
                <a:solidFill>
                  <a:schemeClr val="tx1"/>
                </a:solidFill>
              </a:rPr>
              <a:t>. </a:t>
            </a:r>
            <a:r>
              <a:rPr lang="en-US" dirty="0" err="1">
                <a:ln w="0"/>
                <a:solidFill>
                  <a:schemeClr val="tx1"/>
                </a:solidFill>
              </a:rPr>
              <a:t>Sedangkan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non </a:t>
            </a:r>
            <a:r>
              <a:rPr lang="en-US" dirty="0" err="1">
                <a:ln w="0"/>
                <a:solidFill>
                  <a:schemeClr val="tx1"/>
                </a:solidFill>
              </a:rPr>
              <a:t>obligatoir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adalah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perjanjian</a:t>
            </a:r>
            <a:r>
              <a:rPr lang="en-US" dirty="0">
                <a:ln w="0"/>
                <a:solidFill>
                  <a:schemeClr val="tx1"/>
                </a:solidFill>
              </a:rPr>
              <a:t> yang </a:t>
            </a:r>
            <a:r>
              <a:rPr lang="en-US" dirty="0" err="1">
                <a:ln w="0"/>
                <a:solidFill>
                  <a:schemeClr val="tx1"/>
                </a:solidFill>
              </a:rPr>
              <a:t>tidak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mewajibkan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seseorang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untuk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menyerahkan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atau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membayar</a:t>
            </a:r>
            <a:r>
              <a:rPr lang="en-US" dirty="0">
                <a:ln w="0"/>
                <a:solidFill>
                  <a:schemeClr val="tx1"/>
                </a:solidFill>
              </a:rPr>
              <a:t> </a:t>
            </a:r>
            <a:r>
              <a:rPr lang="en-US" dirty="0" err="1">
                <a:ln w="0"/>
                <a:solidFill>
                  <a:schemeClr val="tx1"/>
                </a:solidFill>
              </a:rPr>
              <a:t>sesuatu</a:t>
            </a:r>
            <a:r>
              <a:rPr lang="en-US" dirty="0">
                <a:ln w="0"/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3832942"/>
      </p:ext>
    </p:extLst>
  </p:cSld>
  <p:clrMapOvr>
    <a:masterClrMapping/>
  </p:clrMapOvr>
  <p:transition spd="slow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1D50B52-5B93-D204-63DE-2D264B68C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548680"/>
            <a:ext cx="8640960" cy="5688632"/>
          </a:xfrm>
        </p:spPr>
        <p:txBody>
          <a:bodyPr>
            <a:noAutofit/>
          </a:bodyPr>
          <a:lstStyle/>
          <a:p>
            <a:pPr marL="0" marR="0" indent="0" algn="just">
              <a:buNone/>
            </a:pP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obligatoir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terbagi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menjadi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beberapa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jenis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,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yaitu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:</a:t>
            </a:r>
          </a:p>
          <a:p>
            <a:pPr marL="0" marR="0" algn="just" rtl="0" fontAlgn="auto">
              <a:buNone/>
            </a:pPr>
            <a:r>
              <a:rPr lang="en-US" sz="2000" b="0" dirty="0" err="1">
                <a:solidFill>
                  <a:srgbClr val="FFFFFF"/>
                </a:solidFill>
                <a:latin typeface="+mj-lt"/>
              </a:rPr>
              <a:t>Gunakan</a:t>
            </a:r>
            <a:r>
              <a:rPr lang="en-US" sz="2000" b="0" dirty="0">
                <a:solidFill>
                  <a:srgbClr val="FFFFFF"/>
                </a:solidFill>
                <a:latin typeface="+mj-lt"/>
              </a:rPr>
              <a:t> Jasa Hukum</a:t>
            </a:r>
          </a:p>
          <a:p>
            <a:pPr marL="342900" marR="0" lvl="0" indent="-342900" algn="just">
              <a:buFont typeface="+mj-lt"/>
              <a:buAutoNum type="arabicPeriod"/>
            </a:pPr>
            <a:r>
              <a:rPr lang="en-US" sz="2000" b="1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1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1" i="0" dirty="0" err="1">
                <a:solidFill>
                  <a:srgbClr val="222222"/>
                </a:solidFill>
                <a:latin typeface="+mj-lt"/>
              </a:rPr>
              <a:t>sepihak</a:t>
            </a:r>
            <a:r>
              <a:rPr lang="en-US" sz="2000" b="1" i="0" dirty="0">
                <a:solidFill>
                  <a:srgbClr val="222222"/>
                </a:solidFill>
                <a:latin typeface="+mj-lt"/>
              </a:rPr>
              <a:t> dan </a:t>
            </a:r>
            <a:r>
              <a:rPr lang="en-US" sz="2000" b="1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1" i="0" dirty="0">
                <a:solidFill>
                  <a:srgbClr val="222222"/>
                </a:solidFill>
                <a:latin typeface="+mj-lt"/>
              </a:rPr>
              <a:t> timbal </a:t>
            </a:r>
            <a:r>
              <a:rPr lang="en-US" sz="2000" b="1" i="0" dirty="0" err="1">
                <a:solidFill>
                  <a:srgbClr val="222222"/>
                </a:solidFill>
                <a:latin typeface="+mj-lt"/>
              </a:rPr>
              <a:t>balik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sepihak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adalah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yang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membebankan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prestasi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hanya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pada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satu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pihak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Misalnya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hibah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,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penanggungan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(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borgtocht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), dan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pemberian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kuasa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tanpa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upah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Sedangkan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timbal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balik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adalah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yang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membebankan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prestasi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pada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kedua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belah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pihak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Misalnya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jual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beli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.</a:t>
            </a:r>
          </a:p>
          <a:p>
            <a:pPr marL="342900" marR="0" lvl="0" indent="-342900" algn="just">
              <a:buFont typeface="+mj-lt"/>
              <a:buAutoNum type="arabicPeriod"/>
            </a:pPr>
            <a:endParaRPr lang="en-US" sz="2000" b="0" i="0" dirty="0">
              <a:solidFill>
                <a:srgbClr val="222222"/>
              </a:solidFill>
              <a:latin typeface="+mj-lt"/>
            </a:endParaRPr>
          </a:p>
          <a:p>
            <a:pPr marL="342900" marR="0" lvl="0" indent="-342900" algn="just">
              <a:buFont typeface="+mj-lt"/>
              <a:buAutoNum type="arabicPeriod"/>
            </a:pPr>
            <a:r>
              <a:rPr lang="en-US" sz="2000" b="1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1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1" i="0" dirty="0" err="1">
                <a:solidFill>
                  <a:srgbClr val="222222"/>
                </a:solidFill>
                <a:latin typeface="+mj-lt"/>
              </a:rPr>
              <a:t>cuma-cuma</a:t>
            </a:r>
            <a:r>
              <a:rPr lang="en-US" sz="2000" b="1" i="0" dirty="0">
                <a:solidFill>
                  <a:srgbClr val="222222"/>
                </a:solidFill>
                <a:latin typeface="+mj-lt"/>
              </a:rPr>
              <a:t> dan </a:t>
            </a:r>
            <a:r>
              <a:rPr lang="en-US" sz="2000" b="1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1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1" i="0" dirty="0" err="1">
                <a:solidFill>
                  <a:srgbClr val="222222"/>
                </a:solidFill>
                <a:latin typeface="+mj-lt"/>
              </a:rPr>
              <a:t>atas</a:t>
            </a:r>
            <a:r>
              <a:rPr lang="en-US" sz="2000" b="1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1" i="0" dirty="0" err="1">
                <a:solidFill>
                  <a:srgbClr val="222222"/>
                </a:solidFill>
                <a:latin typeface="+mj-lt"/>
              </a:rPr>
              <a:t>beban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cuma-cuma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adalah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di mana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pihak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yang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satu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memberikan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suatu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keuntungan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kepada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pihak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yang lain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tanpa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menerima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suatu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manfaat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bagi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dirinya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Misalnya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hibah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, </a:t>
            </a:r>
            <a:r>
              <a:rPr lang="en-US" sz="2000" dirty="0">
                <a:solidFill>
                  <a:srgbClr val="222222"/>
                </a:solidFill>
                <a:latin typeface="+mj-lt"/>
              </a:rPr>
              <a:t> </a:t>
            </a:r>
            <a:r>
              <a:rPr lang="en-US" sz="2000" dirty="0" err="1">
                <a:solidFill>
                  <a:srgbClr val="222222"/>
                </a:solidFill>
                <a:latin typeface="+mj-lt"/>
              </a:rPr>
              <a:t>pinjam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pakai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,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pinjam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meminjam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tanpa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bunga, dan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penitipan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barang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tanpa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biaya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Sedangkan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atas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beban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adalah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yang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mewajibkan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pihak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yang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satu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untuk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melakukan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prestasi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berkaitan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langsung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dengan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prestasi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yang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harus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dilakukan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oleh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pihak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lain.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Contoh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atas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beban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adalah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jual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beli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,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sewa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menyewa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, dan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pinjam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meminjam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latin typeface="+mj-lt"/>
              </a:rPr>
              <a:t>dengan</a:t>
            </a:r>
            <a:r>
              <a:rPr lang="en-US" sz="2000" b="0" i="0" dirty="0">
                <a:solidFill>
                  <a:srgbClr val="222222"/>
                </a:solidFill>
                <a:latin typeface="+mj-lt"/>
              </a:rPr>
              <a:t> bunga.</a:t>
            </a:r>
          </a:p>
          <a:p>
            <a:pPr algn="just"/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51107664"/>
      </p:ext>
    </p:extLst>
  </p:cSld>
  <p:clrMapOvr>
    <a:masterClrMapping/>
  </p:clrMapOvr>
  <p:transition spd="slow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36E0E8C-FB12-BE35-8019-248CF0A83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620688"/>
            <a:ext cx="8712968" cy="5616624"/>
          </a:xfrm>
        </p:spPr>
        <p:txBody>
          <a:bodyPr>
            <a:noAutofit/>
          </a:bodyPr>
          <a:lstStyle/>
          <a:p>
            <a:pPr marR="0" lvl="0" algn="just"/>
            <a:r>
              <a:rPr lang="en-US" sz="2000" b="1" i="0" dirty="0">
                <a:solidFill>
                  <a:srgbClr val="222222"/>
                </a:solidFill>
                <a:effectLst/>
                <a:latin typeface="+mj-lt"/>
              </a:rPr>
              <a:t>3. </a:t>
            </a:r>
            <a:r>
              <a:rPr lang="en-US" sz="2000" b="1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1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1" i="0" dirty="0" err="1">
                <a:solidFill>
                  <a:srgbClr val="222222"/>
                </a:solidFill>
                <a:effectLst/>
                <a:latin typeface="+mj-lt"/>
              </a:rPr>
              <a:t>konsensuil</a:t>
            </a:r>
            <a:r>
              <a:rPr lang="en-US" sz="2000" b="1" i="0" dirty="0">
                <a:solidFill>
                  <a:srgbClr val="222222"/>
                </a:solidFill>
                <a:effectLst/>
                <a:latin typeface="+mj-lt"/>
              </a:rPr>
              <a:t>, </a:t>
            </a:r>
            <a:r>
              <a:rPr lang="en-US" sz="2000" b="1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1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1" i="0" dirty="0" err="1">
                <a:solidFill>
                  <a:srgbClr val="222222"/>
                </a:solidFill>
                <a:effectLst/>
                <a:latin typeface="+mj-lt"/>
              </a:rPr>
              <a:t>riil</a:t>
            </a:r>
            <a:r>
              <a:rPr lang="en-US" sz="2000" b="1" i="0" dirty="0">
                <a:solidFill>
                  <a:srgbClr val="222222"/>
                </a:solidFill>
                <a:effectLst/>
                <a:latin typeface="+mj-lt"/>
              </a:rPr>
              <a:t> dan </a:t>
            </a:r>
            <a:r>
              <a:rPr lang="en-US" sz="2000" b="1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1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1" i="0" dirty="0" err="1">
                <a:solidFill>
                  <a:srgbClr val="222222"/>
                </a:solidFill>
                <a:effectLst/>
                <a:latin typeface="+mj-lt"/>
              </a:rPr>
              <a:t>formil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konsensuil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adalah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yang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mengikat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sejak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adanya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kesepakatan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dari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kedua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belah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pihak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. 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Contohnya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jual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beli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dan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sewa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menyewa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. </a:t>
            </a:r>
            <a:r>
              <a:rPr lang="en-US" sz="2000" b="0" i="0" u="none" strike="noStrike" baseline="30000" dirty="0">
                <a:solidFill>
                  <a:srgbClr val="003366"/>
                </a:solidFill>
                <a:effectLst/>
                <a:latin typeface="+mj-lt"/>
              </a:rPr>
              <a:t>6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Sedangkan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riil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adalah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yang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tidak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hanya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mensyaratkan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kesepakatan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,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namun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juga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mensyaratkan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penyerahan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obyek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atau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bendanya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Misalnya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penitipan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barang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dan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pinjam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pakai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. </a:t>
            </a:r>
            <a:r>
              <a:rPr lang="en-US" sz="2000" b="0" i="0" u="none" strike="noStrike" baseline="30000" dirty="0">
                <a:solidFill>
                  <a:srgbClr val="003366"/>
                </a:solidFill>
                <a:effectLst/>
                <a:latin typeface="+mj-lt"/>
              </a:rPr>
              <a:t>7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formil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adalah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yang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selain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dibutuhkan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kata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sepakat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, juga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dibutuhkan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formalitas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tertentu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,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sesuai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dengan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apa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yang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telah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ditentukan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oleh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undang-undang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Contohnya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pembebanan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jaminan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fidusia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.</a:t>
            </a:r>
          </a:p>
          <a:p>
            <a:pPr marR="0" lvl="0" algn="just"/>
            <a:endParaRPr lang="en-US" sz="2000" b="0" i="0" dirty="0">
              <a:solidFill>
                <a:srgbClr val="222222"/>
              </a:solidFill>
              <a:effectLst/>
              <a:latin typeface="+mj-lt"/>
            </a:endParaRPr>
          </a:p>
          <a:p>
            <a:pPr marR="0" lvl="0" algn="just"/>
            <a:r>
              <a:rPr lang="en-US" sz="2000" b="1" i="0" dirty="0">
                <a:solidFill>
                  <a:srgbClr val="222222"/>
                </a:solidFill>
                <a:effectLst/>
                <a:latin typeface="+mj-lt"/>
              </a:rPr>
              <a:t>4. </a:t>
            </a:r>
            <a:r>
              <a:rPr lang="en-US" sz="2000" b="1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1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1" i="0" dirty="0" err="1">
                <a:solidFill>
                  <a:srgbClr val="222222"/>
                </a:solidFill>
                <a:effectLst/>
                <a:latin typeface="+mj-lt"/>
              </a:rPr>
              <a:t>bernama</a:t>
            </a:r>
            <a:r>
              <a:rPr lang="en-US" sz="2000" b="1" i="0" dirty="0">
                <a:solidFill>
                  <a:srgbClr val="222222"/>
                </a:solidFill>
                <a:effectLst/>
                <a:latin typeface="+mj-lt"/>
              </a:rPr>
              <a:t>, </a:t>
            </a:r>
            <a:r>
              <a:rPr lang="en-US" sz="2000" b="1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1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1" i="0" dirty="0" err="1">
                <a:solidFill>
                  <a:srgbClr val="222222"/>
                </a:solidFill>
                <a:effectLst/>
                <a:latin typeface="+mj-lt"/>
              </a:rPr>
              <a:t>tak</a:t>
            </a:r>
            <a:r>
              <a:rPr lang="en-US" sz="2000" b="1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1" i="0" dirty="0" err="1">
                <a:solidFill>
                  <a:srgbClr val="222222"/>
                </a:solidFill>
                <a:effectLst/>
                <a:latin typeface="+mj-lt"/>
              </a:rPr>
              <a:t>bernama</a:t>
            </a:r>
            <a:r>
              <a:rPr lang="en-US" sz="2000" b="1" i="0" dirty="0">
                <a:solidFill>
                  <a:srgbClr val="222222"/>
                </a:solidFill>
                <a:effectLst/>
                <a:latin typeface="+mj-lt"/>
              </a:rPr>
              <a:t> dan </a:t>
            </a:r>
            <a:r>
              <a:rPr lang="en-US" sz="2000" b="1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1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1" i="0" dirty="0" err="1">
                <a:solidFill>
                  <a:srgbClr val="222222"/>
                </a:solidFill>
                <a:effectLst/>
                <a:latin typeface="+mj-lt"/>
              </a:rPr>
              <a:t>campuran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bernama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adalah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yang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secara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khusus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diatur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di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dalam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undang-undang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tak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bernama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adalah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yang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tidak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diatur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secara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khusus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di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dalam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udang-undang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Misalnya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leaseing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, franchising dan factoring.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Sedangkan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campuran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adalah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yang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merupakan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kombinasi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dari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dua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atau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lebih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bernama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.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Misalnya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pemondokan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(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kost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) yang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merupakan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campuran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dari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sewa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menyewa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dan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untuk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melakukan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suatu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pekerjaan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(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mencuci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baju,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menyetrika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baju, dan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membersihkan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2000" b="0" i="0" dirty="0" err="1">
                <a:solidFill>
                  <a:srgbClr val="222222"/>
                </a:solidFill>
                <a:effectLst/>
                <a:latin typeface="+mj-lt"/>
              </a:rPr>
              <a:t>kamar</a:t>
            </a:r>
            <a:endParaRPr lang="en-US" sz="2000" b="0" i="0" dirty="0">
              <a:solidFill>
                <a:srgbClr val="222222"/>
              </a:solidFill>
              <a:effectLst/>
              <a:latin typeface="+mj-lt"/>
            </a:endParaRPr>
          </a:p>
          <a:p>
            <a:pPr algn="just"/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71477409"/>
      </p:ext>
    </p:extLst>
  </p:cSld>
  <p:clrMapOvr>
    <a:masterClrMapping/>
  </p:clrMapOvr>
  <p:transition spd="slow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AE49750-7945-0592-36F4-36577C2AF8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692696"/>
            <a:ext cx="8640960" cy="5400600"/>
          </a:xfrm>
        </p:spPr>
        <p:txBody>
          <a:bodyPr>
            <a:normAutofit/>
          </a:bodyPr>
          <a:lstStyle/>
          <a:p>
            <a:pPr marL="0" marR="0" indent="0" algn="just">
              <a:buNone/>
            </a:pP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non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obligatoir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terbagi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menjadi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:</a:t>
            </a:r>
          </a:p>
          <a:p>
            <a:pPr marL="342900" marR="0" lvl="0" indent="-342900" algn="just">
              <a:buFont typeface="+mj-lt"/>
              <a:buAutoNum type="arabicPeriod"/>
            </a:pPr>
            <a:r>
              <a:rPr lang="en-US" sz="3800" b="1" i="0" dirty="0" err="1">
                <a:solidFill>
                  <a:srgbClr val="222222"/>
                </a:solidFill>
                <a:effectLst/>
                <a:latin typeface="+mj-lt"/>
              </a:rPr>
              <a:t>Zakelijk</a:t>
            </a:r>
            <a:r>
              <a:rPr lang="en-US" sz="3800" b="1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1" i="0" dirty="0" err="1">
                <a:solidFill>
                  <a:srgbClr val="222222"/>
                </a:solidFill>
                <a:effectLst/>
                <a:latin typeface="+mj-lt"/>
              </a:rPr>
              <a:t>overeenkomst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,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adalah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yang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menetapkan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dipidindahkannya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suatu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hak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dari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seseorang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kepada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orang lain.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Misalnya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balik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nama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hak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atas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tanah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.</a:t>
            </a:r>
          </a:p>
          <a:p>
            <a:pPr marL="342900" marR="0" lvl="0" indent="-342900" algn="just">
              <a:buFont typeface="+mj-lt"/>
              <a:buAutoNum type="arabicPeriod"/>
            </a:pPr>
            <a:r>
              <a:rPr lang="en-US" sz="3800" b="1" i="0" dirty="0" err="1">
                <a:solidFill>
                  <a:srgbClr val="222222"/>
                </a:solidFill>
                <a:effectLst/>
                <a:latin typeface="+mj-lt"/>
              </a:rPr>
              <a:t>Bevifs</a:t>
            </a:r>
            <a:r>
              <a:rPr lang="en-US" sz="3800" b="1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1" i="0" dirty="0" err="1">
                <a:solidFill>
                  <a:srgbClr val="222222"/>
                </a:solidFill>
                <a:effectLst/>
                <a:latin typeface="+mj-lt"/>
              </a:rPr>
              <a:t>overeenkomst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,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adalah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untuk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membuktikan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3800" b="0" i="0" dirty="0" err="1">
                <a:solidFill>
                  <a:srgbClr val="222222"/>
                </a:solidFill>
                <a:effectLst/>
                <a:latin typeface="+mj-lt"/>
              </a:rPr>
              <a:t>sesuatu</a:t>
            </a:r>
            <a:r>
              <a:rPr lang="en-US" sz="3800" b="0" i="0" dirty="0">
                <a:solidFill>
                  <a:srgbClr val="222222"/>
                </a:solidFill>
                <a:effectLst/>
                <a:latin typeface="+mj-lt"/>
              </a:rPr>
              <a:t>. </a:t>
            </a:r>
          </a:p>
          <a:p>
            <a:pPr algn="just"/>
            <a:endParaRPr lang="en-US" sz="3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5976368"/>
      </p:ext>
    </p:extLst>
  </p:cSld>
  <p:clrMapOvr>
    <a:masterClrMapping/>
  </p:clrMapOvr>
  <p:transition spd="slow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A936638-94E7-94FD-4544-18E584D57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620688"/>
            <a:ext cx="8712968" cy="5472608"/>
          </a:xfrm>
        </p:spPr>
        <p:txBody>
          <a:bodyPr>
            <a:noAutofit/>
          </a:bodyPr>
          <a:lstStyle/>
          <a:p>
            <a:pPr marR="0" lvl="0" algn="l"/>
            <a:r>
              <a:rPr lang="en-US" sz="4000" b="1" i="0" dirty="0">
                <a:solidFill>
                  <a:srgbClr val="222222"/>
                </a:solidFill>
                <a:effectLst/>
                <a:latin typeface="+mj-lt"/>
              </a:rPr>
              <a:t>3. </a:t>
            </a:r>
            <a:r>
              <a:rPr lang="en-US" sz="4000" b="1" i="0" dirty="0" err="1">
                <a:solidFill>
                  <a:srgbClr val="222222"/>
                </a:solidFill>
                <a:effectLst/>
                <a:latin typeface="+mj-lt"/>
              </a:rPr>
              <a:t>Liberatoir</a:t>
            </a:r>
            <a:r>
              <a:rPr lang="en-US" sz="4000" b="1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1" i="0" dirty="0" err="1">
                <a:solidFill>
                  <a:srgbClr val="222222"/>
                </a:solidFill>
                <a:effectLst/>
                <a:latin typeface="+mj-lt"/>
              </a:rPr>
              <a:t>overeenkomst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,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adalah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dimana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seseorang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membebaskan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pihak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lain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dari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suatu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kewajiban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.</a:t>
            </a:r>
          </a:p>
          <a:p>
            <a:pPr marR="0" lvl="0" algn="l"/>
            <a:r>
              <a:rPr lang="en-US" sz="4000" b="1" i="0" dirty="0">
                <a:solidFill>
                  <a:srgbClr val="222222"/>
                </a:solidFill>
                <a:effectLst/>
                <a:latin typeface="+mj-lt"/>
              </a:rPr>
              <a:t>4. </a:t>
            </a:r>
            <a:r>
              <a:rPr lang="en-US" sz="4000" b="1" i="0" dirty="0" err="1">
                <a:solidFill>
                  <a:srgbClr val="222222"/>
                </a:solidFill>
                <a:effectLst/>
                <a:latin typeface="+mj-lt"/>
              </a:rPr>
              <a:t>Vaststelling</a:t>
            </a:r>
            <a:r>
              <a:rPr lang="en-US" sz="4000" b="1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1" i="0" dirty="0" err="1">
                <a:solidFill>
                  <a:srgbClr val="222222"/>
                </a:solidFill>
                <a:effectLst/>
                <a:latin typeface="+mj-lt"/>
              </a:rPr>
              <a:t>overenkomst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,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adalah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perjanjian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untuk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mengakhiri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keraguan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mengenai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isi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dan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luas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perhubungan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</a:t>
            </a:r>
            <a:r>
              <a:rPr lang="en-US" sz="4000" dirty="0">
                <a:solidFill>
                  <a:srgbClr val="222222"/>
                </a:solidFill>
                <a:latin typeface="+mj-lt"/>
              </a:rPr>
              <a:t> </a:t>
            </a:r>
            <a:r>
              <a:rPr lang="en-US" sz="4000" dirty="0" err="1">
                <a:solidFill>
                  <a:srgbClr val="222222"/>
                </a:solidFill>
                <a:latin typeface="+mj-lt"/>
              </a:rPr>
              <a:t>hukum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di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antara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 para </a:t>
            </a:r>
            <a:r>
              <a:rPr lang="en-US" sz="4000" b="0" i="0" dirty="0" err="1">
                <a:solidFill>
                  <a:srgbClr val="222222"/>
                </a:solidFill>
                <a:effectLst/>
                <a:latin typeface="+mj-lt"/>
              </a:rPr>
              <a:t>pihak</a:t>
            </a:r>
            <a:r>
              <a:rPr lang="en-US" sz="4000" b="0" i="0" dirty="0">
                <a:solidFill>
                  <a:srgbClr val="222222"/>
                </a:solidFill>
                <a:effectLst/>
                <a:latin typeface="+mj-lt"/>
              </a:rPr>
              <a:t>.</a:t>
            </a:r>
          </a:p>
          <a:p>
            <a:endParaRPr 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15872289"/>
      </p:ext>
    </p:extLst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12D88DB-FC2C-A9E5-387B-29557A9689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692696"/>
            <a:ext cx="8496944" cy="547260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altLang="en-US" dirty="0" err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Struktur</a:t>
            </a:r>
            <a:r>
              <a:rPr lang="en-US" altLang="en-US" dirty="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altLang="en-US" dirty="0" err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Anatomi</a:t>
            </a:r>
            <a:r>
              <a:rPr lang="en-US" altLang="en-US" dirty="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Kontrak</a:t>
            </a:r>
            <a:endParaRPr lang="en-US" altLang="en-US" dirty="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/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/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Unsur-unsur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mencakup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Objek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perjanjian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Pihak-pihak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terlibat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Syarat-syarat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dipenuhi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oleh masing-masing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juga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mengatur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tanggung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jawab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kewajiban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hak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dimiliki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oleh para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pihak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Jangka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Waktu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Hukum yang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berlaku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Ketentuan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tambahan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(Force Majure,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Penyelesaian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Sengketa</a:t>
            </a:r>
            <a:r>
              <a:rPr lang="en-US" altLang="en-US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dan Addendum)</a:t>
            </a:r>
          </a:p>
          <a:p>
            <a:pPr algn="just"/>
            <a:endParaRPr lang="en-US" altLang="en-US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01970"/>
      </p:ext>
    </p:extLst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	</a:t>
            </a:r>
          </a:p>
          <a:p>
            <a:endParaRPr lang="en-US" sz="4000" b="1" dirty="0"/>
          </a:p>
          <a:p>
            <a:endParaRPr lang="id-ID" sz="2400" b="1" dirty="0">
              <a:sym typeface="Wingdings" panose="05000000000000000000" pitchFamily="2" charset="2"/>
            </a:endParaRPr>
          </a:p>
          <a:p>
            <a:pPr marL="571500" indent="-571500">
              <a:buFont typeface="Wingdings" panose="05000000000000000000" pitchFamily="2" charset="2"/>
              <a:buChar char="J"/>
            </a:pPr>
            <a:r>
              <a:rPr lang="en-US" sz="4000" b="1" dirty="0"/>
              <a:t>END</a:t>
            </a:r>
            <a:r>
              <a:rPr lang="id-ID" sz="4000" b="1" dirty="0"/>
              <a:t> </a:t>
            </a:r>
            <a:r>
              <a:rPr lang="id-ID" sz="4000" b="1" dirty="0">
                <a:sym typeface="Wingdings" panose="05000000000000000000" pitchFamily="2" charset="2"/>
              </a:rPr>
              <a:t></a:t>
            </a:r>
            <a:endParaRPr lang="en-US" sz="4000" b="1" dirty="0">
              <a:sym typeface="Wingdings" panose="05000000000000000000" pitchFamily="2" charset="2"/>
            </a:endParaRPr>
          </a:p>
          <a:p>
            <a:r>
              <a:rPr lang="en-US" sz="4000" b="1" dirty="0">
                <a:sym typeface="Wingdings" panose="05000000000000000000" pitchFamily="2" charset="2"/>
              </a:rPr>
              <a:t>TERIMA KASI</a:t>
            </a:r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1483</Words>
  <Application>Microsoft Office PowerPoint</Application>
  <PresentationFormat>On-screen Show (4:3)</PresentationFormat>
  <Paragraphs>130</Paragraphs>
  <Slides>24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Bookman Old Style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Eka Chandre Pratiwi</cp:lastModifiedBy>
  <cp:revision>667</cp:revision>
  <cp:lastPrinted>2017-08-29T02:54:00Z</cp:lastPrinted>
  <dcterms:created xsi:type="dcterms:W3CDTF">2010-04-18T12:06:00Z</dcterms:created>
  <dcterms:modified xsi:type="dcterms:W3CDTF">2026-09-25T15:56:25Z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9A5EFE740EC449978A5AB6B85036B936_12</vt:lpwstr>
  </property>
  <property fmtid="{D5CDD505-2E9C-101B-9397-08002B2CF9AE}" pid="3" name="KSOProductBuildVer">
    <vt:lpwstr>1033-12.2.0.22549</vt:lpwstr>
  </property>
</Properties>
</file>