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66" r:id="rId22"/>
    <p:sldId id="278" r:id="rId23"/>
    <p:sldId id="279" r:id="rId24"/>
    <p:sldId id="280" r:id="rId25"/>
    <p:sldId id="276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7872BEB-7869-4823-9446-70F422D91121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7"/>
            <p14:sldId id="266"/>
            <p14:sldId id="278"/>
            <p14:sldId id="279"/>
            <p14:sldId id="280"/>
            <p14:sldId id="276"/>
          </p14:sldIdLst>
        </p14:section>
        <p14:section name="Untitled Section" id="{2A4F8C68-F940-4FA4-97F1-D7348552C8A4}">
          <p14:sldIdLst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5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4C1E2-859D-46DA-895D-B947B10E3AE0}" type="datetimeFigureOut">
              <a:rPr lang="en-ID" smtClean="0"/>
              <a:t>15/10/2026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0650FD-D052-45C8-A4B9-2697C2A80E9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5005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0650FD-D052-45C8-A4B9-2697C2A80E9E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9406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-316230"/>
            <a:ext cx="12191695" cy="6858000"/>
          </a:xfrm>
          <a:prstGeom prst="rect">
            <a:avLst/>
          </a:prstGeom>
          <a:solidFill>
            <a:srgbClr val="18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4423" y="1804719"/>
            <a:ext cx="3288792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rPr dirty="0"/>
              <a:t>BUSINESS MODEL CANVAS</a:t>
            </a:r>
          </a:p>
          <a:p>
            <a:pPr>
              <a:defRPr sz="2200">
                <a:solidFill>
                  <a:srgbClr val="BED2EB"/>
                </a:solidFill>
              </a:defRPr>
            </a:pPr>
            <a:r>
              <a:rPr dirty="0" err="1"/>
              <a:t>Memahami</a:t>
            </a:r>
            <a:r>
              <a:rPr dirty="0"/>
              <a:t> • Menyusun • </a:t>
            </a:r>
            <a:r>
              <a:rPr dirty="0" err="1"/>
              <a:t>Memvalidasi</a:t>
            </a:r>
            <a:r>
              <a:rPr dirty="0"/>
              <a:t> Model </a:t>
            </a:r>
            <a:r>
              <a:rPr dirty="0" err="1"/>
              <a:t>Bisnis</a:t>
            </a: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3DFB9D-750F-DB84-FB2B-DC182A44BB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445"/>
          <a:stretch>
            <a:fillRect/>
          </a:stretch>
        </p:blipFill>
        <p:spPr>
          <a:xfrm>
            <a:off x="3763520" y="489584"/>
            <a:ext cx="8428480" cy="5246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4E80D7-CE7E-5A15-932E-F618F2C59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7641" y="4884312"/>
            <a:ext cx="924054" cy="7716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t>Tujuan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>
                <a:solidFill>
                  <a:srgbClr val="28303C"/>
                </a:solidFill>
              </a:defRPr>
            </a:pPr>
            <a:r>
              <a:rPr dirty="0" err="1"/>
              <a:t>Menjelaskan</a:t>
            </a:r>
            <a:r>
              <a:rPr dirty="0"/>
              <a:t> </a:t>
            </a:r>
            <a:r>
              <a:rPr dirty="0" err="1"/>
              <a:t>konsep</a:t>
            </a:r>
            <a:r>
              <a:rPr dirty="0"/>
              <a:t> dan </a:t>
            </a:r>
            <a:r>
              <a:rPr dirty="0" err="1"/>
              <a:t>fungsi</a:t>
            </a:r>
            <a:r>
              <a:rPr dirty="0"/>
              <a:t> Business Model Canvas (BMC).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>
                <a:solidFill>
                  <a:srgbClr val="28303C"/>
                </a:solidFill>
              </a:defRPr>
            </a:pPr>
            <a:r>
              <a:rPr dirty="0" err="1"/>
              <a:t>Memahami</a:t>
            </a:r>
            <a:r>
              <a:rPr dirty="0"/>
              <a:t> 9 </a:t>
            </a:r>
            <a:r>
              <a:rPr dirty="0" err="1"/>
              <a:t>elemen</a:t>
            </a:r>
            <a:r>
              <a:rPr dirty="0"/>
              <a:t> BMC dan </a:t>
            </a:r>
            <a:r>
              <a:rPr dirty="0" err="1"/>
              <a:t>hubungan</a:t>
            </a:r>
            <a:r>
              <a:rPr dirty="0"/>
              <a:t> </a:t>
            </a:r>
            <a:r>
              <a:rPr dirty="0" err="1"/>
              <a:t>antar-elemen</a:t>
            </a:r>
            <a:r>
              <a:rPr dirty="0"/>
              <a:t>.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>
                <a:solidFill>
                  <a:srgbClr val="28303C"/>
                </a:solidFill>
              </a:defRPr>
            </a:pPr>
            <a:r>
              <a:rPr dirty="0"/>
              <a:t>Menyusun BMC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sebuah</a:t>
            </a:r>
            <a:r>
              <a:rPr dirty="0"/>
              <a:t> ide </a:t>
            </a:r>
            <a:r>
              <a:rPr dirty="0" err="1"/>
              <a:t>bisnis</a:t>
            </a:r>
            <a:r>
              <a:rPr dirty="0"/>
              <a:t> </a:t>
            </a:r>
            <a:r>
              <a:rPr dirty="0" err="1"/>
              <a:t>berbasis</a:t>
            </a:r>
            <a:r>
              <a:rPr dirty="0"/>
              <a:t> </a:t>
            </a:r>
            <a:r>
              <a:rPr dirty="0" err="1"/>
              <a:t>teknologi</a:t>
            </a:r>
            <a:r>
              <a:rPr dirty="0"/>
              <a:t>.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>
                <a:solidFill>
                  <a:srgbClr val="28303C"/>
                </a:solidFill>
              </a:defRPr>
            </a:pPr>
            <a:r>
              <a:rPr dirty="0" err="1"/>
              <a:t>Membedakan</a:t>
            </a:r>
            <a:r>
              <a:rPr dirty="0"/>
              <a:t> </a:t>
            </a:r>
            <a:r>
              <a:rPr dirty="0" err="1"/>
              <a:t>asumsi</a:t>
            </a:r>
            <a:r>
              <a:rPr dirty="0"/>
              <a:t> </a:t>
            </a:r>
            <a:r>
              <a:rPr dirty="0" err="1"/>
              <a:t>bisnis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evidence </a:t>
            </a:r>
            <a:r>
              <a:rPr dirty="0" err="1"/>
              <a:t>hasil</a:t>
            </a:r>
            <a:r>
              <a:rPr dirty="0"/>
              <a:t> </a:t>
            </a:r>
            <a:r>
              <a:rPr dirty="0" err="1"/>
              <a:t>validasi</a:t>
            </a:r>
            <a:r>
              <a:rPr dirty="0"/>
              <a:t>.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>
                <a:solidFill>
                  <a:srgbClr val="28303C"/>
                </a:solidFill>
              </a:defRPr>
            </a:pPr>
            <a:r>
              <a:rPr lang="en-US" dirty="0"/>
              <a:t>Mampu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dirty="0"/>
              <a:t> BMC </a:t>
            </a:r>
            <a:r>
              <a:rPr dirty="0" err="1"/>
              <a:t>berdasarkan</a:t>
            </a:r>
            <a:r>
              <a:rPr dirty="0"/>
              <a:t> feedback </a:t>
            </a:r>
            <a:r>
              <a:rPr dirty="0" err="1"/>
              <a:t>calon</a:t>
            </a:r>
            <a:r>
              <a:rPr dirty="0"/>
              <a:t> </a:t>
            </a:r>
            <a:r>
              <a:rPr dirty="0" err="1"/>
              <a:t>pelanggan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380835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lang="en-US" dirty="0"/>
              <a:t>Business </a:t>
            </a:r>
            <a:r>
              <a:rPr dirty="0"/>
              <a:t>M</a:t>
            </a:r>
            <a:r>
              <a:rPr lang="en-US" dirty="0"/>
              <a:t>odel </a:t>
            </a:r>
            <a:r>
              <a:rPr dirty="0"/>
              <a:t>C</a:t>
            </a:r>
            <a:r>
              <a:rPr lang="en-US" dirty="0"/>
              <a:t>anvas</a:t>
            </a:r>
            <a:r>
              <a:rPr dirty="0"/>
              <a:t>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383280" cy="34747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3474720"/>
          </a:xfrm>
          <a:prstGeom prst="rect">
            <a:avLst/>
          </a:prstGeom>
          <a:solidFill>
            <a:srgbClr val="C6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1481328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rPr dirty="0" err="1"/>
              <a:t>Kesalahan</a:t>
            </a:r>
            <a:r>
              <a:rPr dirty="0"/>
              <a:t> </a:t>
            </a:r>
            <a:r>
              <a:rPr dirty="0" err="1"/>
              <a:t>umum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822959" y="1938528"/>
            <a:ext cx="30632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8303C"/>
                </a:solidFill>
              </a:defRPr>
            </a:pPr>
            <a:r>
              <a:rPr dirty="0"/>
              <a:t>Punya </a:t>
            </a:r>
            <a:r>
              <a:rPr dirty="0" err="1"/>
              <a:t>teknologi</a:t>
            </a:r>
            <a:r>
              <a:rPr lang="en-US" dirty="0"/>
              <a:t>/</a:t>
            </a:r>
            <a:r>
              <a:rPr lang="en-US" dirty="0" err="1"/>
              <a:t>produk</a:t>
            </a:r>
            <a:r>
              <a:rPr dirty="0"/>
              <a:t> </a:t>
            </a:r>
            <a:endParaRPr lang="en-US" dirty="0"/>
          </a:p>
          <a:p>
            <a:pPr>
              <a:defRPr sz="1800">
                <a:solidFill>
                  <a:srgbClr val="28303C"/>
                </a:solidFill>
              </a:defRPr>
            </a:pPr>
            <a:endParaRPr lang="en-US" dirty="0"/>
          </a:p>
          <a:p>
            <a:pPr>
              <a:defRPr sz="1800">
                <a:solidFill>
                  <a:srgbClr val="28303C"/>
                </a:solidFill>
              </a:defRPr>
            </a:pPr>
            <a:r>
              <a:rPr lang="en-ID" dirty="0"/>
              <a:t>M</a:t>
            </a:r>
            <a:r>
              <a:rPr dirty="0" err="1"/>
              <a:t>embuat</a:t>
            </a:r>
            <a:r>
              <a:rPr lang="en-US" dirty="0"/>
              <a:t> </a:t>
            </a:r>
            <a:r>
              <a:rPr dirty="0"/>
              <a:t>prototype </a:t>
            </a:r>
            <a:endParaRPr lang="en-US" dirty="0"/>
          </a:p>
          <a:p>
            <a:pPr>
              <a:defRPr sz="1800">
                <a:solidFill>
                  <a:srgbClr val="28303C"/>
                </a:solidFill>
              </a:defRPr>
            </a:pPr>
            <a:endParaRPr lang="en-US" dirty="0"/>
          </a:p>
          <a:p>
            <a:pPr>
              <a:defRPr sz="1800">
                <a:solidFill>
                  <a:srgbClr val="28303C"/>
                </a:solidFill>
              </a:defRPr>
            </a:pPr>
            <a:r>
              <a:rPr lang="en-US" dirty="0"/>
              <a:t>B</a:t>
            </a:r>
            <a:r>
              <a:rPr dirty="0"/>
              <a:t>aru </a:t>
            </a:r>
            <a:r>
              <a:rPr dirty="0" err="1"/>
              <a:t>mencari</a:t>
            </a:r>
            <a:r>
              <a:rPr dirty="0"/>
              <a:t> </a:t>
            </a:r>
            <a:r>
              <a:rPr dirty="0" err="1"/>
              <a:t>pelanggan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71600"/>
            <a:ext cx="3383280" cy="34747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89120" y="1371600"/>
            <a:ext cx="73152" cy="347472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72000" y="1481328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rPr dirty="0" err="1"/>
              <a:t>Pendekatan</a:t>
            </a:r>
            <a:r>
              <a:rPr dirty="0"/>
              <a:t> yang </a:t>
            </a:r>
            <a:r>
              <a:rPr dirty="0" err="1"/>
              <a:t>lebih</a:t>
            </a:r>
            <a:r>
              <a:rPr dirty="0"/>
              <a:t> </a:t>
            </a:r>
            <a:r>
              <a:rPr dirty="0" err="1"/>
              <a:t>tepat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5132202" y="1938528"/>
            <a:ext cx="18741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8303C"/>
                </a:solidFill>
              </a:defRPr>
            </a:pPr>
            <a:r>
              <a:rPr dirty="0" err="1"/>
              <a:t>Masalah</a:t>
            </a:r>
            <a:r>
              <a:rPr dirty="0"/>
              <a:t> </a:t>
            </a:r>
            <a:r>
              <a:rPr lang="en-US" dirty="0"/>
              <a:t> </a:t>
            </a:r>
          </a:p>
          <a:p>
            <a:pPr>
              <a:defRPr sz="1800">
                <a:solidFill>
                  <a:srgbClr val="28303C"/>
                </a:solidFill>
              </a:defRPr>
            </a:pPr>
            <a:r>
              <a:rPr dirty="0" err="1"/>
              <a:t>pelanggan</a:t>
            </a:r>
            <a:r>
              <a:rPr dirty="0"/>
              <a:t> </a:t>
            </a:r>
            <a:endParaRPr lang="en-US" dirty="0"/>
          </a:p>
          <a:p>
            <a:pPr>
              <a:defRPr sz="1800">
                <a:solidFill>
                  <a:srgbClr val="28303C"/>
                </a:solidFill>
              </a:defRPr>
            </a:pPr>
            <a:r>
              <a:rPr dirty="0" err="1"/>
              <a:t>kebutuhan</a:t>
            </a:r>
            <a:r>
              <a:rPr dirty="0"/>
              <a:t> </a:t>
            </a:r>
            <a:endParaRPr lang="en-US" dirty="0"/>
          </a:p>
          <a:p>
            <a:pPr>
              <a:defRPr sz="1800">
                <a:solidFill>
                  <a:srgbClr val="28303C"/>
                </a:solidFill>
              </a:defRPr>
            </a:pPr>
            <a:r>
              <a:rPr lang="en-ID" dirty="0"/>
              <a:t>S</a:t>
            </a:r>
            <a:r>
              <a:rPr dirty="0" err="1"/>
              <a:t>olus</a:t>
            </a:r>
            <a:r>
              <a:rPr lang="en-US" dirty="0" err="1"/>
              <a:t>i</a:t>
            </a:r>
            <a:endParaRPr lang="en-US" dirty="0"/>
          </a:p>
          <a:p>
            <a:pPr>
              <a:defRPr sz="1800">
                <a:solidFill>
                  <a:srgbClr val="28303C"/>
                </a:solidFill>
              </a:defRPr>
            </a:pPr>
            <a:r>
              <a:rPr dirty="0"/>
              <a:t>prototype </a:t>
            </a:r>
            <a:endParaRPr lang="en-US" dirty="0"/>
          </a:p>
          <a:p>
            <a:pPr>
              <a:defRPr sz="1800">
                <a:solidFill>
                  <a:srgbClr val="28303C"/>
                </a:solidFill>
              </a:defRPr>
            </a:pPr>
            <a:r>
              <a:rPr dirty="0" err="1"/>
              <a:t>validasi</a:t>
            </a:r>
            <a:r>
              <a:rPr dirty="0"/>
              <a:t> </a:t>
            </a:r>
            <a:endParaRPr lang="en-US" dirty="0"/>
          </a:p>
          <a:p>
            <a:pPr>
              <a:defRPr sz="1800">
                <a:solidFill>
                  <a:srgbClr val="28303C"/>
                </a:solidFill>
              </a:defRPr>
            </a:pPr>
            <a:r>
              <a:rPr dirty="0"/>
              <a:t>model </a:t>
            </a:r>
            <a:r>
              <a:rPr dirty="0" err="1"/>
              <a:t>bisnis</a:t>
            </a:r>
            <a:r>
              <a:rPr dirty="0"/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71600"/>
            <a:ext cx="3383280" cy="34747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138160" y="1371600"/>
            <a:ext cx="73152" cy="347472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21040" y="1481328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rPr dirty="0" err="1"/>
              <a:t>Pertanyaan</a:t>
            </a:r>
            <a:r>
              <a:rPr dirty="0"/>
              <a:t> </a:t>
            </a:r>
            <a:r>
              <a:rPr dirty="0" err="1"/>
              <a:t>bisnis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8321040" y="1938528"/>
            <a:ext cx="3063240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8303C"/>
                </a:solidFill>
              </a:defRPr>
            </a:pPr>
            <a:r>
              <a:rPr dirty="0" err="1"/>
              <a:t>Siapa</a:t>
            </a:r>
            <a:r>
              <a:rPr dirty="0"/>
              <a:t> yang </a:t>
            </a:r>
            <a:r>
              <a:rPr dirty="0" err="1"/>
              <a:t>membayar</a:t>
            </a:r>
            <a:r>
              <a:rPr dirty="0"/>
              <a:t>? </a:t>
            </a:r>
            <a:endParaRPr lang="en-US" dirty="0"/>
          </a:p>
          <a:p>
            <a:pPr>
              <a:defRPr sz="1700">
                <a:solidFill>
                  <a:srgbClr val="28303C"/>
                </a:solidFill>
              </a:defRPr>
            </a:pPr>
            <a:r>
              <a:rPr dirty="0"/>
              <a:t>Apa </a:t>
            </a:r>
            <a:r>
              <a:rPr dirty="0" err="1"/>
              <a:t>nilainya</a:t>
            </a:r>
            <a:r>
              <a:rPr dirty="0"/>
              <a:t>? </a:t>
            </a:r>
            <a:endParaRPr lang="en-US" dirty="0"/>
          </a:p>
          <a:p>
            <a:pPr>
              <a:defRPr sz="1700">
                <a:solidFill>
                  <a:srgbClr val="28303C"/>
                </a:solidFill>
              </a:defRPr>
            </a:pPr>
            <a:r>
              <a:rPr dirty="0" err="1"/>
              <a:t>Bagaimana</a:t>
            </a:r>
            <a:r>
              <a:rPr dirty="0"/>
              <a:t> </a:t>
            </a:r>
            <a:r>
              <a:rPr dirty="0" err="1"/>
              <a:t>menjual</a:t>
            </a:r>
            <a:r>
              <a:rPr dirty="0"/>
              <a:t>? </a:t>
            </a:r>
            <a:endParaRPr lang="en-US" dirty="0"/>
          </a:p>
          <a:p>
            <a:pPr>
              <a:defRPr sz="1700">
                <a:solidFill>
                  <a:srgbClr val="28303C"/>
                </a:solidFill>
              </a:defRPr>
            </a:pPr>
            <a:r>
              <a:rPr dirty="0" err="1"/>
              <a:t>Berapa</a:t>
            </a:r>
            <a:r>
              <a:rPr dirty="0"/>
              <a:t> </a:t>
            </a:r>
            <a:r>
              <a:rPr dirty="0" err="1"/>
              <a:t>biaya</a:t>
            </a:r>
            <a:r>
              <a:rPr dirty="0"/>
              <a:t>? </a:t>
            </a:r>
            <a:endParaRPr lang="en-US" dirty="0"/>
          </a:p>
          <a:p>
            <a:pPr>
              <a:defRPr sz="1700">
                <a:solidFill>
                  <a:srgbClr val="28303C"/>
                </a:solidFill>
              </a:defRPr>
            </a:pPr>
            <a:r>
              <a:rPr dirty="0"/>
              <a:t>Dari mana </a:t>
            </a:r>
            <a:r>
              <a:rPr dirty="0" err="1"/>
              <a:t>pendapatan</a:t>
            </a:r>
            <a:r>
              <a:rPr dirty="0"/>
              <a:t>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3</a:t>
            </a: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7E29D0FF-DEC9-0FE2-B697-EB14510D8ACA}"/>
              </a:ext>
            </a:extLst>
          </p:cNvPr>
          <p:cNvSpPr/>
          <p:nvPr/>
        </p:nvSpPr>
        <p:spPr>
          <a:xfrm>
            <a:off x="1858650" y="2335744"/>
            <a:ext cx="216817" cy="25452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AC078817-32BB-07AB-1C91-9CEC8D7781E1}"/>
              </a:ext>
            </a:extLst>
          </p:cNvPr>
          <p:cNvSpPr/>
          <p:nvPr/>
        </p:nvSpPr>
        <p:spPr>
          <a:xfrm>
            <a:off x="1858651" y="2854437"/>
            <a:ext cx="216817" cy="25452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Bodoni Bk BT" panose="02070603070706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1041212"/>
            <a:ext cx="505548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dirty="0"/>
              <a:t>Apa Itu Business Model Canvas?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40080" y="1683304"/>
            <a:ext cx="10515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  <a:defRPr sz="2100">
                <a:solidFill>
                  <a:srgbClr val="28303C"/>
                </a:solidFill>
              </a:defRPr>
            </a:pPr>
            <a:r>
              <a:rPr sz="1600" dirty="0">
                <a:latin typeface="Avenir Next LT Pro" panose="020B0504020202020204" pitchFamily="34" charset="0"/>
              </a:rPr>
              <a:t>Business Model Canvas </a:t>
            </a:r>
            <a:r>
              <a:rPr sz="1600" dirty="0" err="1">
                <a:latin typeface="Avenir Next LT Pro" panose="020B0504020202020204" pitchFamily="34" charset="0"/>
              </a:rPr>
              <a:t>adalah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alat</a:t>
            </a:r>
            <a:r>
              <a:rPr sz="1600" dirty="0">
                <a:latin typeface="Avenir Next LT Pro" panose="020B0504020202020204" pitchFamily="34" charset="0"/>
              </a:rPr>
              <a:t> visual </a:t>
            </a:r>
            <a:r>
              <a:rPr sz="1600" dirty="0" err="1">
                <a:latin typeface="Avenir Next LT Pro" panose="020B0504020202020204" pitchFamily="34" charset="0"/>
              </a:rPr>
              <a:t>untuk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menggambarkan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bagaimana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bisnis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menciptakan</a:t>
            </a:r>
            <a:r>
              <a:rPr sz="1600" dirty="0">
                <a:latin typeface="Avenir Next LT Pro" panose="020B0504020202020204" pitchFamily="34" charset="0"/>
              </a:rPr>
              <a:t>, </a:t>
            </a:r>
            <a:r>
              <a:rPr sz="1600" dirty="0" err="1">
                <a:latin typeface="Avenir Next LT Pro" panose="020B0504020202020204" pitchFamily="34" charset="0"/>
              </a:rPr>
              <a:t>menyampaikan</a:t>
            </a:r>
            <a:r>
              <a:rPr sz="1600" dirty="0">
                <a:latin typeface="Avenir Next LT Pro" panose="020B0504020202020204" pitchFamily="34" charset="0"/>
              </a:rPr>
              <a:t>, dan </a:t>
            </a:r>
            <a:r>
              <a:rPr sz="1600" dirty="0" err="1">
                <a:latin typeface="Avenir Next LT Pro" panose="020B0504020202020204" pitchFamily="34" charset="0"/>
              </a:rPr>
              <a:t>memperoleh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nilai</a:t>
            </a:r>
            <a:r>
              <a:rPr sz="1600" dirty="0">
                <a:latin typeface="Avenir Next LT Pro" panose="020B0504020202020204" pitchFamily="34" charset="0"/>
              </a:rPr>
              <a:t>.</a:t>
            </a:r>
            <a:r>
              <a:rPr lang="en-US" sz="1600" dirty="0">
                <a:latin typeface="Avenir Next LT Pro" panose="020B0504020202020204" pitchFamily="34" charset="0"/>
              </a:rPr>
              <a:t> </a:t>
            </a:r>
            <a:r>
              <a:rPr sz="1600" b="1" dirty="0">
                <a:latin typeface="Avenir Next LT Pro" panose="020B0504020202020204" pitchFamily="34" charset="0"/>
              </a:rPr>
              <a:t>BMC </a:t>
            </a:r>
            <a:r>
              <a:rPr sz="1600" dirty="0" err="1">
                <a:latin typeface="Avenir Next LT Pro" panose="020B0504020202020204" pitchFamily="34" charset="0"/>
              </a:rPr>
              <a:t>membantu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melihat</a:t>
            </a:r>
            <a:r>
              <a:rPr sz="1600" dirty="0">
                <a:latin typeface="Avenir Next LT Pro" panose="020B0504020202020204" pitchFamily="34" charset="0"/>
              </a:rPr>
              <a:t> model </a:t>
            </a:r>
            <a:r>
              <a:rPr sz="1600" dirty="0" err="1">
                <a:latin typeface="Avenir Next LT Pro" panose="020B0504020202020204" pitchFamily="34" charset="0"/>
              </a:rPr>
              <a:t>bisnis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secara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menyeluruh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dalam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satu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halaman</a:t>
            </a:r>
            <a:r>
              <a:rPr lang="en-US" sz="1600" dirty="0">
                <a:latin typeface="Avenir Next LT Pro" panose="020B0504020202020204" pitchFamily="34" charset="0"/>
              </a:rPr>
              <a:t>, </a:t>
            </a:r>
            <a:r>
              <a:rPr lang="en-US" sz="1600" dirty="0" err="1">
                <a:latin typeface="Avenir Next LT Pro" panose="020B0504020202020204" pitchFamily="34" charset="0"/>
              </a:rPr>
              <a:t>bmc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bukan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hanya</a:t>
            </a:r>
            <a:r>
              <a:rPr sz="1600" dirty="0">
                <a:latin typeface="Avenir Next LT Pro" panose="020B0504020202020204" pitchFamily="34" charset="0"/>
              </a:rPr>
              <a:t> '</a:t>
            </a:r>
            <a:r>
              <a:rPr sz="1600" dirty="0" err="1">
                <a:latin typeface="Avenir Next LT Pro" panose="020B0504020202020204" pitchFamily="34" charset="0"/>
              </a:rPr>
              <a:t>produk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apa</a:t>
            </a:r>
            <a:r>
              <a:rPr sz="1600" dirty="0">
                <a:latin typeface="Avenir Next LT Pro" panose="020B0504020202020204" pitchFamily="34" charset="0"/>
              </a:rPr>
              <a:t> yang </a:t>
            </a:r>
            <a:r>
              <a:rPr sz="1600" dirty="0" err="1">
                <a:latin typeface="Avenir Next LT Pro" panose="020B0504020202020204" pitchFamily="34" charset="0"/>
              </a:rPr>
              <a:t>dibuat</a:t>
            </a:r>
            <a:r>
              <a:rPr sz="1600" dirty="0">
                <a:latin typeface="Avenir Next LT Pro" panose="020B0504020202020204" pitchFamily="34" charset="0"/>
              </a:rPr>
              <a:t>', </a:t>
            </a:r>
            <a:r>
              <a:rPr sz="1600" b="1" dirty="0" err="1">
                <a:latin typeface="Avenir Next LT Pro" panose="020B0504020202020204" pitchFamily="34" charset="0"/>
              </a:rPr>
              <a:t>tetapi</a:t>
            </a:r>
            <a:r>
              <a:rPr sz="1600" dirty="0">
                <a:latin typeface="Avenir Next LT Pro" panose="020B0504020202020204" pitchFamily="34" charset="0"/>
              </a:rPr>
              <a:t> '</a:t>
            </a:r>
            <a:r>
              <a:rPr sz="1600" dirty="0" err="1">
                <a:latin typeface="Avenir Next LT Pro" panose="020B0504020202020204" pitchFamily="34" charset="0"/>
              </a:rPr>
              <a:t>bagaimana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bisnis</a:t>
            </a:r>
            <a:r>
              <a:rPr sz="1600" dirty="0">
                <a:latin typeface="Avenir Next LT Pro" panose="020B0504020202020204" pitchFamily="34" charset="0"/>
              </a:rPr>
              <a:t> </a:t>
            </a:r>
            <a:r>
              <a:rPr sz="1600" dirty="0" err="1">
                <a:latin typeface="Avenir Next LT Pro" panose="020B0504020202020204" pitchFamily="34" charset="0"/>
              </a:rPr>
              <a:t>bekerja</a:t>
            </a:r>
            <a:r>
              <a:rPr sz="1600" dirty="0">
                <a:latin typeface="Avenir Next LT Pro" panose="020B0504020202020204" pitchFamily="34" charset="0"/>
              </a:rPr>
              <a:t>'.</a:t>
            </a:r>
            <a:r>
              <a:rPr lang="en-US" sz="1600" dirty="0">
                <a:latin typeface="Avenir Next LT Pro" panose="020B0504020202020204" pitchFamily="34" charset="0"/>
              </a:rPr>
              <a:t> </a:t>
            </a:r>
            <a:endParaRPr sz="1600" dirty="0">
              <a:latin typeface="Avenir Next LT Pro" panose="020B05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1520" y="5212080"/>
            <a:ext cx="10515600" cy="7315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5212080"/>
            <a:ext cx="73152" cy="73152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F3F6DA-6830-C037-9F0F-91374BC4B1F5}"/>
              </a:ext>
            </a:extLst>
          </p:cNvPr>
          <p:cNvSpPr txBox="1"/>
          <p:nvPr/>
        </p:nvSpPr>
        <p:spPr>
          <a:xfrm>
            <a:off x="640080" y="2456525"/>
            <a:ext cx="10582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proyek</a:t>
            </a:r>
            <a:r>
              <a:rPr lang="en-ID" dirty="0"/>
              <a:t> </a:t>
            </a:r>
            <a:r>
              <a:rPr lang="en-ID" dirty="0" err="1"/>
              <a:t>menciptakan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,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pelanggan</a:t>
            </a:r>
            <a:r>
              <a:rPr lang="en-ID" dirty="0"/>
              <a:t>, dan </a:t>
            </a:r>
            <a:r>
              <a:rPr lang="en-ID" dirty="0" err="1"/>
              <a:t>memperoleh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/</a:t>
            </a:r>
            <a:r>
              <a:rPr lang="en-ID" dirty="0" err="1"/>
              <a:t>pendapatan</a:t>
            </a:r>
            <a:r>
              <a:rPr lang="en-ID" dirty="0"/>
              <a:t>. </a:t>
            </a:r>
            <a:r>
              <a:rPr lang="en-ID" dirty="0" err="1"/>
              <a:t>BmC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menjawab</a:t>
            </a:r>
            <a:r>
              <a:rPr lang="en-ID" dirty="0"/>
              <a:t> </a:t>
            </a:r>
            <a:r>
              <a:rPr lang="en-ID" dirty="0" err="1"/>
              <a:t>pertanyaan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bisnis</a:t>
            </a:r>
            <a:r>
              <a:rPr lang="en-ID" dirty="0"/>
              <a:t>, </a:t>
            </a:r>
            <a:r>
              <a:rPr lang="en-ID" dirty="0" err="1"/>
              <a:t>Siapa</a:t>
            </a:r>
            <a:r>
              <a:rPr lang="en-ID" dirty="0"/>
              <a:t> yang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layani</a:t>
            </a:r>
            <a:r>
              <a:rPr lang="en-ID" dirty="0"/>
              <a:t>? Apa yang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tawarkan</a:t>
            </a:r>
            <a:r>
              <a:rPr lang="en-ID" dirty="0"/>
              <a:t>? dan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menghasilkan</a:t>
            </a:r>
            <a:r>
              <a:rPr lang="en-ID" dirty="0"/>
              <a:t> uang dan </a:t>
            </a:r>
            <a:r>
              <a:rPr lang="en-ID" dirty="0" err="1"/>
              <a:t>menjalankan</a:t>
            </a:r>
            <a:r>
              <a:rPr lang="en-ID" dirty="0"/>
              <a:t> </a:t>
            </a:r>
            <a:r>
              <a:rPr lang="en-ID" dirty="0" err="1"/>
              <a:t>bisnisnya</a:t>
            </a:r>
            <a:r>
              <a:rPr lang="en-ID" dirty="0"/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03DD6F-1523-B8F4-986E-64362792D55E}"/>
              </a:ext>
            </a:extLst>
          </p:cNvPr>
          <p:cNvSpPr txBox="1"/>
          <p:nvPr/>
        </p:nvSpPr>
        <p:spPr>
          <a:xfrm>
            <a:off x="640080" y="3281717"/>
            <a:ext cx="6141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Create Value → Deliver Value → Capture Value</a:t>
            </a:r>
            <a:endParaRPr lang="en-ID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9629F9-8E7F-B8BC-6E49-C0C05ADA8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5114809"/>
            <a:ext cx="10652760" cy="82879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t>9 Elemen Business Model Canvas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25880"/>
            <a:ext cx="3474720" cy="13258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94360" y="1325880"/>
            <a:ext cx="73152" cy="132588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435607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Customer Segments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892807"/>
            <a:ext cx="3154679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r>
              <a:t>Siapa pelanggan?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25880"/>
            <a:ext cx="3474720" cy="13258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89120" y="1325880"/>
            <a:ext cx="73152" cy="132588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Value Propositions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1892807"/>
            <a:ext cx="3154679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r>
              <a:t>Nilai/manfaat apa?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80" y="1325880"/>
            <a:ext cx="3474720" cy="13258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183880" y="1325880"/>
            <a:ext cx="73152" cy="132588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66760" y="1435607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Channels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1892807"/>
            <a:ext cx="3154679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r>
              <a:t>Bagaimana menjangkau pelanggan?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2926080"/>
            <a:ext cx="3474720" cy="13258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94360" y="2926080"/>
            <a:ext cx="73152" cy="132588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3035808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Customer Relationships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3493008"/>
            <a:ext cx="3154679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r>
              <a:t>Bagaimana membangun hubungan?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9120" y="2926080"/>
            <a:ext cx="3474720" cy="13258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389120" y="2926080"/>
            <a:ext cx="73152" cy="132588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72000" y="3035808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Revenue Streams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3493008"/>
            <a:ext cx="3154679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r>
              <a:t>Dari mana pendapatan?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83880" y="2926080"/>
            <a:ext cx="3474720" cy="13258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183880" y="2926080"/>
            <a:ext cx="73152" cy="132588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366760" y="3035808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Key Resources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66760" y="3493008"/>
            <a:ext cx="3154679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r>
              <a:t>Sumber daya utama?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94360" y="4526280"/>
            <a:ext cx="3474720" cy="13258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594360" y="4526280"/>
            <a:ext cx="73152" cy="132588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77240" y="4636008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Key Activities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7240" y="5093208"/>
            <a:ext cx="3154679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r>
              <a:t>Aktivitas utama?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389120" y="4526280"/>
            <a:ext cx="3474720" cy="13258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4389120" y="4526280"/>
            <a:ext cx="73152" cy="132588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572000" y="4636008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Key Partnerships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5093208"/>
            <a:ext cx="3154679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r>
              <a:t>Siapa mitra?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183880" y="4526280"/>
            <a:ext cx="3474720" cy="13258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8183880" y="4526280"/>
            <a:ext cx="73152" cy="132588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366760" y="4636008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Cost Structure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66760" y="5093208"/>
            <a:ext cx="3154679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r>
              <a:t>Biaya utama?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rPr dirty="0"/>
              <a:t>Business Model Canvas • Technopreneur •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218021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dirty="0"/>
              <a:t>BMC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291840" cy="42976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429768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1481328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82744"/>
                </a:solidFill>
              </a:defRPr>
            </a:pPr>
            <a:r>
              <a:t>SIAPA?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1938528"/>
            <a:ext cx="2971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8303C"/>
                </a:solidFill>
              </a:defRPr>
            </a:pPr>
            <a:r>
              <a:rPr dirty="0"/>
              <a:t>Customer Segments</a:t>
            </a:r>
            <a:br>
              <a:rPr dirty="0"/>
            </a:br>
            <a:r>
              <a:rPr dirty="0"/>
              <a:t>Customer Relationships</a:t>
            </a:r>
            <a:br>
              <a:rPr dirty="0"/>
            </a:br>
            <a:r>
              <a:rPr dirty="0"/>
              <a:t>Channels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434840" y="1371600"/>
            <a:ext cx="3291840" cy="42976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434840" y="1371600"/>
            <a:ext cx="73152" cy="429768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17720" y="1481328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82744"/>
                </a:solidFill>
              </a:defRPr>
            </a:pPr>
            <a:r>
              <a:t>APA?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1938528"/>
            <a:ext cx="297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8303C"/>
                </a:solidFill>
              </a:defRPr>
            </a:pPr>
            <a:r>
              <a:rPr sz="1600" dirty="0"/>
              <a:t>Value Proposition</a:t>
            </a:r>
            <a:br>
              <a:rPr lang="en-ID" sz="1600" dirty="0"/>
            </a:br>
            <a:r>
              <a:rPr lang="en-ID" sz="1600" dirty="0" err="1"/>
              <a:t>Masalah</a:t>
            </a:r>
            <a:r>
              <a:rPr lang="en-ID" sz="1600" dirty="0"/>
              <a:t> </a:t>
            </a:r>
            <a:r>
              <a:rPr lang="en-ID" sz="1600" dirty="0" err="1"/>
              <a:t>apa</a:t>
            </a:r>
            <a:r>
              <a:rPr lang="en-ID" sz="1600" dirty="0"/>
              <a:t> yang </a:t>
            </a:r>
            <a:r>
              <a:rPr lang="en-ID" sz="1600" dirty="0" err="1"/>
              <a:t>diselesaikan</a:t>
            </a:r>
            <a:r>
              <a:rPr lang="en-ID" sz="1600" dirty="0"/>
              <a:t>?</a:t>
            </a:r>
            <a:br>
              <a:rPr lang="en-ID" sz="1600" dirty="0"/>
            </a:br>
            <a:r>
              <a:rPr lang="en-ID" sz="1600" dirty="0"/>
              <a:t>Manfaat </a:t>
            </a:r>
            <a:r>
              <a:rPr lang="en-ID" sz="1600" dirty="0" err="1"/>
              <a:t>apa</a:t>
            </a:r>
            <a:r>
              <a:rPr lang="en-ID" sz="1600" dirty="0"/>
              <a:t> yang </a:t>
            </a:r>
            <a:r>
              <a:rPr lang="en-ID" sz="1600" dirty="0" err="1"/>
              <a:t>diterima</a:t>
            </a:r>
            <a:r>
              <a:rPr lang="en-ID" sz="1600" dirty="0"/>
              <a:t>? </a:t>
            </a:r>
            <a:endParaRPr sz="1600" dirty="0"/>
          </a:p>
        </p:txBody>
      </p:sp>
      <p:sp>
        <p:nvSpPr>
          <p:cNvPr id="12" name="Rounded Rectangle 11"/>
          <p:cNvSpPr/>
          <p:nvPr/>
        </p:nvSpPr>
        <p:spPr>
          <a:xfrm>
            <a:off x="8229600" y="1371600"/>
            <a:ext cx="3291840" cy="42976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229600" y="1371600"/>
            <a:ext cx="73152" cy="429768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12480" y="1481328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82744"/>
                </a:solidFill>
              </a:defRPr>
            </a:pPr>
            <a:r>
              <a:t>BAGAIMANA &amp; UANG?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1938528"/>
            <a:ext cx="2971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3C"/>
                </a:solidFill>
              </a:defRPr>
            </a:pPr>
            <a:r>
              <a:rPr dirty="0"/>
              <a:t>Key Resources</a:t>
            </a:r>
            <a:br>
              <a:rPr dirty="0"/>
            </a:br>
            <a:r>
              <a:rPr dirty="0"/>
              <a:t>Key Activities</a:t>
            </a:r>
            <a:br>
              <a:rPr dirty="0"/>
            </a:br>
            <a:r>
              <a:rPr dirty="0"/>
              <a:t>Key Partners</a:t>
            </a:r>
            <a:br>
              <a:rPr dirty="0"/>
            </a:br>
            <a:r>
              <a:rPr dirty="0"/>
              <a:t>Revenue Streams</a:t>
            </a:r>
            <a:br>
              <a:rPr dirty="0"/>
            </a:br>
            <a:r>
              <a:rPr dirty="0"/>
              <a:t>Cost Structure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1013968"/>
            <a:ext cx="59591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t>1. Customer Segments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5760"/>
            <a:ext cx="6400800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8303C"/>
                </a:solidFill>
              </a:defRPr>
            </a:pPr>
            <a:r>
              <a:rPr dirty="0">
                <a:latin typeface="Aptos Narrow" panose="020B0004020202020204" pitchFamily="34" charset="0"/>
              </a:rPr>
              <a:t>Customer Segments </a:t>
            </a:r>
            <a:r>
              <a:rPr dirty="0" err="1">
                <a:latin typeface="Aptos Narrow" panose="020B0004020202020204" pitchFamily="34" charset="0"/>
              </a:rPr>
              <a:t>adalah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kelompok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pelanggan</a:t>
            </a:r>
            <a:r>
              <a:rPr dirty="0">
                <a:latin typeface="Aptos Narrow" panose="020B0004020202020204" pitchFamily="34" charset="0"/>
              </a:rPr>
              <a:t>/</a:t>
            </a:r>
            <a:r>
              <a:rPr dirty="0" err="1">
                <a:latin typeface="Aptos Narrow" panose="020B0004020202020204" pitchFamily="34" charset="0"/>
              </a:rPr>
              <a:t>pengguna</a:t>
            </a:r>
            <a:r>
              <a:rPr dirty="0">
                <a:latin typeface="Aptos Narrow" panose="020B0004020202020204" pitchFamily="34" charset="0"/>
              </a:rPr>
              <a:t> yang </a:t>
            </a:r>
            <a:r>
              <a:rPr dirty="0" err="1">
                <a:latin typeface="Aptos Narrow" panose="020B0004020202020204" pitchFamily="34" charset="0"/>
              </a:rPr>
              <a:t>memiliki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kebutuhan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atau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masalah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tertentu</a:t>
            </a:r>
            <a:r>
              <a:rPr dirty="0">
                <a:latin typeface="Aptos Narrow" panose="020B0004020202020204" pitchFamily="34" charset="0"/>
              </a:rPr>
              <a:t>.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rgbClr val="28303C"/>
                </a:solidFill>
              </a:defRPr>
            </a:pPr>
            <a:r>
              <a:rPr dirty="0" err="1">
                <a:latin typeface="Aptos Narrow" panose="020B0004020202020204" pitchFamily="34" charset="0"/>
              </a:rPr>
              <a:t>Jangan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terlalu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umum</a:t>
            </a:r>
            <a:r>
              <a:rPr dirty="0">
                <a:latin typeface="Aptos Narrow" panose="020B0004020202020204" pitchFamily="34" charset="0"/>
              </a:rPr>
              <a:t>: '</a:t>
            </a:r>
            <a:r>
              <a:rPr dirty="0" err="1">
                <a:latin typeface="Aptos Narrow" panose="020B0004020202020204" pitchFamily="34" charset="0"/>
              </a:rPr>
              <a:t>masyarakat</a:t>
            </a:r>
            <a:r>
              <a:rPr dirty="0">
                <a:latin typeface="Aptos Narrow" panose="020B0004020202020204" pitchFamily="34" charset="0"/>
              </a:rPr>
              <a:t>' </a:t>
            </a:r>
            <a:r>
              <a:rPr dirty="0" err="1">
                <a:latin typeface="Aptos Narrow" panose="020B0004020202020204" pitchFamily="34" charset="0"/>
              </a:rPr>
              <a:t>biasanya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belum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cukup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spesifik</a:t>
            </a:r>
            <a:r>
              <a:rPr dirty="0">
                <a:latin typeface="Aptos Narrow" panose="020B0004020202020204" pitchFamily="34" charset="0"/>
              </a:rPr>
              <a:t>.</a:t>
            </a:r>
            <a:endParaRPr lang="en-US" dirty="0">
              <a:latin typeface="Aptos Narrow" panose="020B0004020202020204" pitchFamily="34" charset="0"/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rgbClr val="28303C"/>
                </a:solidFill>
              </a:defRPr>
            </a:pPr>
            <a:r>
              <a:rPr dirty="0" err="1">
                <a:latin typeface="Aptos Narrow" panose="020B0004020202020204" pitchFamily="34" charset="0"/>
              </a:rPr>
              <a:t>Bedakan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pengguna</a:t>
            </a:r>
            <a:r>
              <a:rPr dirty="0">
                <a:latin typeface="Aptos Narrow" panose="020B0004020202020204" pitchFamily="34" charset="0"/>
              </a:rPr>
              <a:t> (user) </a:t>
            </a:r>
            <a:r>
              <a:rPr dirty="0" err="1">
                <a:latin typeface="Aptos Narrow" panose="020B0004020202020204" pitchFamily="34" charset="0"/>
              </a:rPr>
              <a:t>dengan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pembayar</a:t>
            </a:r>
            <a:r>
              <a:rPr dirty="0">
                <a:latin typeface="Aptos Narrow" panose="020B0004020202020204" pitchFamily="34" charset="0"/>
              </a:rPr>
              <a:t> (payer) </a:t>
            </a:r>
            <a:r>
              <a:rPr dirty="0" err="1">
                <a:latin typeface="Aptos Narrow" panose="020B0004020202020204" pitchFamily="34" charset="0"/>
              </a:rPr>
              <a:t>jika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keduanya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berbeda</a:t>
            </a:r>
            <a:r>
              <a:rPr dirty="0">
                <a:latin typeface="Aptos Narrow" panose="020B0004020202020204" pitchFamily="34" charset="0"/>
              </a:rPr>
              <a:t>.</a:t>
            </a:r>
            <a:endParaRPr lang="en-US" dirty="0">
              <a:latin typeface="Aptos Narrow" panose="020B0004020202020204" pitchFamily="34" charset="0"/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800">
                <a:solidFill>
                  <a:srgbClr val="28303C"/>
                </a:solidFill>
              </a:defRPr>
            </a:pPr>
            <a:r>
              <a:rPr dirty="0" err="1">
                <a:latin typeface="Aptos Narrow" panose="020B0004020202020204" pitchFamily="34" charset="0"/>
              </a:rPr>
              <a:t>Gunakan</a:t>
            </a:r>
            <a:r>
              <a:rPr dirty="0">
                <a:latin typeface="Aptos Narrow" panose="020B0004020202020204" pitchFamily="34" charset="0"/>
              </a:rPr>
              <a:t> data </a:t>
            </a:r>
            <a:r>
              <a:rPr dirty="0" err="1">
                <a:latin typeface="Aptos Narrow" panose="020B0004020202020204" pitchFamily="34" charset="0"/>
              </a:rPr>
              <a:t>hasil</a:t>
            </a:r>
            <a:r>
              <a:rPr dirty="0">
                <a:latin typeface="Aptos Narrow" panose="020B0004020202020204" pitchFamily="34" charset="0"/>
              </a:rPr>
              <a:t> customer discovery </a:t>
            </a:r>
            <a:r>
              <a:rPr dirty="0" err="1">
                <a:latin typeface="Aptos Narrow" panose="020B0004020202020204" pitchFamily="34" charset="0"/>
              </a:rPr>
              <a:t>untuk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memperkuat</a:t>
            </a:r>
            <a:r>
              <a:rPr dirty="0">
                <a:latin typeface="Aptos Narrow" panose="020B0004020202020204" pitchFamily="34" charset="0"/>
              </a:rPr>
              <a:t> </a:t>
            </a:r>
            <a:r>
              <a:rPr dirty="0" err="1">
                <a:latin typeface="Aptos Narrow" panose="020B0004020202020204" pitchFamily="34" charset="0"/>
              </a:rPr>
              <a:t>segmentasi</a:t>
            </a:r>
            <a:r>
              <a:rPr dirty="0">
                <a:latin typeface="Aptos Narrow" panose="020B0004020202020204" pitchFamily="34" charset="0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1417320"/>
            <a:ext cx="4023360" cy="34747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406640" y="1417320"/>
            <a:ext cx="73152" cy="347472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589519" y="1527048"/>
            <a:ext cx="3703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rPr dirty="0" err="1"/>
              <a:t>Contoh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7589519" y="1984248"/>
            <a:ext cx="3703320" cy="2816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3C"/>
                </a:solidFill>
              </a:defRPr>
            </a:pPr>
            <a:r>
              <a:rPr dirty="0" err="1"/>
              <a:t>Produk</a:t>
            </a:r>
            <a:r>
              <a:rPr dirty="0"/>
              <a:t>: Smart Distance Monitoring</a:t>
            </a:r>
            <a:br>
              <a:rPr dirty="0"/>
            </a:br>
            <a:br>
              <a:rPr dirty="0"/>
            </a:br>
            <a:r>
              <a:rPr dirty="0" err="1"/>
              <a:t>Segmen</a:t>
            </a:r>
            <a:r>
              <a:rPr dirty="0"/>
              <a:t>:</a:t>
            </a:r>
            <a:br>
              <a:rPr dirty="0"/>
            </a:br>
            <a:r>
              <a:rPr dirty="0"/>
              <a:t>• Gudang</a:t>
            </a:r>
            <a:br>
              <a:rPr dirty="0"/>
            </a:br>
            <a:r>
              <a:rPr dirty="0"/>
              <a:t>• Industri </a:t>
            </a:r>
            <a:r>
              <a:rPr dirty="0" err="1"/>
              <a:t>kecil</a:t>
            </a:r>
            <a:br>
              <a:rPr dirty="0"/>
            </a:br>
            <a:r>
              <a:rPr dirty="0"/>
              <a:t>• </a:t>
            </a:r>
            <a:r>
              <a:rPr dirty="0" err="1"/>
              <a:t>Laboratorium</a:t>
            </a:r>
            <a:br>
              <a:rPr dirty="0"/>
            </a:br>
            <a:r>
              <a:rPr dirty="0"/>
              <a:t>• </a:t>
            </a:r>
            <a:r>
              <a:rPr dirty="0" err="1"/>
              <a:t>Sekolah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722376"/>
            <a:ext cx="340336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dirty="0"/>
              <a:t>2. Value Propositions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5029200" cy="182880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1828800"/>
          </a:xfrm>
          <a:prstGeom prst="rect">
            <a:avLst/>
          </a:prstGeom>
          <a:solidFill>
            <a:srgbClr val="C6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1481328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t>Fitur ≠ Value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1938528"/>
            <a:ext cx="4709160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8303C"/>
                </a:solidFill>
              </a:defRPr>
            </a:pPr>
            <a:r>
              <a:rPr b="1" dirty="0"/>
              <a:t>Fitur</a:t>
            </a:r>
            <a:r>
              <a:rPr dirty="0"/>
              <a:t>: </a:t>
            </a:r>
            <a:r>
              <a:rPr dirty="0" err="1"/>
              <a:t>menggunakan</a:t>
            </a:r>
            <a:r>
              <a:rPr dirty="0"/>
              <a:t> ESP32 + sensor.</a:t>
            </a:r>
            <a:br>
              <a:rPr dirty="0"/>
            </a:br>
            <a:br>
              <a:rPr dirty="0"/>
            </a:br>
            <a:r>
              <a:rPr b="1" dirty="0"/>
              <a:t>Value</a:t>
            </a:r>
            <a:r>
              <a:rPr dirty="0"/>
              <a:t>: monitoring </a:t>
            </a:r>
            <a:r>
              <a:rPr dirty="0" err="1"/>
              <a:t>jarak</a:t>
            </a:r>
            <a:r>
              <a:rPr dirty="0"/>
              <a:t> </a:t>
            </a:r>
            <a:r>
              <a:rPr dirty="0" err="1"/>
              <a:t>otomatis</a:t>
            </a:r>
            <a:r>
              <a:rPr dirty="0"/>
              <a:t> dan real-time yang </a:t>
            </a:r>
            <a:r>
              <a:rPr dirty="0" err="1"/>
              <a:t>mengurangi</a:t>
            </a:r>
            <a:r>
              <a:rPr dirty="0"/>
              <a:t> </a:t>
            </a:r>
            <a:r>
              <a:rPr dirty="0" err="1"/>
              <a:t>pekerjaan</a:t>
            </a:r>
            <a:r>
              <a:rPr dirty="0"/>
              <a:t> manual.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371600"/>
            <a:ext cx="5029200" cy="182880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126480" y="1371600"/>
            <a:ext cx="73152" cy="182880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09360" y="1481328"/>
            <a:ext cx="4709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t>Pertanyaan kunci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1938528"/>
            <a:ext cx="4709160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8303C"/>
                </a:solidFill>
              </a:defRPr>
            </a:pPr>
            <a:r>
              <a:t>Masalah apa yang diselesaikan?</a:t>
            </a:r>
            <a:br/>
            <a:r>
              <a:t>Apa manfaat utama?</a:t>
            </a:r>
            <a:br/>
            <a:r>
              <a:t>Mengapa pelanggan memilih kita?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657600"/>
            <a:ext cx="10241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8303C"/>
                </a:solidFill>
              </a:defRPr>
            </a:pPr>
            <a:r>
              <a:rPr dirty="0"/>
              <a:t>Value Proposition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relevan</a:t>
            </a:r>
            <a:r>
              <a:rPr dirty="0"/>
              <a:t> </a:t>
            </a:r>
            <a:r>
              <a:rPr dirty="0" err="1"/>
              <a:t>bagi</a:t>
            </a:r>
            <a:r>
              <a:rPr dirty="0"/>
              <a:t> customer segment.</a:t>
            </a:r>
            <a:r>
              <a:rPr lang="en-US" dirty="0"/>
              <a:t> </a:t>
            </a:r>
            <a:r>
              <a:rPr dirty="0" err="1"/>
              <a:t>Keunggulan</a:t>
            </a:r>
            <a:r>
              <a:rPr dirty="0"/>
              <a:t>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dibuktikan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prototype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validasi</a:t>
            </a:r>
            <a:r>
              <a:rPr dirty="0"/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914220" y="728061"/>
            <a:ext cx="633308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sz="2000" dirty="0"/>
              <a:t>3–5. Channels, Customer Relationships, Revenue Streams</a:t>
            </a:r>
            <a:r>
              <a:rPr lang="en-US" sz="2000" dirty="0"/>
              <a:t> </a:t>
            </a:r>
            <a:endParaRPr sz="2000" dirty="0"/>
          </a:p>
        </p:txBody>
      </p:sp>
      <p:sp>
        <p:nvSpPr>
          <p:cNvPr id="4" name="Rounded Rectangle 3"/>
          <p:cNvSpPr/>
          <p:nvPr/>
        </p:nvSpPr>
        <p:spPr>
          <a:xfrm>
            <a:off x="548640" y="1325880"/>
            <a:ext cx="3566160" cy="43891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73152" cy="438912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435607"/>
            <a:ext cx="3246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t>Channels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92807"/>
            <a:ext cx="3246120" cy="3730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3C"/>
                </a:solidFill>
              </a:defRPr>
            </a:pPr>
            <a:r>
              <a:rPr dirty="0"/>
              <a:t>Cara </a:t>
            </a:r>
            <a:r>
              <a:rPr dirty="0" err="1"/>
              <a:t>menjangkau</a:t>
            </a:r>
            <a:r>
              <a:rPr dirty="0"/>
              <a:t> dan </a:t>
            </a:r>
            <a:r>
              <a:rPr dirty="0" err="1"/>
              <a:t>menjual</a:t>
            </a:r>
            <a:r>
              <a:rPr dirty="0"/>
              <a:t>:</a:t>
            </a:r>
            <a:br>
              <a:rPr dirty="0"/>
            </a:br>
            <a:r>
              <a:rPr dirty="0"/>
              <a:t>• Website</a:t>
            </a:r>
            <a:br>
              <a:rPr dirty="0"/>
            </a:br>
            <a:r>
              <a:rPr dirty="0"/>
              <a:t>• Marketplace</a:t>
            </a:r>
            <a:br>
              <a:rPr dirty="0"/>
            </a:br>
            <a:r>
              <a:rPr dirty="0"/>
              <a:t>• Media </a:t>
            </a:r>
            <a:r>
              <a:rPr dirty="0" err="1"/>
              <a:t>sosial</a:t>
            </a:r>
            <a:br>
              <a:rPr dirty="0"/>
            </a:br>
            <a:r>
              <a:rPr dirty="0"/>
              <a:t>• </a:t>
            </a:r>
            <a:r>
              <a:rPr dirty="0" err="1"/>
              <a:t>Penjualan</a:t>
            </a:r>
            <a:r>
              <a:rPr dirty="0"/>
              <a:t> </a:t>
            </a:r>
            <a:r>
              <a:rPr dirty="0" err="1"/>
              <a:t>langsung</a:t>
            </a:r>
            <a:br>
              <a:rPr dirty="0"/>
            </a:br>
            <a:r>
              <a:rPr dirty="0"/>
              <a:t>• Demo/</a:t>
            </a:r>
            <a:r>
              <a:rPr dirty="0" err="1"/>
              <a:t>pameran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4297680" y="1325880"/>
            <a:ext cx="3566160" cy="43891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297680" y="1325880"/>
            <a:ext cx="73152" cy="438912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60" y="1435607"/>
            <a:ext cx="3246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t>Customer Relationships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1892807"/>
            <a:ext cx="3246120" cy="3730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3C"/>
                </a:solidFill>
              </a:defRPr>
            </a:pPr>
            <a:r>
              <a:t>Cara memperoleh &amp; mempertahankan pelanggan:</a:t>
            </a:r>
            <a:br/>
            <a:r>
              <a:t>• Konsultasi</a:t>
            </a:r>
            <a:br/>
            <a:r>
              <a:t>• Instalasi</a:t>
            </a:r>
            <a:br/>
            <a:r>
              <a:t>• Training</a:t>
            </a:r>
            <a:br/>
            <a:r>
              <a:t>• Garansi</a:t>
            </a:r>
            <a:br/>
            <a:r>
              <a:t>• Maintenance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325880"/>
            <a:ext cx="3566160" cy="43891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46720" y="1325880"/>
            <a:ext cx="73152" cy="438912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0" y="1435607"/>
            <a:ext cx="3246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t>Revenue Streams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1892807"/>
            <a:ext cx="3246120" cy="3730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3C"/>
                </a:solidFill>
              </a:defRPr>
            </a:pPr>
            <a:r>
              <a:t>Sumber pendapatan:</a:t>
            </a:r>
            <a:br/>
            <a:r>
              <a:t>• Penjualan unit</a:t>
            </a:r>
            <a:br/>
            <a:r>
              <a:t>• Instalasi</a:t>
            </a:r>
            <a:br/>
            <a:r>
              <a:t>• Subscription</a:t>
            </a:r>
            <a:br/>
            <a:r>
              <a:t>• Maintenance</a:t>
            </a:r>
            <a:br/>
            <a:r>
              <a:t>• Customization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652693" y="727068"/>
            <a:ext cx="492814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sz="2000" dirty="0"/>
              <a:t>6–9. Key Resources, Activities, Partners, Cost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789276"/>
              </p:ext>
            </p:extLst>
          </p:nvPr>
        </p:nvGraphicFramePr>
        <p:xfrm>
          <a:off x="1652693" y="1234440"/>
          <a:ext cx="8021659" cy="1538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7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6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5410"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 dirty="0" err="1"/>
                        <a:t>Elemen</a:t>
                      </a:r>
                      <a:endParaRPr sz="1600" dirty="0"/>
                    </a:p>
                  </a:txBody>
                  <a:tcPr marL="54864" marR="36576" marT="36576" marB="36576" anchor="ctr">
                    <a:solidFill>
                      <a:srgbClr val="1827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/>
                        <a:t>Pertanyaan</a:t>
                      </a:r>
                    </a:p>
                  </a:txBody>
                  <a:tcPr marL="54864" marR="36576" marT="36576" marB="36576" anchor="ctr">
                    <a:solidFill>
                      <a:srgbClr val="1827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 dirty="0" err="1"/>
                        <a:t>Contoh</a:t>
                      </a:r>
                      <a:r>
                        <a:rPr sz="1600" dirty="0"/>
                        <a:t> IoT</a:t>
                      </a:r>
                    </a:p>
                  </a:txBody>
                  <a:tcPr marL="54864" marR="36576" marT="36576" marB="36576" anchor="ctr">
                    <a:solidFill>
                      <a:srgbClr val="1827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41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Key Resources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rPr dirty="0"/>
                        <a:t>Apa yang </a:t>
                      </a:r>
                      <a:r>
                        <a:rPr dirty="0" err="1"/>
                        <a:t>wajib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tersedia</a:t>
                      </a:r>
                      <a:r>
                        <a:rPr dirty="0"/>
                        <a:t>?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ESP32, sensor, software, teknisi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1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Key Activities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rPr dirty="0"/>
                        <a:t>Apa </a:t>
                      </a:r>
                      <a:r>
                        <a:rPr dirty="0" err="1"/>
                        <a:t>aktivitas</a:t>
                      </a:r>
                      <a:r>
                        <a:rPr dirty="0"/>
                        <a:t> inti?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Rancang, rakit, uji, instalasi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41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Key Partners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Siapa yang membantu?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Supplier, teknisi, cloud provider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410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Cost Structure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rPr dirty="0" err="1"/>
                        <a:t>Biaya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utama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apa</a:t>
                      </a:r>
                      <a:r>
                        <a:rPr dirty="0"/>
                        <a:t>?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rPr dirty="0" err="1"/>
                        <a:t>Komponen</a:t>
                      </a:r>
                      <a:r>
                        <a:rPr dirty="0"/>
                        <a:t>, SDM, server, marketing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57189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dirty="0"/>
              <a:t>Dari </a:t>
            </a:r>
            <a:r>
              <a:rPr dirty="0" err="1"/>
              <a:t>Masalah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Model </a:t>
            </a:r>
            <a:r>
              <a:rPr dirty="0" err="1"/>
              <a:t>Bisnis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502920" y="1417320"/>
            <a:ext cx="2514600" cy="15087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1417320"/>
            <a:ext cx="73152" cy="1508760"/>
          </a:xfrm>
          <a:prstGeom prst="rect">
            <a:avLst/>
          </a:prstGeom>
          <a:solidFill>
            <a:srgbClr val="C6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527048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1. Temukan masalah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984248"/>
            <a:ext cx="2194560" cy="85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383280" y="1417320"/>
            <a:ext cx="2514600" cy="15087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383280" y="1417320"/>
            <a:ext cx="73152" cy="150876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566160" y="1527048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2. Tentukan customer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1984248"/>
            <a:ext cx="2194560" cy="85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263640" y="1417320"/>
            <a:ext cx="2514600" cy="15087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63640" y="1417320"/>
            <a:ext cx="73152" cy="150876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46520" y="1527048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3. Validasi kebutuhan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1984248"/>
            <a:ext cx="2194560" cy="85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9144000" y="1417320"/>
            <a:ext cx="2514600" cy="15087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144000" y="1417320"/>
            <a:ext cx="73152" cy="150876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326880" y="1527048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4. Rumuskan value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0" y="1984248"/>
            <a:ext cx="2194560" cy="85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02920" y="3474720"/>
            <a:ext cx="2514600" cy="15087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02920" y="3474720"/>
            <a:ext cx="73152" cy="1508760"/>
          </a:xfrm>
          <a:prstGeom prst="rect">
            <a:avLst/>
          </a:prstGeom>
          <a:solidFill>
            <a:srgbClr val="C6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" y="3584448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5. Buat prototype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041648"/>
            <a:ext cx="2194560" cy="85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3383280" y="3474720"/>
            <a:ext cx="2514600" cy="15087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383280" y="3474720"/>
            <a:ext cx="73152" cy="150876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566160" y="3584448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6. Susun BMC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66160" y="4041648"/>
            <a:ext cx="2194560" cy="85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263640" y="3474720"/>
            <a:ext cx="2514600" cy="15087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263640" y="3474720"/>
            <a:ext cx="73152" cy="150876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46520" y="3584448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7. Validasi pasar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46520" y="4041648"/>
            <a:ext cx="2194560" cy="85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9144000" y="3474720"/>
            <a:ext cx="2514600" cy="15087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9144000" y="3474720"/>
            <a:ext cx="73152" cy="150876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326880" y="3584448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8. Revisi BMC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26880" y="4041648"/>
            <a:ext cx="2194560" cy="85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1984248" y="5577840"/>
            <a:ext cx="7955279" cy="54864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2103120" y="5577840"/>
            <a:ext cx="73152" cy="548640"/>
          </a:xfrm>
          <a:prstGeom prst="rect">
            <a:avLst/>
          </a:prstGeom>
          <a:solidFill>
            <a:srgbClr val="E78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2304287" y="5705856"/>
            <a:ext cx="763524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8303C"/>
                </a:solidFill>
              </a:defRPr>
            </a:pPr>
            <a:r>
              <a:rPr dirty="0"/>
              <a:t>BMC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hipotesis</a:t>
            </a:r>
            <a:r>
              <a:rPr dirty="0"/>
              <a:t> yang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diuji</a:t>
            </a:r>
            <a:r>
              <a:rPr dirty="0"/>
              <a:t>,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yang </a:t>
            </a:r>
            <a:r>
              <a:rPr dirty="0" err="1"/>
              <a:t>langsung</a:t>
            </a:r>
            <a:r>
              <a:rPr dirty="0"/>
              <a:t> </a:t>
            </a:r>
            <a:r>
              <a:rPr dirty="0" err="1"/>
              <a:t>dianggap</a:t>
            </a:r>
            <a:r>
              <a:rPr dirty="0"/>
              <a:t> </a:t>
            </a:r>
            <a:r>
              <a:rPr dirty="0" err="1"/>
              <a:t>benar</a:t>
            </a:r>
            <a:r>
              <a:rPr dirty="0"/>
              <a:t>.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0" name="Rectangle 39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747959" y="792069"/>
            <a:ext cx="486684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sz="2000" dirty="0" err="1">
                <a:latin typeface="Aptos" panose="020B0004020202020204" pitchFamily="34" charset="0"/>
              </a:rPr>
              <a:t>Contoh</a:t>
            </a:r>
            <a:r>
              <a:rPr sz="2000" dirty="0">
                <a:latin typeface="Aptos" panose="020B0004020202020204" pitchFamily="34" charset="0"/>
              </a:rPr>
              <a:t> </a:t>
            </a:r>
            <a:r>
              <a:rPr sz="2000" dirty="0" err="1">
                <a:latin typeface="Aptos" panose="020B0004020202020204" pitchFamily="34" charset="0"/>
              </a:rPr>
              <a:t>Menentukan</a:t>
            </a:r>
            <a:r>
              <a:rPr sz="2000" dirty="0">
                <a:latin typeface="Aptos" panose="020B0004020202020204" pitchFamily="34" charset="0"/>
              </a:rPr>
              <a:t> Customer Segment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371600"/>
            <a:ext cx="6583680" cy="2821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8303C"/>
                </a:solidFill>
              </a:defRPr>
            </a:pPr>
            <a:r>
              <a:rPr b="1" dirty="0" err="1"/>
              <a:t>Observasi</a:t>
            </a:r>
            <a:r>
              <a:rPr b="1" dirty="0"/>
              <a:t>:</a:t>
            </a:r>
            <a:r>
              <a:rPr dirty="0"/>
              <a:t> </a:t>
            </a:r>
            <a:r>
              <a:rPr dirty="0" err="1"/>
              <a:t>petugas</a:t>
            </a:r>
            <a:r>
              <a:rPr dirty="0"/>
              <a:t> </a:t>
            </a:r>
            <a:r>
              <a:rPr dirty="0" err="1"/>
              <a:t>gudang</a:t>
            </a:r>
            <a:r>
              <a:rPr dirty="0"/>
              <a:t> </a:t>
            </a:r>
            <a:r>
              <a:rPr dirty="0" err="1"/>
              <a:t>melakukan</a:t>
            </a:r>
            <a:r>
              <a:rPr dirty="0"/>
              <a:t> </a:t>
            </a:r>
            <a:r>
              <a:rPr dirty="0" err="1"/>
              <a:t>pengecekan</a:t>
            </a:r>
            <a:r>
              <a:rPr dirty="0"/>
              <a:t> </a:t>
            </a:r>
            <a:r>
              <a:rPr dirty="0" err="1"/>
              <a:t>jarak</a:t>
            </a:r>
            <a:r>
              <a:rPr dirty="0"/>
              <a:t>/</a:t>
            </a:r>
            <a:r>
              <a:rPr dirty="0" err="1"/>
              <a:t>posisi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manual.</a:t>
            </a:r>
          </a:p>
          <a:p>
            <a:pPr>
              <a:spcAft>
                <a:spcPts val="1000"/>
              </a:spcAft>
              <a:defRPr sz="1800">
                <a:solidFill>
                  <a:srgbClr val="28303C"/>
                </a:solidFill>
              </a:defRPr>
            </a:pPr>
            <a:r>
              <a:rPr b="1" dirty="0" err="1"/>
              <a:t>Wawancara</a:t>
            </a:r>
            <a:r>
              <a:rPr b="1" dirty="0"/>
              <a:t>: </a:t>
            </a:r>
            <a:r>
              <a:rPr dirty="0" err="1"/>
              <a:t>petugas</a:t>
            </a:r>
            <a:r>
              <a:rPr dirty="0"/>
              <a:t> </a:t>
            </a:r>
            <a:r>
              <a:rPr dirty="0" err="1"/>
              <a:t>mengeluhkan</a:t>
            </a:r>
            <a:r>
              <a:rPr dirty="0"/>
              <a:t> </a:t>
            </a:r>
            <a:r>
              <a:rPr dirty="0" err="1"/>
              <a:t>waktu</a:t>
            </a:r>
            <a:r>
              <a:rPr dirty="0"/>
              <a:t> monitoring dan </a:t>
            </a:r>
            <a:r>
              <a:rPr dirty="0" err="1"/>
              <a:t>risiko</a:t>
            </a:r>
            <a:r>
              <a:rPr dirty="0"/>
              <a:t> human error.</a:t>
            </a:r>
          </a:p>
          <a:p>
            <a:pPr>
              <a:spcAft>
                <a:spcPts val="1000"/>
              </a:spcAft>
              <a:defRPr sz="1800">
                <a:solidFill>
                  <a:srgbClr val="28303C"/>
                </a:solidFill>
              </a:defRPr>
            </a:pPr>
            <a:r>
              <a:rPr b="1" dirty="0" err="1"/>
              <a:t>Hipotesis</a:t>
            </a:r>
            <a:r>
              <a:rPr b="1" dirty="0"/>
              <a:t> </a:t>
            </a:r>
            <a:r>
              <a:rPr b="1" dirty="0" err="1"/>
              <a:t>awal</a:t>
            </a:r>
            <a:r>
              <a:rPr b="1" dirty="0"/>
              <a:t>: </a:t>
            </a:r>
            <a:r>
              <a:rPr dirty="0" err="1"/>
              <a:t>gudang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customer segment.</a:t>
            </a:r>
          </a:p>
          <a:p>
            <a:pPr>
              <a:spcAft>
                <a:spcPts val="1000"/>
              </a:spcAft>
              <a:defRPr sz="1800">
                <a:solidFill>
                  <a:srgbClr val="28303C"/>
                </a:solidFill>
              </a:defRPr>
            </a:pPr>
            <a:r>
              <a:rPr b="1" dirty="0" err="1"/>
              <a:t>Validasi</a:t>
            </a:r>
            <a:r>
              <a:rPr b="1" dirty="0"/>
              <a:t>:</a:t>
            </a:r>
            <a:r>
              <a:rPr dirty="0"/>
              <a:t> </a:t>
            </a:r>
            <a:r>
              <a:rPr dirty="0" err="1"/>
              <a:t>wawancarai</a:t>
            </a:r>
            <a:r>
              <a:rPr dirty="0"/>
              <a:t> </a:t>
            </a:r>
            <a:r>
              <a:rPr dirty="0" err="1"/>
              <a:t>beberapa</a:t>
            </a:r>
            <a:r>
              <a:rPr dirty="0"/>
              <a:t> </a:t>
            </a:r>
            <a:r>
              <a:rPr dirty="0" err="1"/>
              <a:t>pengelola</a:t>
            </a:r>
            <a:r>
              <a:rPr dirty="0"/>
              <a:t> </a:t>
            </a:r>
            <a:r>
              <a:rPr dirty="0" err="1"/>
              <a:t>gudang</a:t>
            </a:r>
            <a:r>
              <a:rPr dirty="0"/>
              <a:t>/</a:t>
            </a:r>
            <a:r>
              <a:rPr dirty="0" err="1"/>
              <a:t>industri</a:t>
            </a:r>
            <a:r>
              <a:rPr dirty="0"/>
              <a:t> </a:t>
            </a:r>
            <a:r>
              <a:rPr dirty="0" err="1"/>
              <a:t>kecil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>
                <a:solidFill>
                  <a:srgbClr val="28303C"/>
                </a:solidFill>
              </a:defRPr>
            </a:pPr>
            <a:r>
              <a:rPr b="1" dirty="0"/>
              <a:t>Keputusan:</a:t>
            </a:r>
            <a:r>
              <a:rPr dirty="0"/>
              <a:t> </a:t>
            </a:r>
            <a:r>
              <a:rPr dirty="0" err="1"/>
              <a:t>pilih</a:t>
            </a:r>
            <a:r>
              <a:rPr dirty="0"/>
              <a:t> </a:t>
            </a:r>
            <a:r>
              <a:rPr dirty="0" err="1"/>
              <a:t>segmen</a:t>
            </a:r>
            <a:r>
              <a:rPr dirty="0"/>
              <a:t> yang paling </a:t>
            </a:r>
            <a:r>
              <a:rPr dirty="0" err="1"/>
              <a:t>kuat</a:t>
            </a:r>
            <a:r>
              <a:rPr dirty="0"/>
              <a:t> </a:t>
            </a:r>
            <a:r>
              <a:rPr dirty="0" err="1"/>
              <a:t>kebutuhannya</a:t>
            </a:r>
            <a:r>
              <a:rPr dirty="0"/>
              <a:t> dan </a:t>
            </a:r>
            <a:r>
              <a:rPr dirty="0" err="1"/>
              <a:t>memiliki</a:t>
            </a:r>
            <a:r>
              <a:rPr dirty="0"/>
              <a:t> </a:t>
            </a:r>
            <a:r>
              <a:rPr dirty="0" err="1"/>
              <a:t>kemampuan</a:t>
            </a:r>
            <a:r>
              <a:rPr dirty="0"/>
              <a:t> </a:t>
            </a:r>
            <a:r>
              <a:rPr dirty="0" err="1"/>
              <a:t>membayar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79" y="1417320"/>
            <a:ext cx="3840480" cy="34747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498079" y="1417320"/>
            <a:ext cx="73152" cy="347472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80959" y="1527048"/>
            <a:ext cx="3520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t>Output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59" y="1984248"/>
            <a:ext cx="3520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3C"/>
                </a:solidFill>
              </a:defRPr>
            </a:pPr>
            <a:r>
              <a:rPr dirty="0" err="1"/>
              <a:t>Pengelola</a:t>
            </a:r>
            <a:r>
              <a:rPr dirty="0"/>
              <a:t> </a:t>
            </a:r>
            <a:r>
              <a:rPr dirty="0" err="1"/>
              <a:t>gudang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 </a:t>
            </a:r>
            <a:r>
              <a:rPr dirty="0" err="1"/>
              <a:t>kecil</a:t>
            </a:r>
            <a:r>
              <a:rPr dirty="0"/>
              <a:t>–</a:t>
            </a:r>
            <a:r>
              <a:rPr dirty="0" err="1"/>
              <a:t>menengah</a:t>
            </a:r>
            <a:r>
              <a:rPr dirty="0"/>
              <a:t> yang </a:t>
            </a:r>
            <a:r>
              <a:rPr dirty="0" err="1"/>
              <a:t>membutuhkan</a:t>
            </a:r>
            <a:r>
              <a:rPr dirty="0"/>
              <a:t> monitoring </a:t>
            </a:r>
            <a:r>
              <a:rPr dirty="0" err="1"/>
              <a:t>posisi</a:t>
            </a:r>
            <a:r>
              <a:rPr dirty="0"/>
              <a:t>/</a:t>
            </a:r>
            <a:r>
              <a:rPr dirty="0" err="1"/>
              <a:t>jarak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berkala</a:t>
            </a:r>
            <a:r>
              <a:rPr dirty="0"/>
              <a:t>.'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13232" y="1110996"/>
            <a:ext cx="441729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sz="2000" dirty="0" err="1">
                <a:latin typeface="Aptos" panose="020B0004020202020204" pitchFamily="34" charset="0"/>
              </a:rPr>
              <a:t>Contoh</a:t>
            </a:r>
            <a:r>
              <a:rPr sz="2000" dirty="0">
                <a:latin typeface="Aptos" panose="020B0004020202020204" pitchFamily="34" charset="0"/>
              </a:rPr>
              <a:t> Menyusun Value Proposition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185429"/>
              </p:ext>
            </p:extLst>
          </p:nvPr>
        </p:nvGraphicFramePr>
        <p:xfrm>
          <a:off x="896112" y="1860804"/>
          <a:ext cx="8293608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9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8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5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Fakta/masalah</a:t>
                      </a:r>
                    </a:p>
                  </a:txBody>
                  <a:tcPr marL="54864" marR="36576" marT="36576" marB="36576">
                    <a:solidFill>
                      <a:srgbClr val="1827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Solusi</a:t>
                      </a:r>
                    </a:p>
                  </a:txBody>
                  <a:tcPr marL="54864" marR="36576" marT="36576" marB="36576">
                    <a:solidFill>
                      <a:srgbClr val="1827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Value</a:t>
                      </a:r>
                    </a:p>
                  </a:txBody>
                  <a:tcPr marL="54864" marR="36576" marT="36576" marB="36576">
                    <a:solidFill>
                      <a:srgbClr val="1827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8303C"/>
                          </a:solidFill>
                        </a:defRPr>
                      </a:pPr>
                      <a:r>
                        <a:t>Monitoring manual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8303C"/>
                          </a:solidFill>
                        </a:defRPr>
                      </a:pPr>
                      <a:r>
                        <a:t>Sensor + ESP32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8303C"/>
                          </a:solidFill>
                        </a:defRPr>
                      </a:pPr>
                      <a:r>
                        <a:t>Monitoring otomatis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8303C"/>
                          </a:solidFill>
                        </a:defRPr>
                      </a:pPr>
                      <a:r>
                        <a:rPr dirty="0"/>
                        <a:t>Sulit </a:t>
                      </a:r>
                      <a:r>
                        <a:rPr dirty="0" err="1"/>
                        <a:t>mengetahui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kondisi</a:t>
                      </a:r>
                      <a:r>
                        <a:rPr dirty="0"/>
                        <a:t> real-time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8303C"/>
                          </a:solidFill>
                        </a:defRPr>
                      </a:pPr>
                      <a:r>
                        <a:t>Wi-Fi + dashboard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8303C"/>
                          </a:solidFill>
                        </a:defRPr>
                      </a:pPr>
                      <a:r>
                        <a:t>Informasi real-time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8303C"/>
                          </a:solidFill>
                        </a:defRPr>
                      </a:pPr>
                      <a:r>
                        <a:t>Waktu petugas terbatas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8303C"/>
                          </a:solidFill>
                        </a:defRPr>
                      </a:pPr>
                      <a:r>
                        <a:t>Notifikasi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8303C"/>
                          </a:solidFill>
                        </a:defRPr>
                      </a:pPr>
                      <a:r>
                        <a:rPr dirty="0" err="1"/>
                        <a:t>Mengurangi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pengecekan</a:t>
                      </a:r>
                      <a:r>
                        <a:rPr dirty="0"/>
                        <a:t> manual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822960" y="4892040"/>
            <a:ext cx="10424160" cy="8229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2960" y="4892040"/>
            <a:ext cx="73152" cy="82296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5001768"/>
            <a:ext cx="10104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2744"/>
                </a:solidFill>
              </a:defRPr>
            </a:pPr>
            <a:r>
              <a:rPr dirty="0"/>
              <a:t>Value Proposition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24912" y="5010912"/>
            <a:ext cx="79004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3C"/>
                </a:solidFill>
              </a:defRPr>
            </a:pPr>
            <a:r>
              <a:rPr dirty="0"/>
              <a:t>Monitoring </a:t>
            </a:r>
            <a:r>
              <a:rPr dirty="0" err="1"/>
              <a:t>jarak</a:t>
            </a:r>
            <a:r>
              <a:rPr dirty="0"/>
              <a:t> </a:t>
            </a:r>
            <a:r>
              <a:rPr dirty="0" err="1"/>
              <a:t>otomatis</a:t>
            </a:r>
            <a:r>
              <a:rPr dirty="0"/>
              <a:t> dan real-time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membantu</a:t>
            </a:r>
            <a:r>
              <a:rPr dirty="0"/>
              <a:t> </a:t>
            </a:r>
            <a:r>
              <a:rPr dirty="0" err="1"/>
              <a:t>pengelola</a:t>
            </a:r>
            <a:r>
              <a:rPr dirty="0"/>
              <a:t> </a:t>
            </a:r>
            <a:r>
              <a:rPr dirty="0" err="1"/>
              <a:t>gudang</a:t>
            </a:r>
            <a:r>
              <a:rPr dirty="0"/>
              <a:t> </a:t>
            </a:r>
            <a:r>
              <a:rPr dirty="0" err="1"/>
              <a:t>mengurangi</a:t>
            </a:r>
            <a:r>
              <a:rPr dirty="0"/>
              <a:t> </a:t>
            </a:r>
            <a:r>
              <a:rPr dirty="0" err="1"/>
              <a:t>pengecekan</a:t>
            </a:r>
            <a:r>
              <a:rPr dirty="0"/>
              <a:t> manual.'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995583"/>
            <a:ext cx="418428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sz="2000" dirty="0" err="1"/>
              <a:t>Contoh</a:t>
            </a:r>
            <a:r>
              <a:rPr sz="2000" dirty="0"/>
              <a:t> </a:t>
            </a:r>
            <a:r>
              <a:rPr sz="2000" dirty="0" err="1"/>
              <a:t>Menentukan</a:t>
            </a:r>
            <a:r>
              <a:rPr sz="2000" dirty="0"/>
              <a:t> Revenue Stream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18647"/>
            <a:ext cx="6400800" cy="226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8303C"/>
                </a:solidFill>
              </a:defRPr>
            </a:pPr>
            <a:r>
              <a:rPr dirty="0"/>
              <a:t>Harga </a:t>
            </a:r>
            <a:r>
              <a:rPr dirty="0" err="1"/>
              <a:t>perangkat</a:t>
            </a:r>
            <a:r>
              <a:rPr dirty="0"/>
              <a:t>: </a:t>
            </a:r>
            <a:r>
              <a:rPr dirty="0" err="1"/>
              <a:t>misalnya</a:t>
            </a:r>
            <a:r>
              <a:rPr dirty="0"/>
              <a:t> Rp1.500.000/unit.</a:t>
            </a:r>
          </a:p>
          <a:p>
            <a:pPr>
              <a:spcAft>
                <a:spcPts val="1000"/>
              </a:spcAft>
              <a:defRPr sz="1800">
                <a:solidFill>
                  <a:srgbClr val="28303C"/>
                </a:solidFill>
              </a:defRPr>
            </a:pPr>
            <a:r>
              <a:rPr dirty="0"/>
              <a:t>Jasa </a:t>
            </a:r>
            <a:r>
              <a:rPr dirty="0" err="1"/>
              <a:t>instalasi</a:t>
            </a:r>
            <a:r>
              <a:rPr dirty="0"/>
              <a:t>: </a:t>
            </a:r>
            <a:r>
              <a:rPr dirty="0" err="1"/>
              <a:t>misalnya</a:t>
            </a:r>
            <a:r>
              <a:rPr dirty="0"/>
              <a:t> Rp300.000/</a:t>
            </a:r>
            <a:r>
              <a:rPr dirty="0" err="1"/>
              <a:t>lokasi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>
                <a:solidFill>
                  <a:srgbClr val="28303C"/>
                </a:solidFill>
              </a:defRPr>
            </a:pPr>
            <a:r>
              <a:rPr dirty="0"/>
              <a:t>Maintenance: </a:t>
            </a:r>
            <a:r>
              <a:rPr dirty="0" err="1"/>
              <a:t>misalnya</a:t>
            </a:r>
            <a:r>
              <a:rPr dirty="0"/>
              <a:t> Rp500.000/</a:t>
            </a:r>
            <a:r>
              <a:rPr dirty="0" err="1"/>
              <a:t>tahun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>
                <a:solidFill>
                  <a:srgbClr val="28303C"/>
                </a:solidFill>
              </a:defRPr>
            </a:pPr>
            <a:r>
              <a:rPr dirty="0"/>
              <a:t>Subscription dashboard: </a:t>
            </a:r>
            <a:r>
              <a:rPr dirty="0" err="1"/>
              <a:t>misalnya</a:t>
            </a:r>
            <a:r>
              <a:rPr dirty="0"/>
              <a:t> Rp100.000/</a:t>
            </a:r>
            <a:r>
              <a:rPr dirty="0" err="1"/>
              <a:t>bulan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>
                <a:solidFill>
                  <a:srgbClr val="28303C"/>
                </a:solidFill>
              </a:defRPr>
            </a:pPr>
            <a:r>
              <a:rPr dirty="0"/>
              <a:t>Angka </a:t>
            </a:r>
            <a:r>
              <a:rPr dirty="0" err="1"/>
              <a:t>tersebut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asumsi</a:t>
            </a:r>
            <a:r>
              <a:rPr dirty="0"/>
              <a:t> </a:t>
            </a:r>
            <a:r>
              <a:rPr dirty="0" err="1"/>
              <a:t>awal</a:t>
            </a:r>
            <a:r>
              <a:rPr dirty="0"/>
              <a:t> dan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divalidasi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biaya</a:t>
            </a:r>
            <a:r>
              <a:rPr dirty="0"/>
              <a:t> dan willingness to pay.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7406640" y="1417320"/>
            <a:ext cx="4023360" cy="34747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406640" y="1417320"/>
            <a:ext cx="73152" cy="347472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589519" y="1527048"/>
            <a:ext cx="3703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t>Pertanyaan validasi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19" y="1984248"/>
            <a:ext cx="3703320" cy="2816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3C"/>
                </a:solidFill>
              </a:defRPr>
            </a:pPr>
            <a:r>
              <a:t>Apakah pelanggan bersedia membayar?</a:t>
            </a:r>
            <a:br/>
            <a:br/>
            <a:r>
              <a:t>Berapa harga yang dianggap wajar?</a:t>
            </a:r>
            <a:br/>
            <a:br/>
            <a:r>
              <a:t>Apakah pendapatan cukup menutup biaya?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558897"/>
            <a:ext cx="518276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sz="2000" dirty="0" err="1"/>
              <a:t>Contoh</a:t>
            </a:r>
            <a:r>
              <a:rPr sz="2000" dirty="0"/>
              <a:t> Proses 4 — </a:t>
            </a:r>
            <a:r>
              <a:rPr sz="2000" dirty="0" err="1"/>
              <a:t>Menentukan</a:t>
            </a:r>
            <a:r>
              <a:rPr sz="2000" dirty="0"/>
              <a:t> Cost Structure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627053"/>
              </p:ext>
            </p:extLst>
          </p:nvPr>
        </p:nvGraphicFramePr>
        <p:xfrm>
          <a:off x="950976" y="1280160"/>
          <a:ext cx="7205473" cy="250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7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9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86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7576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Komponen biaya</a:t>
                      </a:r>
                    </a:p>
                  </a:txBody>
                  <a:tcPr marL="54864" marR="36576" marT="36576" marB="36576">
                    <a:solidFill>
                      <a:srgbClr val="1827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Contoh</a:t>
                      </a:r>
                    </a:p>
                  </a:txBody>
                  <a:tcPr marL="54864" marR="36576" marT="36576" marB="36576">
                    <a:solidFill>
                      <a:srgbClr val="1827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Jenis</a:t>
                      </a:r>
                    </a:p>
                  </a:txBody>
                  <a:tcPr marL="54864" marR="36576" marT="36576" marB="36576">
                    <a:solidFill>
                      <a:srgbClr val="1827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57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ESP32 + sensor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Rp350.000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rPr dirty="0" err="1"/>
                        <a:t>Variabel</a:t>
                      </a:r>
                      <a:r>
                        <a:rPr dirty="0"/>
                        <a:t>/unit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57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Casing &amp; wiring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Rp100.000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Variabel/unit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57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Tenaga kerja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Rp200.000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Variabel/unit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57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Server/internet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Rp100.000/bulan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Operasional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57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Marketing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rPr dirty="0"/>
                        <a:t>Rp500.000/</a:t>
                      </a:r>
                      <a:r>
                        <a:rPr dirty="0" err="1"/>
                        <a:t>bulan</a:t>
                      </a:r>
                      <a:endParaRPr dirty="0"/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rPr dirty="0" err="1"/>
                        <a:t>Operasional</a:t>
                      </a:r>
                      <a:endParaRPr dirty="0"/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822960" y="5623560"/>
            <a:ext cx="10424160" cy="5029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2960" y="5623560"/>
            <a:ext cx="73152" cy="502920"/>
          </a:xfrm>
          <a:prstGeom prst="rect">
            <a:avLst/>
          </a:prstGeom>
          <a:solidFill>
            <a:srgbClr val="E78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5733288"/>
            <a:ext cx="10104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744"/>
                </a:solidFill>
              </a:defRPr>
            </a:pPr>
            <a:r>
              <a:t>Lanjutan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024128"/>
            <a:ext cx="101041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3C"/>
                </a:solidFill>
              </a:defRPr>
            </a:pPr>
            <a:r>
              <a:rPr dirty="0"/>
              <a:t>Data </a:t>
            </a:r>
            <a:r>
              <a:rPr dirty="0" err="1"/>
              <a:t>biaya</a:t>
            </a:r>
            <a:r>
              <a:rPr dirty="0"/>
              <a:t> → HPP → </a:t>
            </a:r>
            <a:r>
              <a:rPr dirty="0" err="1"/>
              <a:t>harga</a:t>
            </a:r>
            <a:r>
              <a:rPr dirty="0"/>
              <a:t> </a:t>
            </a:r>
            <a:r>
              <a:rPr dirty="0" err="1"/>
              <a:t>jual</a:t>
            </a:r>
            <a:r>
              <a:rPr dirty="0"/>
              <a:t> → margin → BEP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TextBox 2"/>
          <p:cNvSpPr txBox="1"/>
          <p:nvPr/>
        </p:nvSpPr>
        <p:spPr>
          <a:xfrm>
            <a:off x="1426464" y="576072"/>
            <a:ext cx="567027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sz="2000" dirty="0" err="1"/>
              <a:t>Contoh</a:t>
            </a:r>
            <a:r>
              <a:rPr sz="2000" dirty="0"/>
              <a:t> BMC </a:t>
            </a:r>
            <a:r>
              <a:rPr sz="2000" dirty="0" err="1"/>
              <a:t>Lengkap</a:t>
            </a:r>
            <a:r>
              <a:rPr sz="2000" dirty="0"/>
              <a:t> — Smart Distance Monitoring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821650"/>
              </p:ext>
            </p:extLst>
          </p:nvPr>
        </p:nvGraphicFramePr>
        <p:xfrm>
          <a:off x="1517904" y="1088136"/>
          <a:ext cx="6876288" cy="4160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78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8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6052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 err="1"/>
                        <a:t>Elemen</a:t>
                      </a:r>
                      <a:r>
                        <a:rPr lang="en-US" dirty="0"/>
                        <a:t> </a:t>
                      </a:r>
                      <a:endParaRPr dirty="0"/>
                    </a:p>
                  </a:txBody>
                  <a:tcPr marL="54864" marR="36576" marT="36576" marB="36576" anchor="ctr"/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Isi</a:t>
                      </a:r>
                    </a:p>
                  </a:txBody>
                  <a:tcPr marL="54864" marR="36576" marT="36576" marB="365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052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Customer Segments</a:t>
                      </a:r>
                    </a:p>
                  </a:txBody>
                  <a:tcPr marL="54864" marR="36576" marT="36576" marB="36576"/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Gudang, industri kecil, laboratorium, sekolah</a:t>
                      </a:r>
                    </a:p>
                  </a:txBody>
                  <a:tcPr marL="54864" marR="36576" marT="36576" marB="3657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052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Value Propositions</a:t>
                      </a:r>
                    </a:p>
                  </a:txBody>
                  <a:tcPr marL="54864" marR="36576" marT="36576" marB="36576"/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Monitoring jarak otomatis, real-time, mengurangi monitoring manual</a:t>
                      </a:r>
                    </a:p>
                  </a:txBody>
                  <a:tcPr marL="54864" marR="36576" marT="36576" marB="3657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052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Channels</a:t>
                      </a:r>
                    </a:p>
                  </a:txBody>
                  <a:tcPr marL="54864" marR="36576" marT="36576" marB="36576"/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Website, marketplace, media sosial, direct sales</a:t>
                      </a:r>
                    </a:p>
                  </a:txBody>
                  <a:tcPr marL="54864" marR="36576" marT="36576" marB="3657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052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Customer Relationships</a:t>
                      </a:r>
                    </a:p>
                  </a:txBody>
                  <a:tcPr marL="54864" marR="36576" marT="36576" marB="36576"/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rPr dirty="0" err="1"/>
                        <a:t>Instalasi</a:t>
                      </a:r>
                      <a:r>
                        <a:rPr dirty="0"/>
                        <a:t>, training, support, maintenance</a:t>
                      </a:r>
                    </a:p>
                  </a:txBody>
                  <a:tcPr marL="54864" marR="36576" marT="36576" marB="3657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052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Revenue Streams</a:t>
                      </a:r>
                    </a:p>
                  </a:txBody>
                  <a:tcPr marL="54864" marR="36576" marT="36576" marB="36576"/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Penjualan alat, instalasi, maintenance, subscription</a:t>
                      </a:r>
                    </a:p>
                  </a:txBody>
                  <a:tcPr marL="54864" marR="36576" marT="36576" marB="3657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052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Key Resources</a:t>
                      </a:r>
                    </a:p>
                  </a:txBody>
                  <a:tcPr marL="54864" marR="36576" marT="36576" marB="36576"/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ESP32, sensor, software, server, teknisi</a:t>
                      </a:r>
                    </a:p>
                  </a:txBody>
                  <a:tcPr marL="54864" marR="36576" marT="36576" marB="3657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6052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Key Activities</a:t>
                      </a:r>
                    </a:p>
                  </a:txBody>
                  <a:tcPr marL="54864" marR="36576" marT="36576" marB="36576"/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Pengembangan, produksi, testing, instalasi</a:t>
                      </a:r>
                    </a:p>
                  </a:txBody>
                  <a:tcPr marL="54864" marR="36576" marT="36576" marB="3657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6052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Key Partners</a:t>
                      </a:r>
                    </a:p>
                  </a:txBody>
                  <a:tcPr marL="54864" marR="36576" marT="36576" marB="36576"/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Supplier komponen, teknisi, cloud provider</a:t>
                      </a:r>
                    </a:p>
                  </a:txBody>
                  <a:tcPr marL="54864" marR="36576" marT="36576" marB="3657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6052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t>Cost Structure</a:t>
                      </a:r>
                    </a:p>
                  </a:txBody>
                  <a:tcPr marL="54864" marR="36576" marT="36576" marB="36576"/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28303C"/>
                          </a:solidFill>
                        </a:defRPr>
                      </a:pPr>
                      <a:r>
                        <a:rPr dirty="0" err="1"/>
                        <a:t>Komponen</a:t>
                      </a:r>
                      <a:r>
                        <a:rPr dirty="0"/>
                        <a:t>, </a:t>
                      </a:r>
                      <a:r>
                        <a:rPr dirty="0" err="1"/>
                        <a:t>tenaga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kerja</a:t>
                      </a:r>
                      <a:r>
                        <a:rPr dirty="0"/>
                        <a:t>, server, </a:t>
                      </a:r>
                      <a:r>
                        <a:rPr dirty="0" err="1"/>
                        <a:t>pemasaran</a:t>
                      </a:r>
                      <a:r>
                        <a:rPr dirty="0"/>
                        <a:t>, </a:t>
                      </a:r>
                      <a:r>
                        <a:rPr dirty="0" err="1"/>
                        <a:t>transportasi</a:t>
                      </a:r>
                      <a:endParaRPr dirty="0"/>
                    </a:p>
                  </a:txBody>
                  <a:tcPr marL="54864" marR="36576" marT="36576" marB="3657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t>Menguji Apakah BMC Masuk Akal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25880"/>
            <a:ext cx="3474720" cy="43891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73152" cy="438912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435607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t>Customer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92807"/>
            <a:ext cx="3154679" cy="3730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8303C"/>
                </a:solidFill>
              </a:defRPr>
            </a:pPr>
            <a:r>
              <a:t>Apakah benar mereka mengalami masalah?</a:t>
            </a:r>
            <a:br/>
            <a:br/>
            <a:r>
              <a:t>Apakah mereka mau menggunakan?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325880"/>
            <a:ext cx="3474720" cy="43891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43400" y="1325880"/>
            <a:ext cx="73152" cy="438912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26280" y="1435607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t>Value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6280" y="1892807"/>
            <a:ext cx="3154679" cy="3730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8303C"/>
                </a:solidFill>
              </a:defRPr>
            </a:pPr>
            <a:r>
              <a:t>Apakah solusi benar-benar menyelesaikan masalah?</a:t>
            </a:r>
            <a:br/>
            <a:br/>
            <a:r>
              <a:t>Apakah lebih baik dari alternatif?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25880"/>
            <a:ext cx="3474720" cy="43891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138160" y="1325880"/>
            <a:ext cx="73152" cy="438912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21040" y="1435607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82744"/>
                </a:solidFill>
              </a:defRPr>
            </a:pPr>
            <a:r>
              <a:t>Business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1892807"/>
            <a:ext cx="3154679" cy="3730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8303C"/>
                </a:solidFill>
              </a:defRPr>
            </a:pPr>
            <a:r>
              <a:t>Apakah pelanggan mau membayar?</a:t>
            </a:r>
            <a:br/>
            <a:br/>
            <a:r>
              <a:t>Apakah pendapatan menutup biaya?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t>BMC: Asumsi vs Evidence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031302"/>
              </p:ext>
            </p:extLst>
          </p:nvPr>
        </p:nvGraphicFramePr>
        <p:xfrm>
          <a:off x="594360" y="1417320"/>
          <a:ext cx="8458200" cy="2258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1714"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rPr sz="1400"/>
                        <a:t>Pernyataan</a:t>
                      </a:r>
                    </a:p>
                  </a:txBody>
                  <a:tcPr marL="54864" marR="36576" marT="36576" marB="36576" anchor="ctr">
                    <a:solidFill>
                      <a:srgbClr val="1827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rPr sz="1400"/>
                        <a:t>Status</a:t>
                      </a:r>
                    </a:p>
                  </a:txBody>
                  <a:tcPr marL="54864" marR="36576" marT="36576" marB="36576" anchor="ctr">
                    <a:solidFill>
                      <a:srgbClr val="1827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rPr sz="1400" dirty="0"/>
                        <a:t>Evidence yang </a:t>
                      </a:r>
                      <a:r>
                        <a:rPr sz="1400" dirty="0" err="1"/>
                        <a:t>dibutuhkan</a:t>
                      </a:r>
                      <a:endParaRPr sz="1400" dirty="0"/>
                    </a:p>
                  </a:txBody>
                  <a:tcPr marL="54864" marR="36576" marT="36576" marB="36576" anchor="ctr">
                    <a:solidFill>
                      <a:srgbClr val="1827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71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'Gudang membutuhkan produk kami'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Asumsi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Wawancara/survei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71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'Pelanggan mau membayar Rp1,5 juta'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Asumsi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Price test / interview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71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'Prototype menghemat waktu'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Asumsi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Pengujian sebelum-sesudah</a:t>
                      </a:r>
                    </a:p>
                  </a:txBody>
                  <a:tcPr marL="54864" marR="36576" marT="36576" marB="36576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71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'Dashboard mudah digunakan'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t>Asumsi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8303C"/>
                          </a:solidFill>
                        </a:defRPr>
                      </a:pPr>
                      <a:r>
                        <a:rPr dirty="0"/>
                        <a:t>User testing</a:t>
                      </a:r>
                    </a:p>
                  </a:txBody>
                  <a:tcPr marL="54864" marR="36576" marT="36576" marB="36576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822960" y="5577840"/>
            <a:ext cx="10424160" cy="50292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2960" y="5577840"/>
            <a:ext cx="73152" cy="50292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84632" y="1109543"/>
            <a:ext cx="101041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3C"/>
                </a:solidFill>
              </a:defRPr>
            </a:pPr>
            <a:r>
              <a:rPr b="1" i="1" dirty="0" err="1"/>
              <a:t>Semakin</a:t>
            </a:r>
            <a:r>
              <a:rPr b="1" i="1" dirty="0"/>
              <a:t> </a:t>
            </a:r>
            <a:r>
              <a:rPr b="1" i="1" dirty="0" err="1"/>
              <a:t>banyak</a:t>
            </a:r>
            <a:r>
              <a:rPr b="1" i="1" dirty="0"/>
              <a:t> </a:t>
            </a:r>
            <a:r>
              <a:rPr b="1" i="1" dirty="0" err="1"/>
              <a:t>asumsi</a:t>
            </a:r>
            <a:r>
              <a:rPr b="1" i="1" dirty="0"/>
              <a:t> </a:t>
            </a:r>
            <a:r>
              <a:rPr b="1" i="1" dirty="0" err="1"/>
              <a:t>penting</a:t>
            </a:r>
            <a:r>
              <a:rPr b="1" i="1" dirty="0"/>
              <a:t> yang </a:t>
            </a:r>
            <a:r>
              <a:rPr b="1" i="1" dirty="0" err="1"/>
              <a:t>telah</a:t>
            </a:r>
            <a:r>
              <a:rPr b="1" i="1" dirty="0"/>
              <a:t> </a:t>
            </a:r>
            <a:r>
              <a:rPr b="1" i="1" dirty="0" err="1"/>
              <a:t>dibuktikan</a:t>
            </a:r>
            <a:r>
              <a:rPr b="1" i="1" dirty="0"/>
              <a:t>, </a:t>
            </a:r>
            <a:r>
              <a:rPr b="1" i="1" dirty="0" err="1"/>
              <a:t>semakin</a:t>
            </a:r>
            <a:r>
              <a:rPr b="1" i="1" dirty="0"/>
              <a:t> </a:t>
            </a:r>
            <a:r>
              <a:rPr b="1" i="1" dirty="0" err="1"/>
              <a:t>kuat</a:t>
            </a:r>
            <a:r>
              <a:rPr b="1" i="1" dirty="0"/>
              <a:t> BMC.</a:t>
            </a:r>
            <a:r>
              <a:rPr lang="en-US" b="1" i="1" dirty="0"/>
              <a:t> </a:t>
            </a:r>
            <a:endParaRPr b="1" i="1" dirty="0"/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19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t>Validasi BMC dengan Customer Discovery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28800"/>
            <a:ext cx="1965960" cy="31089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1828800"/>
            <a:ext cx="73152" cy="310896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938528"/>
            <a:ext cx="16459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Hipotesis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395728"/>
            <a:ext cx="1645919" cy="245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3C"/>
                </a:solidFill>
              </a:defRPr>
            </a:pPr>
            <a:r>
              <a:t>Siapa pelanggan? Apa masalahnya?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71800" y="1828800"/>
            <a:ext cx="1965960" cy="31089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971800" y="1828800"/>
            <a:ext cx="73152" cy="310896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154680" y="1938528"/>
            <a:ext cx="16459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Wawancara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54680" y="2395728"/>
            <a:ext cx="1645919" cy="245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3C"/>
                </a:solidFill>
              </a:defRPr>
            </a:pPr>
            <a:r>
              <a:t>Tanyakan pengalaman, bukan hanya opini.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257800" y="1828800"/>
            <a:ext cx="1965960" cy="31089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257800" y="1828800"/>
            <a:ext cx="73152" cy="310896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40680" y="1938528"/>
            <a:ext cx="16459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Prototype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40680" y="2395728"/>
            <a:ext cx="1645919" cy="245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3C"/>
                </a:solidFill>
              </a:defRPr>
            </a:pPr>
            <a:r>
              <a:t>Berikan solusi untuk dicoba.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543800" y="1828800"/>
            <a:ext cx="1965960" cy="31089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543800" y="1828800"/>
            <a:ext cx="73152" cy="3108960"/>
          </a:xfrm>
          <a:prstGeom prst="rect">
            <a:avLst/>
          </a:prstGeom>
          <a:solidFill>
            <a:srgbClr val="E78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26679" y="1938528"/>
            <a:ext cx="16459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Feedback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26679" y="2395728"/>
            <a:ext cx="1645919" cy="245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3C"/>
                </a:solidFill>
              </a:defRPr>
            </a:pPr>
            <a:r>
              <a:t>Catat keberatan, kebutuhan, dan manfaat.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29800" y="1828800"/>
            <a:ext cx="1965960" cy="310896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829800" y="1828800"/>
            <a:ext cx="73152" cy="3108960"/>
          </a:xfrm>
          <a:prstGeom prst="rect">
            <a:avLst/>
          </a:prstGeom>
          <a:solidFill>
            <a:srgbClr val="C6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012680" y="1938528"/>
            <a:ext cx="16459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4"/>
                </a:solidFill>
              </a:defRPr>
            </a:pPr>
            <a:r>
              <a:t>Keputusan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12680" y="2395728"/>
            <a:ext cx="1645919" cy="245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8303C"/>
                </a:solidFill>
              </a:defRPr>
            </a:pPr>
            <a:r>
              <a:t>Pertahankan, ubah, atau hapus asumsi.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359156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lang="en-ID" sz="2000" dirty="0"/>
              <a:t>Template </a:t>
            </a:r>
            <a:r>
              <a:rPr sz="2000" dirty="0" err="1"/>
              <a:t>Kerja</a:t>
            </a:r>
            <a:r>
              <a:rPr sz="2000" dirty="0"/>
              <a:t> BMC </a:t>
            </a:r>
            <a:r>
              <a:rPr sz="2000" dirty="0" err="1"/>
              <a:t>Mahasiswa</a:t>
            </a:r>
            <a:endParaRPr sz="2000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E0F32A2-B956-FFD8-E411-19DA35CA7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880110"/>
            <a:ext cx="10607040" cy="59664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506068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dirty="0"/>
              <a:t>Studi </a:t>
            </a:r>
            <a:r>
              <a:rPr dirty="0" err="1"/>
              <a:t>Kasus</a:t>
            </a:r>
            <a:r>
              <a:rPr dirty="0"/>
              <a:t>: </a:t>
            </a:r>
            <a:r>
              <a:rPr lang="en-US" dirty="0" err="1"/>
              <a:t>Teknologi</a:t>
            </a:r>
            <a:r>
              <a:rPr lang="en-US" dirty="0"/>
              <a:t> dan </a:t>
            </a:r>
            <a:r>
              <a:rPr lang="en-US" dirty="0" err="1"/>
              <a:t>bisnis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1234440"/>
            <a:ext cx="2743200" cy="502920"/>
          </a:xfrm>
          <a:prstGeom prst="round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2468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t>Kasus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333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8303C"/>
                </a:solidFill>
              </a:defRPr>
            </a:pPr>
            <a:r>
              <a:rPr sz="1600" dirty="0"/>
              <a:t>Tim </a:t>
            </a:r>
            <a:r>
              <a:rPr sz="1600" dirty="0" err="1"/>
              <a:t>mahasiswa</a:t>
            </a:r>
            <a:r>
              <a:rPr sz="1600" dirty="0"/>
              <a:t> </a:t>
            </a:r>
            <a:r>
              <a:rPr sz="1600" dirty="0" err="1"/>
              <a:t>menemukan</a:t>
            </a:r>
            <a:r>
              <a:rPr sz="1600" dirty="0"/>
              <a:t> </a:t>
            </a:r>
            <a:r>
              <a:rPr lang="en-US" sz="1600" dirty="0" err="1"/>
              <a:t>sebuah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bisnis</a:t>
            </a:r>
            <a:r>
              <a:rPr lang="en-US" sz="1600" dirty="0"/>
              <a:t> </a:t>
            </a:r>
            <a:r>
              <a:rPr lang="en-US" sz="1600" dirty="0" err="1"/>
              <a:t>sewa</a:t>
            </a:r>
            <a:r>
              <a:rPr lang="en-US" sz="1600" dirty="0"/>
              <a:t> </a:t>
            </a:r>
            <a:r>
              <a:rPr lang="en-US" sz="1600" dirty="0" err="1"/>
              <a:t>kendaraan</a:t>
            </a:r>
            <a:r>
              <a:rPr lang="en-US" sz="1600" dirty="0"/>
              <a:t> </a:t>
            </a:r>
            <a:r>
              <a:rPr sz="1600" dirty="0" err="1"/>
              <a:t>dilakukan</a:t>
            </a:r>
            <a:r>
              <a:rPr sz="1600" dirty="0"/>
              <a:t> </a:t>
            </a:r>
            <a:r>
              <a:rPr sz="1600" dirty="0" err="1"/>
              <a:t>secara</a:t>
            </a:r>
            <a:r>
              <a:rPr sz="1600" dirty="0"/>
              <a:t> manual.</a:t>
            </a:r>
            <a:r>
              <a:rPr lang="en-US" sz="1600" dirty="0"/>
              <a:t> Dimana Admin </a:t>
            </a:r>
            <a:r>
              <a:rPr lang="en-US" sz="1600" dirty="0" err="1"/>
              <a:t>hanya</a:t>
            </a:r>
            <a:r>
              <a:rPr lang="en-US" sz="1600" dirty="0"/>
              <a:t> </a:t>
            </a:r>
            <a:r>
              <a:rPr lang="en-US" sz="1600" dirty="0" err="1"/>
              <a:t>mencatat</a:t>
            </a:r>
            <a:r>
              <a:rPr lang="en-US" sz="1600" dirty="0"/>
              <a:t> </a:t>
            </a:r>
            <a:r>
              <a:rPr lang="en-US" sz="1600" dirty="0" err="1"/>
              <a:t>keluar</a:t>
            </a:r>
            <a:r>
              <a:rPr lang="en-US" sz="1600" dirty="0"/>
              <a:t> </a:t>
            </a:r>
            <a:r>
              <a:rPr lang="en-US" sz="1600" dirty="0" err="1"/>
              <a:t>masuk</a:t>
            </a:r>
            <a:r>
              <a:rPr lang="en-US" sz="1600" dirty="0"/>
              <a:t> </a:t>
            </a:r>
            <a:r>
              <a:rPr lang="en-US" sz="1600" dirty="0" err="1"/>
              <a:t>kendaraan</a:t>
            </a:r>
            <a:r>
              <a:rPr lang="en-US" sz="1600" dirty="0"/>
              <a:t> </a:t>
            </a:r>
            <a:r>
              <a:rPr lang="en-US" sz="1600" dirty="0" err="1"/>
              <a:t>disetiap</a:t>
            </a:r>
            <a:r>
              <a:rPr lang="en-US" sz="1600" dirty="0"/>
              <a:t> </a:t>
            </a:r>
            <a:r>
              <a:rPr lang="en-US" sz="1600" dirty="0" err="1"/>
              <a:t>harinya</a:t>
            </a:r>
            <a:r>
              <a:rPr lang="en-US" sz="1600" dirty="0"/>
              <a:t>.</a:t>
            </a:r>
            <a:endParaRPr sz="1600" dirty="0"/>
          </a:p>
          <a:p>
            <a:pPr>
              <a:spcAft>
                <a:spcPts val="1000"/>
              </a:spcAft>
              <a:defRPr sz="1900">
                <a:solidFill>
                  <a:srgbClr val="28303C"/>
                </a:solidFill>
              </a:defRPr>
            </a:pPr>
            <a:r>
              <a:rPr lang="en-ID" sz="1600" b="1" dirty="0"/>
              <a:t>Tim </a:t>
            </a:r>
            <a:r>
              <a:rPr lang="en-ID" sz="1600" b="1" dirty="0" err="1"/>
              <a:t>mengusulkan</a:t>
            </a:r>
            <a:r>
              <a:rPr lang="en-ID" sz="1600" b="1" dirty="0"/>
              <a:t> </a:t>
            </a:r>
            <a:r>
              <a:rPr lang="en-ID" sz="1600" b="1" dirty="0" err="1"/>
              <a:t>untuk</a:t>
            </a:r>
            <a:r>
              <a:rPr lang="en-ID" sz="1600" b="1" dirty="0"/>
              <a:t> </a:t>
            </a:r>
            <a:r>
              <a:rPr lang="en-ID" sz="1600" b="1" dirty="0" err="1"/>
              <a:t>memanfaatkan</a:t>
            </a:r>
            <a:r>
              <a:rPr lang="en-ID" sz="1600" b="1" dirty="0"/>
              <a:t> </a:t>
            </a:r>
            <a:r>
              <a:rPr lang="en-ID" sz="1600" b="1" dirty="0" err="1"/>
              <a:t>teknologi</a:t>
            </a:r>
            <a:r>
              <a:rPr lang="en-ID" sz="1600" b="1" dirty="0"/>
              <a:t> </a:t>
            </a:r>
            <a:r>
              <a:rPr lang="en-ID" sz="1600" b="1" dirty="0" err="1"/>
              <a:t>sebagai</a:t>
            </a:r>
            <a:r>
              <a:rPr lang="en-ID" sz="1600" b="1" dirty="0"/>
              <a:t> Solusi </a:t>
            </a:r>
            <a:r>
              <a:rPr lang="en-ID" sz="1600" b="1" dirty="0" err="1"/>
              <a:t>untuk</a:t>
            </a:r>
            <a:r>
              <a:rPr lang="en-ID" sz="1600" b="1" dirty="0"/>
              <a:t> </a:t>
            </a:r>
            <a:r>
              <a:rPr lang="en-ID" sz="1600" b="1" dirty="0" err="1"/>
              <a:t>menjawab</a:t>
            </a:r>
            <a:r>
              <a:rPr lang="en-ID" sz="1600" b="1" dirty="0"/>
              <a:t> </a:t>
            </a:r>
            <a:r>
              <a:rPr lang="en-ID" sz="1600" b="1" dirty="0" err="1"/>
              <a:t>ata</a:t>
            </a:r>
            <a:r>
              <a:rPr lang="en-ID" sz="1600" b="1" dirty="0"/>
              <a:t> </a:t>
            </a:r>
            <a:r>
              <a:rPr lang="en-ID" sz="1600" b="1" dirty="0" err="1"/>
              <a:t>mewujudkan</a:t>
            </a:r>
            <a:r>
              <a:rPr lang="en-ID" sz="1600" b="1" dirty="0"/>
              <a:t> </a:t>
            </a:r>
            <a:r>
              <a:rPr lang="en-ID" sz="1600" b="1" dirty="0" err="1"/>
              <a:t>tujuan</a:t>
            </a:r>
            <a:r>
              <a:rPr lang="en-ID" sz="1600" b="1" dirty="0"/>
              <a:t>.</a:t>
            </a:r>
          </a:p>
          <a:p>
            <a:pPr>
              <a:spcAft>
                <a:spcPts val="1000"/>
              </a:spcAft>
              <a:defRPr sz="1900">
                <a:solidFill>
                  <a:srgbClr val="28303C"/>
                </a:solidFill>
              </a:defRPr>
            </a:pPr>
            <a:r>
              <a:rPr lang="en-ID" sz="1600" b="1" dirty="0"/>
              <a:t>Tujuan: </a:t>
            </a:r>
            <a:r>
              <a:rPr lang="en-ID" sz="1600" b="1" dirty="0" err="1"/>
              <a:t>Menigkatkan</a:t>
            </a:r>
            <a:r>
              <a:rPr lang="en-ID" sz="1600" b="1" dirty="0"/>
              <a:t> </a:t>
            </a:r>
            <a:r>
              <a:rPr lang="en-ID" sz="1600" b="1" dirty="0" err="1"/>
              <a:t>pelanggan</a:t>
            </a:r>
            <a:r>
              <a:rPr lang="en-ID" sz="1600" b="1" dirty="0"/>
              <a:t>, </a:t>
            </a:r>
            <a:r>
              <a:rPr lang="en-ID" sz="1600" b="1" dirty="0" err="1"/>
              <a:t>jangkauan</a:t>
            </a:r>
            <a:r>
              <a:rPr lang="en-ID" sz="1600" b="1" dirty="0"/>
              <a:t> </a:t>
            </a:r>
            <a:r>
              <a:rPr lang="en-ID" sz="1600" b="1" dirty="0" err="1"/>
              <a:t>bisnis</a:t>
            </a:r>
            <a:r>
              <a:rPr lang="en-ID" sz="1600" b="1" dirty="0"/>
              <a:t> dan </a:t>
            </a:r>
            <a:r>
              <a:rPr lang="en-ID" sz="1600" b="1" dirty="0" err="1"/>
              <a:t>layanan</a:t>
            </a:r>
            <a:r>
              <a:rPr lang="en-ID" sz="1600" b="1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11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253858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sz="2000" dirty="0"/>
              <a:t>Rubrik </a:t>
            </a:r>
            <a:r>
              <a:rPr sz="2000" dirty="0" err="1"/>
              <a:t>Penilaian</a:t>
            </a:r>
            <a:r>
              <a:rPr sz="2000" dirty="0"/>
              <a:t> BMC</a:t>
            </a:r>
            <a:r>
              <a:rPr lang="en-US" sz="2000" dirty="0"/>
              <a:t> </a:t>
            </a:r>
            <a:endParaRPr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537471"/>
              </p:ext>
            </p:extLst>
          </p:nvPr>
        </p:nvGraphicFramePr>
        <p:xfrm>
          <a:off x="1435608" y="1051560"/>
          <a:ext cx="9061705" cy="3465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0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0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0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48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7596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 dirty="0" err="1"/>
                        <a:t>Aspek</a:t>
                      </a:r>
                      <a:endParaRPr sz="1600" dirty="0"/>
                    </a:p>
                  </a:txBody>
                  <a:tcPr marL="54864" marR="36576" marT="36576" marB="36576" anchor="ctr">
                    <a:solidFill>
                      <a:srgbClr val="1827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 dirty="0"/>
                        <a:t>1 – Kurang</a:t>
                      </a:r>
                    </a:p>
                  </a:txBody>
                  <a:tcPr marL="54864" marR="36576" marT="36576" marB="36576" anchor="ctr">
                    <a:solidFill>
                      <a:srgbClr val="1827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 dirty="0"/>
                        <a:t>2 – </a:t>
                      </a:r>
                      <a:r>
                        <a:rPr sz="1600" dirty="0" err="1"/>
                        <a:t>Cukup</a:t>
                      </a:r>
                      <a:endParaRPr sz="1600" dirty="0"/>
                    </a:p>
                  </a:txBody>
                  <a:tcPr marL="54864" marR="36576" marT="36576" marB="36576" anchor="ctr">
                    <a:solidFill>
                      <a:srgbClr val="1827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 dirty="0"/>
                        <a:t>3 – Baik</a:t>
                      </a:r>
                    </a:p>
                  </a:txBody>
                  <a:tcPr marL="54864" marR="36576" marT="36576" marB="36576" anchor="ctr">
                    <a:solidFill>
                      <a:srgbClr val="1827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 dirty="0"/>
                        <a:t>4 – Sangat Baik</a:t>
                      </a:r>
                    </a:p>
                  </a:txBody>
                  <a:tcPr marL="54864" marR="36576" marT="36576" marB="36576" anchor="ctr">
                    <a:solidFill>
                      <a:srgbClr val="1827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596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>
                          <a:solidFill>
                            <a:schemeClr val="tx1"/>
                          </a:solidFill>
                        </a:rPr>
                        <a:t>Customer Segment</a:t>
                      </a: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>
                          <a:solidFill>
                            <a:schemeClr val="tx1"/>
                          </a:solidFill>
                        </a:rPr>
                        <a:t>Tidak jelas</a:t>
                      </a: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>
                          <a:solidFill>
                            <a:schemeClr val="tx1"/>
                          </a:solidFill>
                        </a:rPr>
                        <a:t>Umum</a:t>
                      </a: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>
                          <a:solidFill>
                            <a:schemeClr val="tx1"/>
                          </a:solidFill>
                        </a:rPr>
                        <a:t>Spesifik</a:t>
                      </a: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Spesifik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+ evidence</a:t>
                      </a: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596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>
                          <a:solidFill>
                            <a:schemeClr val="tx1"/>
                          </a:solidFill>
                        </a:rPr>
                        <a:t>Value Proposition</a:t>
                      </a:r>
                    </a:p>
                  </a:txBody>
                  <a:tcPr marL="54864" marR="36576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>
                          <a:solidFill>
                            <a:schemeClr val="tx1"/>
                          </a:solidFill>
                        </a:rPr>
                        <a:t>Tidak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relevan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</a:txBody>
                  <a:tcPr marL="54864" marR="36576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>
                          <a:solidFill>
                            <a:schemeClr val="tx1"/>
                          </a:solidFill>
                        </a:rPr>
                        <a:t>Manfaat kurang jelas</a:t>
                      </a:r>
                    </a:p>
                  </a:txBody>
                  <a:tcPr marL="54864" marR="36576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>
                          <a:solidFill>
                            <a:schemeClr val="tx1"/>
                          </a:solidFill>
                        </a:rPr>
                        <a:t>Jelas</a:t>
                      </a:r>
                    </a:p>
                  </a:txBody>
                  <a:tcPr marL="54864" marR="36576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>
                          <a:solidFill>
                            <a:schemeClr val="tx1"/>
                          </a:solidFill>
                        </a:rPr>
                        <a:t>Kuat +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terbukti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</a:txBody>
                  <a:tcPr marL="54864" marR="36576" marT="36576" marB="36576" anchor="ctr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596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>
                          <a:solidFill>
                            <a:schemeClr val="tx1"/>
                          </a:solidFill>
                        </a:rPr>
                        <a:t>Revenue &amp; Cost</a:t>
                      </a: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>
                          <a:solidFill>
                            <a:schemeClr val="tx1"/>
                          </a:solidFill>
                        </a:rPr>
                        <a:t>Tidak realistis</a:t>
                      </a: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>
                          <a:solidFill>
                            <a:schemeClr val="tx1"/>
                          </a:solidFill>
                        </a:rPr>
                        <a:t>Sebagian</a:t>
                      </a: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>
                          <a:solidFill>
                            <a:schemeClr val="tx1"/>
                          </a:solidFill>
                        </a:rPr>
                        <a:t>Cukup realistis</a:t>
                      </a: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Terukur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&amp;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konsisten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596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Konsistensi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BMC</a:t>
                      </a:r>
                    </a:p>
                  </a:txBody>
                  <a:tcPr marL="54864" marR="36576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>
                          <a:solidFill>
                            <a:schemeClr val="tx1"/>
                          </a:solidFill>
                        </a:rPr>
                        <a:t>Tidak terhubung</a:t>
                      </a:r>
                    </a:p>
                  </a:txBody>
                  <a:tcPr marL="54864" marR="36576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>
                          <a:solidFill>
                            <a:schemeClr val="tx1"/>
                          </a:solidFill>
                        </a:rPr>
                        <a:t>Banyak gap</a:t>
                      </a:r>
                    </a:p>
                  </a:txBody>
                  <a:tcPr marL="54864" marR="36576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>
                          <a:solidFill>
                            <a:schemeClr val="tx1"/>
                          </a:solidFill>
                        </a:rPr>
                        <a:t>Sebagian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besar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konsisten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</a:txBody>
                  <a:tcPr marL="54864" marR="36576" marT="36576" marB="36576" anchor="ctr"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>
                          <a:solidFill>
                            <a:schemeClr val="tx1"/>
                          </a:solidFill>
                        </a:rPr>
                        <a:t>Saling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mendukung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</a:txBody>
                  <a:tcPr marL="54864" marR="36576" marT="36576" marB="36576" anchor="ctr"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596">
                <a:tc>
                  <a:txBody>
                    <a:bodyPr/>
                    <a:lstStyle/>
                    <a:p>
                      <a:pPr algn="l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Validasi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>
                          <a:solidFill>
                            <a:schemeClr val="tx1"/>
                          </a:solidFill>
                        </a:rPr>
                        <a:t>Tidak ada</a:t>
                      </a: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>
                          <a:solidFill>
                            <a:schemeClr val="tx1"/>
                          </a:solidFill>
                        </a:rPr>
                        <a:t>Terbatas</a:t>
                      </a: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>
                          <a:solidFill>
                            <a:schemeClr val="tx1"/>
                          </a:solidFill>
                        </a:rPr>
                        <a:t>Ada evidence</a:t>
                      </a: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0">
                          <a:solidFill>
                            <a:srgbClr val="28303C"/>
                          </a:solidFill>
                        </a:defRPr>
                      </a:pPr>
                      <a:r>
                        <a:rPr sz="1400" dirty="0">
                          <a:solidFill>
                            <a:schemeClr val="tx1"/>
                          </a:solidFill>
                        </a:rPr>
                        <a:t>Evidence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kuat</a:t>
                      </a:r>
                      <a:r>
                        <a:rPr sz="1400" dirty="0">
                          <a:solidFill>
                            <a:schemeClr val="tx1"/>
                          </a:solidFill>
                        </a:rPr>
                        <a:t> + </a:t>
                      </a:r>
                      <a:r>
                        <a:rPr sz="1400" dirty="0" err="1">
                          <a:solidFill>
                            <a:schemeClr val="tx1"/>
                          </a:solidFill>
                        </a:rPr>
                        <a:t>iterasi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</a:txBody>
                  <a:tcPr marL="54864" marR="36576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3192" y="1033272"/>
            <a:ext cx="314650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sz="2000" dirty="0"/>
              <a:t>BMC </a:t>
            </a:r>
            <a:r>
              <a:rPr sz="2000" dirty="0" err="1"/>
              <a:t>Proyek</a:t>
            </a:r>
            <a:r>
              <a:rPr sz="2000" dirty="0"/>
              <a:t> Technopreneur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040" y="2057400"/>
            <a:ext cx="1234440" cy="15544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20040" y="2057400"/>
            <a:ext cx="73152" cy="1554480"/>
          </a:xfrm>
          <a:prstGeom prst="rect">
            <a:avLst/>
          </a:prstGeom>
          <a:solidFill>
            <a:srgbClr val="C6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2167128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82744"/>
                </a:solidFill>
              </a:defRPr>
            </a:pPr>
            <a:r>
              <a:t>Problem</a:t>
            </a:r>
            <a:br/>
            <a:r>
              <a:t>Identification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624328"/>
            <a:ext cx="914400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8" name="Chevron 7"/>
          <p:cNvSpPr/>
          <p:nvPr/>
        </p:nvSpPr>
        <p:spPr>
          <a:xfrm>
            <a:off x="1581912" y="2560320"/>
            <a:ext cx="201168" cy="502920"/>
          </a:xfrm>
          <a:prstGeom prst="chevron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783080" y="2057400"/>
            <a:ext cx="1234440" cy="15544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783080" y="2057400"/>
            <a:ext cx="73152" cy="155448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965960" y="2167128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82744"/>
                </a:solidFill>
              </a:defRPr>
            </a:pPr>
            <a:r>
              <a:rPr dirty="0"/>
              <a:t>Customer</a:t>
            </a:r>
            <a:br>
              <a:rPr dirty="0"/>
            </a:br>
            <a:r>
              <a:rPr dirty="0"/>
              <a:t>Discovery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5960" y="2624328"/>
            <a:ext cx="914400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13" name="Chevron 12"/>
          <p:cNvSpPr/>
          <p:nvPr/>
        </p:nvSpPr>
        <p:spPr>
          <a:xfrm>
            <a:off x="3044952" y="2560320"/>
            <a:ext cx="201168" cy="502920"/>
          </a:xfrm>
          <a:prstGeom prst="chevron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3246120" y="2057400"/>
            <a:ext cx="1234440" cy="15544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246120" y="2057400"/>
            <a:ext cx="73152" cy="155448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429000" y="2167128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82744"/>
                </a:solidFill>
              </a:defRPr>
            </a:pPr>
            <a:r>
              <a:t>Value</a:t>
            </a:r>
            <a:br/>
            <a:r>
              <a:t>Proposition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29000" y="2624328"/>
            <a:ext cx="914400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18" name="Chevron 17"/>
          <p:cNvSpPr/>
          <p:nvPr/>
        </p:nvSpPr>
        <p:spPr>
          <a:xfrm>
            <a:off x="4507992" y="2560320"/>
            <a:ext cx="201168" cy="502920"/>
          </a:xfrm>
          <a:prstGeom prst="chevron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709160" y="2057400"/>
            <a:ext cx="1234440" cy="15544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709160" y="2057400"/>
            <a:ext cx="73152" cy="155448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892040" y="2167128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82744"/>
                </a:solidFill>
              </a:defRPr>
            </a:pPr>
            <a:r>
              <a:t>Prototype /</a:t>
            </a:r>
            <a:br/>
            <a:r>
              <a:t>MVP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92040" y="2624328"/>
            <a:ext cx="914400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23" name="Chevron 22"/>
          <p:cNvSpPr/>
          <p:nvPr/>
        </p:nvSpPr>
        <p:spPr>
          <a:xfrm>
            <a:off x="5971032" y="2560320"/>
            <a:ext cx="201168" cy="502920"/>
          </a:xfrm>
          <a:prstGeom prst="chevron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172200" y="2057400"/>
            <a:ext cx="1234440" cy="15544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172200" y="2057400"/>
            <a:ext cx="73152" cy="1554480"/>
          </a:xfrm>
          <a:prstGeom prst="rect">
            <a:avLst/>
          </a:prstGeom>
          <a:solidFill>
            <a:srgbClr val="E78E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55080" y="2167128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82744"/>
                </a:solidFill>
              </a:defRPr>
            </a:pPr>
            <a:r>
              <a:t>BMC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5080" y="2624328"/>
            <a:ext cx="914400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28" name="Chevron 27"/>
          <p:cNvSpPr/>
          <p:nvPr/>
        </p:nvSpPr>
        <p:spPr>
          <a:xfrm>
            <a:off x="7434071" y="2560320"/>
            <a:ext cx="201168" cy="502920"/>
          </a:xfrm>
          <a:prstGeom prst="chevron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7635240" y="2057400"/>
            <a:ext cx="1234440" cy="15544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635240" y="2057400"/>
            <a:ext cx="73152" cy="1554480"/>
          </a:xfrm>
          <a:prstGeom prst="rect">
            <a:avLst/>
          </a:prstGeom>
          <a:solidFill>
            <a:srgbClr val="23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818119" y="2167128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82744"/>
                </a:solidFill>
              </a:defRPr>
            </a:pPr>
            <a:r>
              <a:t>Market</a:t>
            </a:r>
            <a:br/>
            <a:r>
              <a:t>Validation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19" y="2624328"/>
            <a:ext cx="914400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33" name="Chevron 32"/>
          <p:cNvSpPr/>
          <p:nvPr/>
        </p:nvSpPr>
        <p:spPr>
          <a:xfrm>
            <a:off x="8897112" y="2560320"/>
            <a:ext cx="201168" cy="502920"/>
          </a:xfrm>
          <a:prstGeom prst="chevron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9098280" y="2057400"/>
            <a:ext cx="1234440" cy="15544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9098280" y="2057400"/>
            <a:ext cx="73152" cy="1554480"/>
          </a:xfrm>
          <a:prstGeom prst="rect">
            <a:avLst/>
          </a:prstGeom>
          <a:solidFill>
            <a:srgbClr val="4096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281160" y="2167128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82744"/>
                </a:solidFill>
              </a:defRPr>
            </a:pPr>
            <a:r>
              <a:t>Financial</a:t>
            </a:r>
            <a:br/>
            <a:r>
              <a:t>Analysis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81160" y="2624328"/>
            <a:ext cx="914400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38" name="Chevron 37"/>
          <p:cNvSpPr/>
          <p:nvPr/>
        </p:nvSpPr>
        <p:spPr>
          <a:xfrm>
            <a:off x="10360152" y="2560320"/>
            <a:ext cx="201168" cy="502920"/>
          </a:xfrm>
          <a:prstGeom prst="chevron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10561320" y="2057400"/>
            <a:ext cx="1234440" cy="155448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10561320" y="2057400"/>
            <a:ext cx="73152" cy="155448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0744200" y="2167128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82744"/>
                </a:solidFill>
              </a:defRPr>
            </a:pPr>
            <a:r>
              <a:t>Pitching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44200" y="2624328"/>
            <a:ext cx="914400" cy="896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28303C"/>
                </a:solidFill>
              </a:defRPr>
            </a:pPr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914400" y="4572000"/>
            <a:ext cx="10332720" cy="914400"/>
          </a:xfrm>
          <a:prstGeom prst="roundRect">
            <a:avLst/>
          </a:prstGeom>
          <a:solidFill>
            <a:srgbClr val="F4F7FA"/>
          </a:solidFill>
          <a:ln>
            <a:solidFill>
              <a:srgbClr val="DE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425196" y="1466606"/>
            <a:ext cx="90479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8303C"/>
                </a:solidFill>
              </a:defRPr>
            </a:pPr>
            <a:r>
              <a:rPr sz="1400" b="1" dirty="0" err="1">
                <a:latin typeface="Avenir Next LT Pro" panose="020B0504020202020204" pitchFamily="34" charset="0"/>
              </a:rPr>
              <a:t>Teknologi</a:t>
            </a:r>
            <a:r>
              <a:rPr sz="1400" b="1" dirty="0">
                <a:latin typeface="Avenir Next LT Pro" panose="020B0504020202020204" pitchFamily="34" charset="0"/>
              </a:rPr>
              <a:t> yang </a:t>
            </a:r>
            <a:r>
              <a:rPr sz="1400" b="1" dirty="0" err="1">
                <a:latin typeface="Avenir Next LT Pro" panose="020B0504020202020204" pitchFamily="34" charset="0"/>
              </a:rPr>
              <a:t>baik</a:t>
            </a:r>
            <a:r>
              <a:rPr sz="1400" b="1" dirty="0">
                <a:latin typeface="Avenir Next LT Pro" panose="020B0504020202020204" pitchFamily="34" charset="0"/>
              </a:rPr>
              <a:t> </a:t>
            </a:r>
            <a:r>
              <a:rPr sz="1400" b="1" dirty="0" err="1">
                <a:latin typeface="Avenir Next LT Pro" panose="020B0504020202020204" pitchFamily="34" charset="0"/>
              </a:rPr>
              <a:t>belum</a:t>
            </a:r>
            <a:r>
              <a:rPr sz="1400" b="1" dirty="0">
                <a:latin typeface="Avenir Next LT Pro" panose="020B0504020202020204" pitchFamily="34" charset="0"/>
              </a:rPr>
              <a:t> </a:t>
            </a:r>
            <a:r>
              <a:rPr sz="1400" b="1" dirty="0" err="1">
                <a:latin typeface="Avenir Next LT Pro" panose="020B0504020202020204" pitchFamily="34" charset="0"/>
              </a:rPr>
              <a:t>tentu</a:t>
            </a:r>
            <a:r>
              <a:rPr sz="1400" b="1" dirty="0">
                <a:latin typeface="Avenir Next LT Pro" panose="020B0504020202020204" pitchFamily="34" charset="0"/>
              </a:rPr>
              <a:t> </a:t>
            </a:r>
            <a:r>
              <a:rPr sz="1400" b="1" dirty="0" err="1">
                <a:latin typeface="Avenir Next LT Pro" panose="020B0504020202020204" pitchFamily="34" charset="0"/>
              </a:rPr>
              <a:t>menjadi</a:t>
            </a:r>
            <a:r>
              <a:rPr sz="1400" b="1" dirty="0">
                <a:latin typeface="Avenir Next LT Pro" panose="020B0504020202020204" pitchFamily="34" charset="0"/>
              </a:rPr>
              <a:t> </a:t>
            </a:r>
            <a:r>
              <a:rPr sz="1400" b="1" dirty="0" err="1">
                <a:latin typeface="Avenir Next LT Pro" panose="020B0504020202020204" pitchFamily="34" charset="0"/>
              </a:rPr>
              <a:t>bisnis</a:t>
            </a:r>
            <a:r>
              <a:rPr sz="1400" b="1" dirty="0">
                <a:latin typeface="Avenir Next LT Pro" panose="020B0504020202020204" pitchFamily="34" charset="0"/>
              </a:rPr>
              <a:t> yang </a:t>
            </a:r>
            <a:r>
              <a:rPr sz="1400" b="1" dirty="0" err="1">
                <a:latin typeface="Avenir Next LT Pro" panose="020B0504020202020204" pitchFamily="34" charset="0"/>
              </a:rPr>
              <a:t>baik</a:t>
            </a:r>
            <a:r>
              <a:rPr sz="1400" b="1" dirty="0">
                <a:latin typeface="Avenir Next LT Pro" panose="020B0504020202020204" pitchFamily="34" charset="0"/>
              </a:rPr>
              <a:t>. </a:t>
            </a:r>
            <a:endParaRPr lang="en-US" sz="1400" b="1" dirty="0">
              <a:latin typeface="Avenir Next LT Pro" panose="020B0504020202020204" pitchFamily="34" charset="0"/>
            </a:endParaRPr>
          </a:p>
          <a:p>
            <a:pPr>
              <a:defRPr sz="1600">
                <a:solidFill>
                  <a:srgbClr val="28303C"/>
                </a:solidFill>
              </a:defRPr>
            </a:pPr>
            <a:r>
              <a:rPr sz="1400" b="1" dirty="0">
                <a:latin typeface="Avenir Next LT Pro" panose="020B0504020202020204" pitchFamily="34" charset="0"/>
              </a:rPr>
              <a:t>Technopreneur </a:t>
            </a:r>
            <a:r>
              <a:rPr sz="1400" b="1" dirty="0" err="1">
                <a:latin typeface="Avenir Next LT Pro" panose="020B0504020202020204" pitchFamily="34" charset="0"/>
              </a:rPr>
              <a:t>harus</a:t>
            </a:r>
            <a:r>
              <a:rPr sz="1400" b="1" dirty="0">
                <a:latin typeface="Avenir Next LT Pro" panose="020B0504020202020204" pitchFamily="34" charset="0"/>
              </a:rPr>
              <a:t> </a:t>
            </a:r>
            <a:r>
              <a:rPr sz="1400" b="1" dirty="0" err="1">
                <a:latin typeface="Avenir Next LT Pro" panose="020B0504020202020204" pitchFamily="34" charset="0"/>
              </a:rPr>
              <a:t>menghubungkan</a:t>
            </a:r>
            <a:r>
              <a:rPr sz="1400" b="1" dirty="0">
                <a:latin typeface="Avenir Next LT Pro" panose="020B0504020202020204" pitchFamily="34" charset="0"/>
              </a:rPr>
              <a:t> problem, customer, technology, market, dan economics.</a:t>
            </a:r>
            <a:r>
              <a:rPr lang="en-US" sz="1400" b="1" dirty="0">
                <a:latin typeface="Avenir Next LT Pro" panose="020B0504020202020204" pitchFamily="34" charset="0"/>
              </a:rPr>
              <a:t> </a:t>
            </a:r>
            <a:endParaRPr sz="1400" b="1" dirty="0">
              <a:latin typeface="Avenir Next LT Pro" panose="020B05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7748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lang="en-US" dirty="0" err="1"/>
              <a:t>Simpulan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197864" y="1828800"/>
            <a:ext cx="9820655" cy="2395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900">
                <a:solidFill>
                  <a:srgbClr val="FFFFFF"/>
                </a:solidFill>
              </a:defRPr>
            </a:pPr>
            <a:r>
              <a:rPr b="1" dirty="0"/>
              <a:t>B</a:t>
            </a:r>
            <a:r>
              <a:rPr lang="en-US" b="1" dirty="0"/>
              <a:t>usiness </a:t>
            </a:r>
            <a:r>
              <a:rPr b="1" dirty="0"/>
              <a:t>M</a:t>
            </a:r>
            <a:r>
              <a:rPr lang="en-US" b="1" dirty="0"/>
              <a:t>odel </a:t>
            </a:r>
            <a:r>
              <a:rPr b="1" dirty="0"/>
              <a:t>C</a:t>
            </a:r>
            <a:r>
              <a:rPr lang="en-US" b="1" dirty="0"/>
              <a:t>anvas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peta</a:t>
            </a:r>
            <a:r>
              <a:rPr dirty="0"/>
              <a:t> </a:t>
            </a:r>
            <a:r>
              <a:rPr dirty="0" err="1"/>
              <a:t>cara</a:t>
            </a:r>
            <a:r>
              <a:rPr dirty="0"/>
              <a:t> </a:t>
            </a:r>
            <a:r>
              <a:rPr dirty="0" err="1"/>
              <a:t>bisnis</a:t>
            </a:r>
            <a:r>
              <a:rPr dirty="0"/>
              <a:t> </a:t>
            </a:r>
            <a:r>
              <a:rPr dirty="0" err="1"/>
              <a:t>menciptakan</a:t>
            </a:r>
            <a:r>
              <a:rPr dirty="0"/>
              <a:t>, </a:t>
            </a:r>
            <a:r>
              <a:rPr dirty="0" err="1"/>
              <a:t>menyampaikan</a:t>
            </a:r>
            <a:r>
              <a:rPr dirty="0"/>
              <a:t>, dan </a:t>
            </a:r>
            <a:r>
              <a:rPr dirty="0" err="1"/>
              <a:t>memperoleh</a:t>
            </a:r>
            <a:r>
              <a:rPr dirty="0"/>
              <a:t> </a:t>
            </a:r>
            <a:r>
              <a:rPr dirty="0" err="1"/>
              <a:t>nilai</a:t>
            </a:r>
            <a:r>
              <a:rPr lang="en-US" dirty="0"/>
              <a:t>, </a:t>
            </a:r>
            <a:r>
              <a:rPr lang="en-ID" dirty="0"/>
              <a:t>BMC </a:t>
            </a:r>
            <a:r>
              <a:rPr lang="en-ID" dirty="0" err="1"/>
              <a:t>berisi</a:t>
            </a:r>
            <a:r>
              <a:rPr lang="en-ID" dirty="0"/>
              <a:t> </a:t>
            </a:r>
            <a:r>
              <a:rPr lang="en-ID" dirty="0" err="1"/>
              <a:t>hipotesis</a:t>
            </a:r>
            <a:r>
              <a:rPr lang="en-ID" dirty="0"/>
              <a:t>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divalidasi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pelanggan</a:t>
            </a:r>
            <a:r>
              <a:rPr lang="en-ID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dirty="0"/>
              <a:t>9 </a:t>
            </a:r>
            <a:r>
              <a:rPr dirty="0" err="1"/>
              <a:t>elemen</a:t>
            </a:r>
            <a:r>
              <a:rPr dirty="0"/>
              <a:t>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saling</a:t>
            </a:r>
            <a:r>
              <a:rPr dirty="0"/>
              <a:t> </a:t>
            </a:r>
            <a:r>
              <a:rPr dirty="0" err="1"/>
              <a:t>konsisten</a:t>
            </a:r>
            <a:r>
              <a:rPr lang="en-US" dirty="0"/>
              <a:t>, BMC salah </a:t>
            </a:r>
            <a:r>
              <a:rPr lang="en-US" dirty="0" err="1"/>
              <a:t>satu</a:t>
            </a:r>
            <a:r>
              <a:rPr lang="en-US" dirty="0"/>
              <a:t> model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technopreneur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eviden</a:t>
            </a:r>
            <a:r>
              <a:rPr lang="en-US" dirty="0"/>
              <a:t> 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900">
                <a:solidFill>
                  <a:srgbClr val="FFFFFF"/>
                </a:solidFill>
              </a:defRPr>
            </a:pPr>
            <a:r>
              <a:rPr b="1" dirty="0"/>
              <a:t>Value Proposition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inti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solusi</a:t>
            </a:r>
            <a:r>
              <a:rPr dirty="0"/>
              <a:t> yang </a:t>
            </a:r>
            <a:r>
              <a:rPr dirty="0" err="1"/>
              <a:t>ditawarkan</a:t>
            </a:r>
            <a:r>
              <a:rPr dirty="0"/>
              <a:t>.</a:t>
            </a:r>
            <a:r>
              <a:rPr lang="en-US" dirty="0"/>
              <a:t> 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900">
                <a:solidFill>
                  <a:srgbClr val="FFFFFF"/>
                </a:solidFill>
              </a:defRPr>
            </a:pPr>
            <a:r>
              <a:rPr dirty="0"/>
              <a:t>Prototype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dirty="0" err="1"/>
              <a:t>membuktikan</a:t>
            </a:r>
            <a:r>
              <a:rPr dirty="0"/>
              <a:t> </a:t>
            </a:r>
            <a:r>
              <a:rPr dirty="0" err="1"/>
              <a:t>solusi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</a:t>
            </a:r>
            <a:r>
              <a:rPr lang="en-US" dirty="0" err="1"/>
              <a:t>gunakan</a:t>
            </a:r>
            <a:r>
              <a:rPr lang="en-US" dirty="0"/>
              <a:t> dan</a:t>
            </a:r>
            <a:r>
              <a:rPr dirty="0"/>
              <a:t> </a:t>
            </a:r>
            <a:r>
              <a:rPr dirty="0" err="1"/>
              <a:t>validasi</a:t>
            </a:r>
            <a:r>
              <a:rPr dirty="0"/>
              <a:t> pasar </a:t>
            </a:r>
            <a:r>
              <a:rPr lang="en-US" dirty="0"/>
              <a:t>salah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dirty="0" err="1"/>
              <a:t>membuktikan</a:t>
            </a:r>
            <a:r>
              <a:rPr dirty="0"/>
              <a:t> </a:t>
            </a:r>
            <a:r>
              <a:rPr dirty="0" err="1"/>
              <a:t>solusi</a:t>
            </a:r>
            <a:r>
              <a:rPr dirty="0"/>
              <a:t> </a:t>
            </a:r>
            <a:r>
              <a:rPr dirty="0" err="1"/>
              <a:t>dibutuhkan</a:t>
            </a:r>
            <a:r>
              <a:rPr dirty="0"/>
              <a:t>.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798647"/>
            <a:ext cx="346620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4"/>
                </a:solidFill>
              </a:defRPr>
            </a:pPr>
            <a:r>
              <a:rPr lang="en-US" dirty="0"/>
              <a:t>Studi </a:t>
            </a:r>
            <a:r>
              <a:rPr lang="en-US" dirty="0" err="1"/>
              <a:t>Kasus</a:t>
            </a:r>
            <a:r>
              <a:rPr lang="en-US" dirty="0"/>
              <a:t> </a:t>
            </a:r>
            <a:r>
              <a:rPr dirty="0" err="1"/>
              <a:t>Kelompok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822960" y="5669280"/>
            <a:ext cx="73152" cy="502920"/>
          </a:xfrm>
          <a:prstGeom prst="rect">
            <a:avLst/>
          </a:prstGeom>
          <a:solidFill>
            <a:srgbClr val="2C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6510528"/>
            <a:ext cx="10972800" cy="18288"/>
          </a:xfrm>
          <a:prstGeom prst="rect">
            <a:avLst/>
          </a:prstGeom>
          <a:solidFill>
            <a:srgbClr val="DE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56248"/>
            <a:ext cx="10515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97382"/>
                </a:solidFill>
              </a:defRPr>
            </a:pPr>
            <a:r>
              <a:t>Business Model Canvas • Technopreneur • 21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CD66AB1-1784-4F53-8838-FF8F029851BC}"/>
              </a:ext>
            </a:extLst>
          </p:cNvPr>
          <p:cNvSpPr txBox="1">
            <a:spLocks/>
          </p:cNvSpPr>
          <p:nvPr/>
        </p:nvSpPr>
        <p:spPr>
          <a:xfrm>
            <a:off x="1746441" y="3216150"/>
            <a:ext cx="7772400" cy="699641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>
                <a:highlight>
                  <a:srgbClr val="FFFF00"/>
                </a:highlight>
              </a:rPr>
              <a:t>Hasil di unggah pada lms, </a:t>
            </a:r>
            <a:br>
              <a:rPr lang="en-US" sz="2000">
                <a:highlight>
                  <a:srgbClr val="FFFF00"/>
                </a:highlight>
              </a:rPr>
            </a:br>
            <a:r>
              <a:rPr lang="en-US" sz="2000">
                <a:highlight>
                  <a:srgbClr val="FFFF00"/>
                </a:highlight>
              </a:rPr>
              <a:t>siapkan materi untuk pemaparan</a:t>
            </a:r>
            <a:endParaRPr lang="en-ID" sz="2000" dirty="0">
              <a:highlight>
                <a:srgbClr val="FFFF00"/>
              </a:highlight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751A1C0-66C6-FFD3-F9A2-E789B4C913DF}"/>
              </a:ext>
            </a:extLst>
          </p:cNvPr>
          <p:cNvSpPr txBox="1">
            <a:spLocks/>
          </p:cNvSpPr>
          <p:nvPr/>
        </p:nvSpPr>
        <p:spPr>
          <a:xfrm>
            <a:off x="722313" y="1442023"/>
            <a:ext cx="10747374" cy="1500187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Dengan model bisnis canvas lakukan pendekatan untuk melakukan revisi/analisi akan rencana proyek teknopreneur yang telah anda dan tim diskusikan, namun selesaikan terlebih dahulu isian dari kertas kerja sebulum mengerjakan BMC.</a:t>
            </a:r>
          </a:p>
          <a:p>
            <a:r>
              <a:rPr lang="en-US" b="1"/>
              <a:t>Dalam laporan hasil analisis/evaluasi/revisi akan diunggah formatnya di lms.</a:t>
            </a:r>
          </a:p>
          <a:p>
            <a:r>
              <a:rPr lang="en-US" b="1"/>
              <a:t>Hasil dipaparkan pada pertemuan minggu depan. </a:t>
            </a:r>
            <a:endParaRPr lang="en-ID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18BD07-9B24-0EE4-B7D4-820CAC8F8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11" y="222596"/>
            <a:ext cx="9942514" cy="64872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54D708-7642-F530-A874-9740FF38C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889" y="5858145"/>
            <a:ext cx="7772400" cy="1362075"/>
          </a:xfrm>
        </p:spPr>
        <p:txBody>
          <a:bodyPr/>
          <a:lstStyle/>
          <a:p>
            <a:r>
              <a:rPr lang="en-US" dirty="0" err="1"/>
              <a:t>Terimakasih</a:t>
            </a:r>
            <a:r>
              <a:rPr lang="en-US" dirty="0"/>
              <a:t>…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8C310-27CD-7196-8849-04E7732F8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65765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</TotalTime>
  <Words>1620</Words>
  <Application>Microsoft Office PowerPoint</Application>
  <PresentationFormat>Widescreen</PresentationFormat>
  <Paragraphs>294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Aptos</vt:lpstr>
      <vt:lpstr>Aptos Narrow</vt:lpstr>
      <vt:lpstr>Arial</vt:lpstr>
      <vt:lpstr>Avenir Next LT Pro</vt:lpstr>
      <vt:lpstr>Bodoni Bk BT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Terimakasih…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LENOVO</dc:creator>
  <cp:keywords/>
  <dc:description>generated using python-pptx</dc:description>
  <cp:lastModifiedBy>Dibyo s</cp:lastModifiedBy>
  <cp:revision>4</cp:revision>
  <dcterms:created xsi:type="dcterms:W3CDTF">2013-01-27T09:14:16Z</dcterms:created>
  <dcterms:modified xsi:type="dcterms:W3CDTF">2026-10-16T02:01:55Z</dcterms:modified>
  <cp:category/>
</cp:coreProperties>
</file>