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91" r:id="rId5"/>
    <p:sldId id="292" r:id="rId6"/>
    <p:sldId id="259" r:id="rId7"/>
    <p:sldId id="261" r:id="rId8"/>
    <p:sldId id="263" r:id="rId9"/>
    <p:sldId id="266" r:id="rId10"/>
    <p:sldId id="267" r:id="rId11"/>
    <p:sldId id="268" r:id="rId12"/>
    <p:sldId id="269" r:id="rId13"/>
    <p:sldId id="270" r:id="rId14"/>
    <p:sldId id="272" r:id="rId15"/>
    <p:sldId id="274" r:id="rId16"/>
    <p:sldId id="276" r:id="rId17"/>
    <p:sldId id="277" r:id="rId18"/>
    <p:sldId id="279" r:id="rId19"/>
    <p:sldId id="282" r:id="rId20"/>
    <p:sldId id="284" r:id="rId21"/>
    <p:sldId id="285" r:id="rId22"/>
    <p:sldId id="286" r:id="rId23"/>
    <p:sldId id="287" r:id="rId24"/>
    <p:sldId id="293" r:id="rId25"/>
    <p:sldId id="28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jdih.dpr.go.id/index/uu1945" TargetMode="External"/><Relationship Id="rId2" Type="http://schemas.openxmlformats.org/officeDocument/2006/relationships/hyperlink" Target="https://peraturan.bpk.go.id/Details/275187/peraturan-bpip-no-2-tahun-202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atudata.bpip.go.i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3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22960" cy="6858000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371600" y="0"/>
            <a:ext cx="822960" cy="6858000"/>
          </a:xfrm>
          <a:prstGeom prst="rect">
            <a:avLst/>
          </a:prstGeom>
          <a:solidFill>
            <a:srgbClr val="C2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578608" y="2743200"/>
            <a:ext cx="88696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FFFFFF"/>
                </a:solidFill>
                <a:latin typeface="Aptos Display"/>
              </a:rPr>
              <a:t>PANCASILA SEBAGAI IDEOLOGI</a:t>
            </a:r>
          </a:p>
          <a:p>
            <a:r>
              <a:rPr sz="2000" dirty="0" err="1">
                <a:solidFill>
                  <a:srgbClr val="E6E6E6"/>
                </a:solidFill>
              </a:rPr>
              <a:t>Konsep</a:t>
            </a:r>
            <a:r>
              <a:rPr sz="2000" dirty="0">
                <a:solidFill>
                  <a:srgbClr val="E6E6E6"/>
                </a:solidFill>
              </a:rPr>
              <a:t> • </a:t>
            </a:r>
            <a:r>
              <a:rPr sz="2000" dirty="0" err="1">
                <a:solidFill>
                  <a:srgbClr val="E6E6E6"/>
                </a:solidFill>
              </a:rPr>
              <a:t>Hakikat</a:t>
            </a:r>
            <a:r>
              <a:rPr sz="2000" dirty="0">
                <a:solidFill>
                  <a:srgbClr val="E6E6E6"/>
                </a:solidFill>
              </a:rPr>
              <a:t> • </a:t>
            </a:r>
            <a:r>
              <a:rPr sz="2000" dirty="0" err="1">
                <a:solidFill>
                  <a:srgbClr val="E6E6E6"/>
                </a:solidFill>
              </a:rPr>
              <a:t>Pentingnya</a:t>
            </a:r>
            <a:r>
              <a:rPr sz="2000" dirty="0">
                <a:solidFill>
                  <a:srgbClr val="E6E6E6"/>
                </a:solidFill>
              </a:rPr>
              <a:t> • </a:t>
            </a:r>
            <a:r>
              <a:rPr sz="2000" dirty="0" err="1">
                <a:solidFill>
                  <a:srgbClr val="E6E6E6"/>
                </a:solidFill>
              </a:rPr>
              <a:t>Relevansi</a:t>
            </a:r>
            <a:r>
              <a:rPr sz="2000" dirty="0">
                <a:solidFill>
                  <a:srgbClr val="E6E6E6"/>
                </a:solidFill>
              </a:rPr>
              <a:t> • Studi </a:t>
            </a:r>
            <a:r>
              <a:rPr sz="2000" dirty="0" err="1">
                <a:solidFill>
                  <a:srgbClr val="E6E6E6"/>
                </a:solidFill>
              </a:rPr>
              <a:t>Kasus</a:t>
            </a:r>
            <a:endParaRPr sz="2000" dirty="0">
              <a:solidFill>
                <a:srgbClr val="E6E6E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8608" y="3840480"/>
            <a:ext cx="8046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C2963E"/>
                </a:solidFill>
              </a:rPr>
              <a:t>Materi Pembelajaran Pendidikan Pancasila</a:t>
            </a:r>
          </a:p>
          <a:p>
            <a:r>
              <a:rPr sz="1300">
                <a:solidFill>
                  <a:srgbClr val="FFFFFF"/>
                </a:solidFill>
              </a:rPr>
              <a:t>Fokus: memahami Pancasila sebagai dasar dan ideologi negara secara kontekstual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839974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Capaian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Pembelajaran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Menjelaskan konsep ideologi dan Pancasila sebagai ideologi negara.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Menjelaskan hakikat Pancasila sebagai dasar negara dan sistem nilai.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Menganalisis karakter Pancasila sebagai ideologi terbuka.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Membedakan nilai dasar, instrumental, dan praksis.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Menganalisis relevansi Pancasila terhadap persoalan Indonesia kontemporer.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Menggunakan nilai Pancasila untuk menganalisis studi kasus secara kritis.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32688"/>
            <a:ext cx="127406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600" b="1" dirty="0">
                <a:solidFill>
                  <a:srgbClr val="1C345B"/>
                </a:solidFill>
                <a:latin typeface="Aptos Display"/>
              </a:rPr>
              <a:t>Pre test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Apakah Pancasila masih relevan ketika Indonesia menghadapi globalisasi, digitalisasi, AI, dan perubahan sosial?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Jika Pancasila adalah ideologi, bagaimana nilai-nilainya memandu kebijakan negara?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Apakah kebijakan yang efisien selalu adil?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Bagaimana Pancasila digunakan untuk menyelesaikan konflik kepentingan?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8FCAC3-26D6-F922-1C78-BBAE06C6AF15}"/>
              </a:ext>
            </a:extLst>
          </p:cNvPr>
          <p:cNvSpPr txBox="1"/>
          <p:nvPr/>
        </p:nvSpPr>
        <p:spPr>
          <a:xfrm>
            <a:off x="731520" y="533352"/>
            <a:ext cx="581428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  <a:latin typeface="Aptos Display"/>
              </a:defRPr>
            </a:pPr>
            <a:r>
              <a:rPr sz="2400" dirty="0" err="1"/>
              <a:t>Mengapa</a:t>
            </a:r>
            <a:r>
              <a:rPr sz="2400" dirty="0"/>
              <a:t> Pancasila </a:t>
            </a:r>
            <a:r>
              <a:rPr sz="2400" dirty="0" err="1"/>
              <a:t>Penting</a:t>
            </a:r>
            <a:r>
              <a:rPr sz="2400" dirty="0"/>
              <a:t> </a:t>
            </a:r>
            <a:r>
              <a:rPr sz="2400" dirty="0" err="1"/>
              <a:t>bagi</a:t>
            </a:r>
            <a:r>
              <a:rPr sz="2400" dirty="0"/>
              <a:t> Indonesia?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22C871-4775-D594-26EE-F95F02D50026}"/>
              </a:ext>
            </a:extLst>
          </p:cNvPr>
          <p:cNvSpPr txBox="1"/>
          <p:nvPr/>
        </p:nvSpPr>
        <p:spPr>
          <a:xfrm>
            <a:off x="761500" y="1013213"/>
            <a:ext cx="10789920" cy="1077218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72B"/>
                </a:solidFill>
                <a:latin typeface="Aptos"/>
              </a:defRPr>
            </a:pPr>
            <a:r>
              <a:rPr sz="1600" b="1" dirty="0"/>
              <a:t>Indonesia</a:t>
            </a:r>
            <a:r>
              <a:rPr sz="1600" dirty="0"/>
              <a:t> sangat </a:t>
            </a:r>
            <a:r>
              <a:rPr sz="1600" dirty="0" err="1"/>
              <a:t>beragam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suku</a:t>
            </a:r>
            <a:r>
              <a:rPr sz="1600" dirty="0"/>
              <a:t>, agama, </a:t>
            </a:r>
            <a:r>
              <a:rPr sz="1600" dirty="0" err="1"/>
              <a:t>bahasa</a:t>
            </a:r>
            <a:r>
              <a:rPr sz="1600" dirty="0"/>
              <a:t>, </a:t>
            </a:r>
            <a:r>
              <a:rPr sz="1600" dirty="0" err="1"/>
              <a:t>budaya</a:t>
            </a:r>
            <a:r>
              <a:rPr sz="1600" dirty="0"/>
              <a:t>, wilayah, dan </a:t>
            </a:r>
            <a:r>
              <a:rPr sz="1600" dirty="0" err="1"/>
              <a:t>kondisi</a:t>
            </a:r>
            <a:r>
              <a:rPr sz="1600" dirty="0"/>
              <a:t> </a:t>
            </a:r>
            <a:r>
              <a:rPr sz="1600" dirty="0" err="1"/>
              <a:t>sosial-ekonomi</a:t>
            </a:r>
            <a:r>
              <a:rPr sz="1600" dirty="0"/>
              <a:t>.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sz="1600" dirty="0"/>
              <a:t>Pancasila </a:t>
            </a:r>
            <a:r>
              <a:rPr sz="1600" dirty="0" err="1"/>
              <a:t>menyediakan</a:t>
            </a:r>
            <a:r>
              <a:rPr sz="1600" dirty="0"/>
              <a:t> </a:t>
            </a:r>
            <a:r>
              <a:rPr sz="1600" dirty="0" err="1"/>
              <a:t>titik</a:t>
            </a:r>
            <a:r>
              <a:rPr sz="1600" dirty="0"/>
              <a:t> </a:t>
            </a:r>
            <a:r>
              <a:rPr sz="1600" dirty="0" err="1"/>
              <a:t>temu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bersama</a:t>
            </a:r>
            <a:r>
              <a:rPr sz="1600" dirty="0"/>
              <a:t> di </a:t>
            </a:r>
            <a:r>
              <a:rPr sz="1600" dirty="0" err="1"/>
              <a:t>tengah</a:t>
            </a:r>
            <a:r>
              <a:rPr sz="1600" dirty="0"/>
              <a:t> </a:t>
            </a:r>
            <a:r>
              <a:rPr sz="1600" dirty="0" err="1"/>
              <a:t>keberagaman</a:t>
            </a:r>
            <a:r>
              <a:rPr lang="en-US" sz="1600" dirty="0"/>
              <a:t>, </a:t>
            </a:r>
            <a:r>
              <a:rPr sz="1600" dirty="0" err="1"/>
              <a:t>memberi</a:t>
            </a:r>
            <a:r>
              <a:rPr sz="1600" dirty="0"/>
              <a:t> </a:t>
            </a:r>
            <a:r>
              <a:rPr sz="1600" dirty="0" err="1"/>
              <a:t>orientasi</a:t>
            </a:r>
            <a:r>
              <a:rPr sz="1600" dirty="0"/>
              <a:t> agar </a:t>
            </a:r>
            <a:r>
              <a:rPr sz="1600" dirty="0" err="1"/>
              <a:t>pembangunan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mengejar</a:t>
            </a:r>
            <a:r>
              <a:rPr sz="1600" dirty="0"/>
              <a:t> </a:t>
            </a:r>
            <a:r>
              <a:rPr sz="1600" dirty="0" err="1"/>
              <a:t>efisiensi</a:t>
            </a:r>
            <a:r>
              <a:rPr sz="1600" dirty="0"/>
              <a:t>/</a:t>
            </a:r>
            <a:r>
              <a:rPr sz="1600" dirty="0" err="1"/>
              <a:t>pertumbuhan</a:t>
            </a:r>
            <a:r>
              <a:rPr sz="1600" dirty="0"/>
              <a:t>, </a:t>
            </a:r>
            <a:r>
              <a:rPr sz="1600" dirty="0" err="1"/>
              <a:t>tetapi</a:t>
            </a:r>
            <a:r>
              <a:rPr sz="1600" dirty="0"/>
              <a:t> juga </a:t>
            </a:r>
            <a:r>
              <a:rPr sz="1600" dirty="0" err="1"/>
              <a:t>kemanusiaan</a:t>
            </a:r>
            <a:r>
              <a:rPr sz="1600" dirty="0"/>
              <a:t> dan </a:t>
            </a:r>
            <a:r>
              <a:rPr sz="1600" dirty="0" err="1"/>
              <a:t>keadilan</a:t>
            </a:r>
            <a:r>
              <a:rPr lang="en-US" sz="1600" dirty="0"/>
              <a:t>, </a:t>
            </a:r>
            <a:r>
              <a:rPr sz="1600" dirty="0"/>
              <a:t>Pancasila </a:t>
            </a:r>
            <a:r>
              <a:rPr sz="1600" dirty="0" err="1"/>
              <a:t>membantu</a:t>
            </a:r>
            <a:r>
              <a:rPr sz="1600" dirty="0"/>
              <a:t> </a:t>
            </a:r>
            <a:r>
              <a:rPr sz="1600" dirty="0" err="1"/>
              <a:t>menghubungkan</a:t>
            </a:r>
            <a:r>
              <a:rPr sz="1600" dirty="0"/>
              <a:t> </a:t>
            </a:r>
            <a:r>
              <a:rPr sz="1600" dirty="0" err="1"/>
              <a:t>kebebasan</a:t>
            </a:r>
            <a:r>
              <a:rPr sz="1600" dirty="0"/>
              <a:t> </a:t>
            </a:r>
            <a:r>
              <a:rPr sz="1600" dirty="0" err="1"/>
              <a:t>individu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bersama</a:t>
            </a:r>
            <a:r>
              <a:rPr sz="1600" dirty="0"/>
              <a:t>.</a:t>
            </a:r>
            <a:r>
              <a:rPr lang="en-US" sz="1600" dirty="0"/>
              <a:t> </a:t>
            </a:r>
            <a:endParaRPr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5EB709-0A7F-005C-6360-5B514A9FE923}"/>
              </a:ext>
            </a:extLst>
          </p:cNvPr>
          <p:cNvSpPr txBox="1"/>
          <p:nvPr/>
        </p:nvSpPr>
        <p:spPr>
          <a:xfrm>
            <a:off x="3291840" y="2392143"/>
            <a:ext cx="42165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50"/>
                </a:solidFill>
                <a:latin typeface="Aptos Display"/>
              </a:defRPr>
            </a:pPr>
            <a:r>
              <a:rPr sz="2000" dirty="0" err="1"/>
              <a:t>Relevansi</a:t>
            </a:r>
            <a:r>
              <a:rPr sz="2000" dirty="0"/>
              <a:t> </a:t>
            </a:r>
            <a:r>
              <a:rPr sz="2000" dirty="0" err="1"/>
              <a:t>dengan</a:t>
            </a:r>
            <a:r>
              <a:rPr sz="2000" dirty="0"/>
              <a:t> </a:t>
            </a:r>
            <a:r>
              <a:rPr sz="2000" dirty="0" err="1"/>
              <a:t>Kondisi</a:t>
            </a:r>
            <a:r>
              <a:rPr sz="2000" dirty="0"/>
              <a:t> Indonesia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1F16E5C-3951-0E9E-990C-DAD228C05FD8}"/>
              </a:ext>
            </a:extLst>
          </p:cNvPr>
          <p:cNvSpPr/>
          <p:nvPr/>
        </p:nvSpPr>
        <p:spPr>
          <a:xfrm>
            <a:off x="1719371" y="3366242"/>
            <a:ext cx="3362294" cy="2440371"/>
          </a:xfrm>
          <a:prstGeom prst="roundRect">
            <a:avLst/>
          </a:prstGeom>
          <a:solidFill>
            <a:srgbClr val="F6F7F9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7F6EC-17C3-04C9-D953-03BEF232299E}"/>
              </a:ext>
            </a:extLst>
          </p:cNvPr>
          <p:cNvSpPr txBox="1"/>
          <p:nvPr/>
        </p:nvSpPr>
        <p:spPr>
          <a:xfrm>
            <a:off x="2513371" y="2824418"/>
            <a:ext cx="3559897" cy="383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AA282D"/>
                </a:solidFill>
              </a:defRPr>
            </a:pPr>
            <a:r>
              <a:rPr dirty="0" err="1"/>
              <a:t>Tantangan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2CD208-6D96-3B71-9E8C-84631AE9A237}"/>
              </a:ext>
            </a:extLst>
          </p:cNvPr>
          <p:cNvSpPr txBox="1"/>
          <p:nvPr/>
        </p:nvSpPr>
        <p:spPr>
          <a:xfrm>
            <a:off x="1993691" y="3503386"/>
            <a:ext cx="3362293" cy="2118529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Ketimpangan</a:t>
            </a:r>
            <a:r>
              <a:rPr dirty="0"/>
              <a:t> </a:t>
            </a:r>
            <a:r>
              <a:rPr dirty="0" err="1"/>
              <a:t>sosial-ekonomi</a:t>
            </a:r>
            <a:endParaRPr lang="en-US" dirty="0"/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Korupsi</a:t>
            </a:r>
            <a:r>
              <a:rPr dirty="0"/>
              <a:t> dan </a:t>
            </a:r>
            <a:r>
              <a:rPr dirty="0" err="1"/>
              <a:t>integritas</a:t>
            </a:r>
            <a:endParaRPr lang="en-US" dirty="0"/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Polarisasi</a:t>
            </a:r>
            <a:r>
              <a:rPr dirty="0"/>
              <a:t> &amp; </a:t>
            </a:r>
            <a:r>
              <a:rPr dirty="0" err="1"/>
              <a:t>disinformasi</a:t>
            </a:r>
            <a:endParaRPr lang="en-US" dirty="0"/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Intoleransi</a:t>
            </a:r>
            <a:r>
              <a:rPr dirty="0"/>
              <a:t> dan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identitas</a:t>
            </a:r>
            <a:endParaRPr lang="en-US" dirty="0"/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Digitalisasi</a:t>
            </a:r>
            <a:r>
              <a:rPr dirty="0"/>
              <a:t> &amp; AI</a:t>
            </a:r>
            <a:endParaRPr lang="en-US" dirty="0"/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Krisis</a:t>
            </a:r>
            <a:r>
              <a:rPr dirty="0"/>
              <a:t> </a:t>
            </a:r>
            <a:r>
              <a:rPr dirty="0" err="1"/>
              <a:t>lingkungan</a:t>
            </a:r>
            <a:endParaRPr dirty="0"/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A1B844F6-B1B1-CF78-ED71-92B2F48960A0}"/>
              </a:ext>
            </a:extLst>
          </p:cNvPr>
          <p:cNvSpPr/>
          <p:nvPr/>
        </p:nvSpPr>
        <p:spPr>
          <a:xfrm>
            <a:off x="5798949" y="3306280"/>
            <a:ext cx="3689829" cy="2440371"/>
          </a:xfrm>
          <a:prstGeom prst="roundRect">
            <a:avLst/>
          </a:prstGeom>
          <a:solidFill>
            <a:srgbClr val="F6F7F9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5913F5-2157-E819-8FC8-C3E20AC7F4E0}"/>
              </a:ext>
            </a:extLst>
          </p:cNvPr>
          <p:cNvSpPr txBox="1"/>
          <p:nvPr/>
        </p:nvSpPr>
        <p:spPr>
          <a:xfrm>
            <a:off x="6537959" y="2836162"/>
            <a:ext cx="3559897" cy="383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AA282D"/>
                </a:solidFill>
              </a:defRPr>
            </a:pPr>
            <a:r>
              <a:rPr dirty="0"/>
              <a:t>Lensa Pancasila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201088-9D22-8F0B-B7AF-FC2BD85DDD03}"/>
              </a:ext>
            </a:extLst>
          </p:cNvPr>
          <p:cNvSpPr txBox="1"/>
          <p:nvPr/>
        </p:nvSpPr>
        <p:spPr>
          <a:xfrm>
            <a:off x="6073268" y="3353486"/>
            <a:ext cx="3559897" cy="2169825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Kemanusiaan</a:t>
            </a:r>
            <a:r>
              <a:rPr dirty="0"/>
              <a:t> dan </a:t>
            </a:r>
            <a:r>
              <a:rPr dirty="0" err="1"/>
              <a:t>martabat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Persatuan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Musyawarah</a:t>
            </a:r>
            <a:r>
              <a:rPr dirty="0"/>
              <a:t> &amp; </a:t>
            </a:r>
            <a:r>
              <a:rPr dirty="0" err="1"/>
              <a:t>partisipasi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Keadilan</a:t>
            </a:r>
            <a:r>
              <a:rPr dirty="0"/>
              <a:t> so</a:t>
            </a:r>
            <a:r>
              <a:rPr lang="en-ID" dirty="0"/>
              <a:t>c</a:t>
            </a:r>
            <a:r>
              <a:rPr dirty="0" err="1"/>
              <a:t>ial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 </a:t>
            </a:r>
            <a:r>
              <a:rPr dirty="0" err="1"/>
              <a:t>teknologi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 &amp;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500" b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keberlanjutan</a:t>
            </a:r>
            <a:endParaRPr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3803D8-C71C-02BE-636C-823BA886FA57}"/>
              </a:ext>
            </a:extLst>
          </p:cNvPr>
          <p:cNvSpPr/>
          <p:nvPr/>
        </p:nvSpPr>
        <p:spPr>
          <a:xfrm>
            <a:off x="594360" y="7825613"/>
            <a:ext cx="8294905" cy="45719"/>
          </a:xfrm>
          <a:prstGeom prst="rect">
            <a:avLst/>
          </a:prstGeom>
          <a:solidFill>
            <a:srgbClr val="CC9E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B24BF3-D8BE-9E18-56F9-35D1766B219E}"/>
              </a:ext>
            </a:extLst>
          </p:cNvPr>
          <p:cNvSpPr txBox="1"/>
          <p:nvPr/>
        </p:nvSpPr>
        <p:spPr>
          <a:xfrm>
            <a:off x="10881360" y="7926564"/>
            <a:ext cx="48386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0941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DE082B-AF56-126B-F01A-957B2888215F}"/>
              </a:ext>
            </a:extLst>
          </p:cNvPr>
          <p:cNvSpPr txBox="1"/>
          <p:nvPr/>
        </p:nvSpPr>
        <p:spPr>
          <a:xfrm>
            <a:off x="4215384" y="393690"/>
            <a:ext cx="389888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  <a:latin typeface="Aptos Display"/>
              </a:defRPr>
            </a:pPr>
            <a:r>
              <a:rPr sz="2400" dirty="0">
                <a:latin typeface="Century751 SeBd BT" pitchFamily="2" charset="0"/>
              </a:rPr>
              <a:t>Peta </a:t>
            </a:r>
            <a:r>
              <a:rPr sz="2400" dirty="0" err="1">
                <a:latin typeface="Century751 SeBd BT" pitchFamily="2" charset="0"/>
              </a:rPr>
              <a:t>Penerapan</a:t>
            </a:r>
            <a:r>
              <a:rPr sz="2400" dirty="0">
                <a:latin typeface="Century751 SeBd BT" pitchFamily="2" charset="0"/>
              </a:rPr>
              <a:t> Pancasila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445E4A5-0513-8E98-D2ED-B6A870A09115}"/>
              </a:ext>
            </a:extLst>
          </p:cNvPr>
          <p:cNvSpPr/>
          <p:nvPr/>
        </p:nvSpPr>
        <p:spPr>
          <a:xfrm>
            <a:off x="502920" y="1057559"/>
            <a:ext cx="1600200" cy="1005840"/>
          </a:xfrm>
          <a:prstGeom prst="roundRect">
            <a:avLst/>
          </a:prstGeom>
          <a:solidFill>
            <a:srgbClr val="AA282D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4184A4-CB77-51B4-9B0B-22B48363D955}"/>
              </a:ext>
            </a:extLst>
          </p:cNvPr>
          <p:cNvSpPr txBox="1"/>
          <p:nvPr/>
        </p:nvSpPr>
        <p:spPr>
          <a:xfrm>
            <a:off x="594360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PANCASILA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34B0D-F5E9-A894-4C28-9FBC52557FD4}"/>
              </a:ext>
            </a:extLst>
          </p:cNvPr>
          <p:cNvSpPr txBox="1"/>
          <p:nvPr/>
        </p:nvSpPr>
        <p:spPr>
          <a:xfrm>
            <a:off x="2103120" y="1328585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CC9E36"/>
                </a:solidFill>
              </a:defRPr>
            </a:pPr>
            <a:r>
              <a:t>→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DB82E9AE-AC45-7594-B859-DFB899231E2B}"/>
              </a:ext>
            </a:extLst>
          </p:cNvPr>
          <p:cNvSpPr/>
          <p:nvPr/>
        </p:nvSpPr>
        <p:spPr>
          <a:xfrm>
            <a:off x="2441448" y="1072553"/>
            <a:ext cx="1600200" cy="1005840"/>
          </a:xfrm>
          <a:prstGeom prst="roundRect">
            <a:avLst/>
          </a:prstGeom>
          <a:solidFill>
            <a:srgbClr val="F6F7F9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08565F-3E66-CBBA-2A76-E410509F91D6}"/>
              </a:ext>
            </a:extLst>
          </p:cNvPr>
          <p:cNvSpPr txBox="1"/>
          <p:nvPr/>
        </p:nvSpPr>
        <p:spPr>
          <a:xfrm>
            <a:off x="2532888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F3450"/>
                </a:solidFill>
              </a:defRPr>
            </a:pPr>
            <a:r>
              <a:t>UUD NRI 1945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9E707D-C394-0F10-4ED2-A3482D1C0D02}"/>
              </a:ext>
            </a:extLst>
          </p:cNvPr>
          <p:cNvSpPr txBox="1"/>
          <p:nvPr/>
        </p:nvSpPr>
        <p:spPr>
          <a:xfrm>
            <a:off x="4041648" y="1328585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CC9E36"/>
                </a:solidFill>
              </a:defRPr>
            </a:pPr>
            <a:r>
              <a:t>→</a:t>
            </a: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37E9291B-2CFE-5195-CC81-78E8B70B6DAA}"/>
              </a:ext>
            </a:extLst>
          </p:cNvPr>
          <p:cNvSpPr/>
          <p:nvPr/>
        </p:nvSpPr>
        <p:spPr>
          <a:xfrm>
            <a:off x="4379976" y="1072553"/>
            <a:ext cx="1600200" cy="1005840"/>
          </a:xfrm>
          <a:prstGeom prst="roundRect">
            <a:avLst/>
          </a:prstGeom>
          <a:solidFill>
            <a:srgbClr val="F6F7F9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33697C-72A3-8AEC-7A53-5961BB290C1B}"/>
              </a:ext>
            </a:extLst>
          </p:cNvPr>
          <p:cNvSpPr txBox="1"/>
          <p:nvPr/>
        </p:nvSpPr>
        <p:spPr>
          <a:xfrm>
            <a:off x="4471416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F3450"/>
                </a:solidFill>
              </a:defRPr>
            </a:pPr>
            <a:r>
              <a:t>PERATURAN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B1F218-0506-CF0A-C9BB-542CD748449E}"/>
              </a:ext>
            </a:extLst>
          </p:cNvPr>
          <p:cNvSpPr txBox="1"/>
          <p:nvPr/>
        </p:nvSpPr>
        <p:spPr>
          <a:xfrm>
            <a:off x="5980176" y="1328585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CC9E36"/>
                </a:solidFill>
              </a:defRPr>
            </a:pPr>
            <a:r>
              <a:t>→</a:t>
            </a:r>
          </a:p>
        </p:txBody>
      </p:sp>
      <p:sp>
        <p:nvSpPr>
          <p:cNvPr id="23" name="Rounded Rectangle 12">
            <a:extLst>
              <a:ext uri="{FF2B5EF4-FFF2-40B4-BE49-F238E27FC236}">
                <a16:creationId xmlns:a16="http://schemas.microsoft.com/office/drawing/2014/main" id="{00D0CFFF-7C22-C8CF-7B2E-F2FA445C0D7F}"/>
              </a:ext>
            </a:extLst>
          </p:cNvPr>
          <p:cNvSpPr/>
          <p:nvPr/>
        </p:nvSpPr>
        <p:spPr>
          <a:xfrm>
            <a:off x="6318504" y="1072553"/>
            <a:ext cx="1600200" cy="1005840"/>
          </a:xfrm>
          <a:prstGeom prst="roundRect">
            <a:avLst/>
          </a:prstGeom>
          <a:solidFill>
            <a:srgbClr val="F6F7F9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7C9837-1F32-EE88-A55C-581D67ABCE3D}"/>
              </a:ext>
            </a:extLst>
          </p:cNvPr>
          <p:cNvSpPr txBox="1"/>
          <p:nvPr/>
        </p:nvSpPr>
        <p:spPr>
          <a:xfrm>
            <a:off x="6409944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F3450"/>
                </a:solidFill>
              </a:defRPr>
            </a:pPr>
            <a:r>
              <a:t>KEBIJAKAN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133925-2F11-A82F-30A7-CC55D02195E1}"/>
              </a:ext>
            </a:extLst>
          </p:cNvPr>
          <p:cNvSpPr txBox="1"/>
          <p:nvPr/>
        </p:nvSpPr>
        <p:spPr>
          <a:xfrm>
            <a:off x="7918704" y="1328585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CC9E36"/>
                </a:solidFill>
              </a:defRPr>
            </a:pPr>
            <a:r>
              <a:t>→</a:t>
            </a:r>
          </a:p>
        </p:txBody>
      </p:sp>
      <p:sp>
        <p:nvSpPr>
          <p:cNvPr id="29" name="Rounded Rectangle 15">
            <a:extLst>
              <a:ext uri="{FF2B5EF4-FFF2-40B4-BE49-F238E27FC236}">
                <a16:creationId xmlns:a16="http://schemas.microsoft.com/office/drawing/2014/main" id="{8737A635-B68B-FAC8-E362-93DD86EC8BDF}"/>
              </a:ext>
            </a:extLst>
          </p:cNvPr>
          <p:cNvSpPr/>
          <p:nvPr/>
        </p:nvSpPr>
        <p:spPr>
          <a:xfrm>
            <a:off x="8257032" y="1072553"/>
            <a:ext cx="1600200" cy="1005840"/>
          </a:xfrm>
          <a:prstGeom prst="roundRect">
            <a:avLst/>
          </a:prstGeom>
          <a:solidFill>
            <a:srgbClr val="F6F7F9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6C29A4-9E54-C313-08AC-CC200A666C54}"/>
              </a:ext>
            </a:extLst>
          </p:cNvPr>
          <p:cNvSpPr txBox="1"/>
          <p:nvPr/>
        </p:nvSpPr>
        <p:spPr>
          <a:xfrm>
            <a:off x="8348472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F3450"/>
                </a:solidFill>
              </a:defRPr>
            </a:pPr>
            <a:r>
              <a:t>TINDAKAN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B6DC1F-96B2-22FE-A029-7238E946C1E0}"/>
              </a:ext>
            </a:extLst>
          </p:cNvPr>
          <p:cNvSpPr txBox="1"/>
          <p:nvPr/>
        </p:nvSpPr>
        <p:spPr>
          <a:xfrm>
            <a:off x="9857232" y="1328585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CC9E36"/>
                </a:solidFill>
              </a:defRPr>
            </a:pPr>
            <a:r>
              <a:t>→</a:t>
            </a:r>
          </a:p>
        </p:txBody>
      </p:sp>
      <p:sp>
        <p:nvSpPr>
          <p:cNvPr id="35" name="Rounded Rectangle 18">
            <a:extLst>
              <a:ext uri="{FF2B5EF4-FFF2-40B4-BE49-F238E27FC236}">
                <a16:creationId xmlns:a16="http://schemas.microsoft.com/office/drawing/2014/main" id="{F9DCF744-55CA-2C55-751F-E00C12BCF6F1}"/>
              </a:ext>
            </a:extLst>
          </p:cNvPr>
          <p:cNvSpPr/>
          <p:nvPr/>
        </p:nvSpPr>
        <p:spPr>
          <a:xfrm>
            <a:off x="10195560" y="1072553"/>
            <a:ext cx="1600200" cy="1005840"/>
          </a:xfrm>
          <a:prstGeom prst="roundRect">
            <a:avLst/>
          </a:prstGeom>
          <a:solidFill>
            <a:srgbClr val="F6F7F9"/>
          </a:solidFill>
          <a:ln>
            <a:solidFill>
              <a:srgbClr val="CC9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F505040-5A22-5A61-9B70-9A0A2D1CB0CB}"/>
              </a:ext>
            </a:extLst>
          </p:cNvPr>
          <p:cNvSpPr txBox="1"/>
          <p:nvPr/>
        </p:nvSpPr>
        <p:spPr>
          <a:xfrm>
            <a:off x="10287000" y="1346873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F3450"/>
                </a:solidFill>
              </a:defRPr>
            </a:pPr>
            <a:r>
              <a:t>DAMPAK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203635-5BB9-8569-2FF7-E18BC492B9D8}"/>
              </a:ext>
            </a:extLst>
          </p:cNvPr>
          <p:cNvSpPr txBox="1"/>
          <p:nvPr/>
        </p:nvSpPr>
        <p:spPr>
          <a:xfrm>
            <a:off x="484405" y="5188161"/>
            <a:ext cx="10693887" cy="1143903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algn="ctr">
              <a:spcAft>
                <a:spcPts val="10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rPr sz="2000" dirty="0" err="1">
                <a:highlight>
                  <a:srgbClr val="FFFF00"/>
                </a:highlight>
              </a:rPr>
              <a:t>Pertanyaan</a:t>
            </a:r>
            <a:r>
              <a:rPr lang="en-US" sz="2000" dirty="0" err="1">
                <a:highlight>
                  <a:srgbClr val="FFFF00"/>
                </a:highlight>
              </a:rPr>
              <a:t>nya</a:t>
            </a:r>
            <a:r>
              <a:rPr lang="en-US" sz="2000" dirty="0">
                <a:highlight>
                  <a:srgbClr val="FFFF00"/>
                </a:highlight>
              </a:rPr>
              <a:t>:</a:t>
            </a:r>
            <a:r>
              <a:rPr sz="2000" dirty="0">
                <a:highlight>
                  <a:srgbClr val="FFFF00"/>
                </a:highlight>
              </a:rPr>
              <a:t> </a:t>
            </a:r>
            <a:endParaRPr lang="en-US" sz="2000" dirty="0">
              <a:highlight>
                <a:srgbClr val="FFFF00"/>
              </a:highlight>
            </a:endParaRPr>
          </a:p>
          <a:p>
            <a:pPr algn="ctr">
              <a:spcAft>
                <a:spcPts val="10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rPr sz="2000" i="1" dirty="0" err="1">
                <a:highlight>
                  <a:srgbClr val="FFFF00"/>
                </a:highlight>
              </a:rPr>
              <a:t>Apakah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nilai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dasar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benar-benar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diterjemahkan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menjadi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kebijakan</a:t>
            </a:r>
            <a:r>
              <a:rPr sz="2000" i="1" dirty="0">
                <a:highlight>
                  <a:srgbClr val="FFFF00"/>
                </a:highlight>
              </a:rPr>
              <a:t> yang </a:t>
            </a:r>
            <a:r>
              <a:rPr sz="2000" i="1" dirty="0" err="1">
                <a:highlight>
                  <a:srgbClr val="FFFF00"/>
                </a:highlight>
              </a:rPr>
              <a:t>adil</a:t>
            </a:r>
            <a:r>
              <a:rPr sz="2000" i="1" dirty="0">
                <a:highlight>
                  <a:srgbClr val="FFFF00"/>
                </a:highlight>
              </a:rPr>
              <a:t> dan </a:t>
            </a:r>
            <a:r>
              <a:rPr sz="2000" i="1" dirty="0" err="1">
                <a:highlight>
                  <a:srgbClr val="FFFF00"/>
                </a:highlight>
              </a:rPr>
              <a:t>diterapkan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secara</a:t>
            </a:r>
            <a:r>
              <a:rPr sz="2000" i="1" dirty="0">
                <a:highlight>
                  <a:srgbClr val="FFFF00"/>
                </a:highlight>
              </a:rPr>
              <a:t> </a:t>
            </a:r>
            <a:r>
              <a:rPr sz="2000" i="1" dirty="0" err="1">
                <a:highlight>
                  <a:srgbClr val="FFFF00"/>
                </a:highlight>
              </a:rPr>
              <a:t>konsisten</a:t>
            </a:r>
            <a:r>
              <a:rPr sz="2000" dirty="0"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AC6F5EC-6A28-A825-84A1-E6051215913F}"/>
              </a:ext>
            </a:extLst>
          </p:cNvPr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C9E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D342FB1-CB75-D88C-5A53-C6F965EE5069}"/>
              </a:ext>
            </a:extLst>
          </p:cNvPr>
          <p:cNvSpPr txBox="1"/>
          <p:nvPr/>
        </p:nvSpPr>
        <p:spPr>
          <a:xfrm>
            <a:off x="1088136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12</a:t>
            </a:r>
          </a:p>
        </p:txBody>
      </p:sp>
      <p:sp>
        <p:nvSpPr>
          <p:cNvPr id="44" name="Rounded Rectangle 7">
            <a:extLst>
              <a:ext uri="{FF2B5EF4-FFF2-40B4-BE49-F238E27FC236}">
                <a16:creationId xmlns:a16="http://schemas.microsoft.com/office/drawing/2014/main" id="{79C58111-2B0B-BE7E-7AE6-7578E9317559}"/>
              </a:ext>
            </a:extLst>
          </p:cNvPr>
          <p:cNvSpPr/>
          <p:nvPr/>
        </p:nvSpPr>
        <p:spPr>
          <a:xfrm>
            <a:off x="547890" y="3227682"/>
            <a:ext cx="1965960" cy="1027276"/>
          </a:xfrm>
          <a:prstGeom prst="roundRect">
            <a:avLst/>
          </a:prstGeom>
          <a:solidFill>
            <a:srgbClr val="1C3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sz="1600" b="1">
                <a:solidFill>
                  <a:srgbClr val="FFFFFF"/>
                </a:solidFill>
              </a:rPr>
              <a:t>Pancasila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Nilai dasar</a:t>
            </a:r>
          </a:p>
        </p:txBody>
      </p:sp>
      <p:cxnSp>
        <p:nvCxnSpPr>
          <p:cNvPr id="45" name="Connector 8">
            <a:extLst>
              <a:ext uri="{FF2B5EF4-FFF2-40B4-BE49-F238E27FC236}">
                <a16:creationId xmlns:a16="http://schemas.microsoft.com/office/drawing/2014/main" id="{F6946FC6-D7E0-B045-08FC-E59443C1B7D1}"/>
              </a:ext>
            </a:extLst>
          </p:cNvPr>
          <p:cNvCxnSpPr>
            <a:cxnSpLocks/>
          </p:cNvCxnSpPr>
          <p:nvPr/>
        </p:nvCxnSpPr>
        <p:spPr>
          <a:xfrm>
            <a:off x="2513850" y="3587446"/>
            <a:ext cx="301752" cy="0"/>
          </a:xfrm>
          <a:prstGeom prst="line">
            <a:avLst/>
          </a:prstGeom>
          <a:ln w="25400">
            <a:solidFill>
              <a:srgbClr val="C29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9">
            <a:extLst>
              <a:ext uri="{FF2B5EF4-FFF2-40B4-BE49-F238E27FC236}">
                <a16:creationId xmlns:a16="http://schemas.microsoft.com/office/drawing/2014/main" id="{44524DF5-D820-671E-E033-A316E4C79DC6}"/>
              </a:ext>
            </a:extLst>
          </p:cNvPr>
          <p:cNvSpPr/>
          <p:nvPr/>
        </p:nvSpPr>
        <p:spPr>
          <a:xfrm>
            <a:off x="2833890" y="3227682"/>
            <a:ext cx="1965960" cy="1027276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Konstitusi</a:t>
            </a:r>
            <a:r>
              <a:rPr sz="1600" b="1" dirty="0">
                <a:solidFill>
                  <a:srgbClr val="FFFFFF"/>
                </a:solidFill>
              </a:rPr>
              <a:t> &amp; Hukum</a:t>
            </a:r>
          </a:p>
          <a:p>
            <a:pPr algn="ctr"/>
            <a:r>
              <a:rPr sz="1100" dirty="0">
                <a:solidFill>
                  <a:srgbClr val="FFFFFF"/>
                </a:solidFill>
              </a:rPr>
              <a:t>Nilai instrumental</a:t>
            </a:r>
          </a:p>
        </p:txBody>
      </p:sp>
      <p:cxnSp>
        <p:nvCxnSpPr>
          <p:cNvPr id="47" name="Connector 10">
            <a:extLst>
              <a:ext uri="{FF2B5EF4-FFF2-40B4-BE49-F238E27FC236}">
                <a16:creationId xmlns:a16="http://schemas.microsoft.com/office/drawing/2014/main" id="{6B0E861B-ED4E-FE75-D15C-3C1CC9259C22}"/>
              </a:ext>
            </a:extLst>
          </p:cNvPr>
          <p:cNvCxnSpPr>
            <a:cxnSpLocks/>
          </p:cNvCxnSpPr>
          <p:nvPr/>
        </p:nvCxnSpPr>
        <p:spPr>
          <a:xfrm>
            <a:off x="4799849" y="3587446"/>
            <a:ext cx="301752" cy="0"/>
          </a:xfrm>
          <a:prstGeom prst="line">
            <a:avLst/>
          </a:prstGeom>
          <a:ln w="25400">
            <a:solidFill>
              <a:srgbClr val="C29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11">
            <a:extLst>
              <a:ext uri="{FF2B5EF4-FFF2-40B4-BE49-F238E27FC236}">
                <a16:creationId xmlns:a16="http://schemas.microsoft.com/office/drawing/2014/main" id="{20E72DEE-9E65-5630-9306-BB37D547AE9E}"/>
              </a:ext>
            </a:extLst>
          </p:cNvPr>
          <p:cNvSpPr/>
          <p:nvPr/>
        </p:nvSpPr>
        <p:spPr>
          <a:xfrm>
            <a:off x="5119890" y="3227682"/>
            <a:ext cx="1965960" cy="1027276"/>
          </a:xfrm>
          <a:prstGeom prst="roundRect">
            <a:avLst/>
          </a:prstGeom>
          <a:solidFill>
            <a:srgbClr val="C2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sz="1600" b="1">
                <a:solidFill>
                  <a:srgbClr val="FFFFFF"/>
                </a:solidFill>
              </a:rPr>
              <a:t>Kebijakan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Penjabaran</a:t>
            </a:r>
          </a:p>
        </p:txBody>
      </p:sp>
      <p:cxnSp>
        <p:nvCxnSpPr>
          <p:cNvPr id="49" name="Connector 12">
            <a:extLst>
              <a:ext uri="{FF2B5EF4-FFF2-40B4-BE49-F238E27FC236}">
                <a16:creationId xmlns:a16="http://schemas.microsoft.com/office/drawing/2014/main" id="{A40B3015-449A-96BE-B1C1-D487EC19B2CD}"/>
              </a:ext>
            </a:extLst>
          </p:cNvPr>
          <p:cNvCxnSpPr>
            <a:cxnSpLocks/>
          </p:cNvCxnSpPr>
          <p:nvPr/>
        </p:nvCxnSpPr>
        <p:spPr>
          <a:xfrm>
            <a:off x="7085849" y="3587446"/>
            <a:ext cx="301752" cy="0"/>
          </a:xfrm>
          <a:prstGeom prst="line">
            <a:avLst/>
          </a:prstGeom>
          <a:ln w="25400">
            <a:solidFill>
              <a:srgbClr val="C29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13">
            <a:extLst>
              <a:ext uri="{FF2B5EF4-FFF2-40B4-BE49-F238E27FC236}">
                <a16:creationId xmlns:a16="http://schemas.microsoft.com/office/drawing/2014/main" id="{33344582-138C-CDCF-BF0D-BF932180361F}"/>
              </a:ext>
            </a:extLst>
          </p:cNvPr>
          <p:cNvSpPr/>
          <p:nvPr/>
        </p:nvSpPr>
        <p:spPr>
          <a:xfrm>
            <a:off x="7405890" y="3227682"/>
            <a:ext cx="1965960" cy="1027276"/>
          </a:xfrm>
          <a:prstGeom prst="roundRect">
            <a:avLst/>
          </a:prstGeom>
          <a:solidFill>
            <a:srgbClr val="276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sz="1600" b="1">
                <a:solidFill>
                  <a:srgbClr val="FFFFFF"/>
                </a:solidFill>
              </a:rPr>
              <a:t>Program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Pelaksanaan</a:t>
            </a:r>
          </a:p>
        </p:txBody>
      </p:sp>
      <p:cxnSp>
        <p:nvCxnSpPr>
          <p:cNvPr id="51" name="Connector 14">
            <a:extLst>
              <a:ext uri="{FF2B5EF4-FFF2-40B4-BE49-F238E27FC236}">
                <a16:creationId xmlns:a16="http://schemas.microsoft.com/office/drawing/2014/main" id="{17C85003-F4C3-47B1-3E09-9E4008FE1E9E}"/>
              </a:ext>
            </a:extLst>
          </p:cNvPr>
          <p:cNvCxnSpPr>
            <a:cxnSpLocks/>
          </p:cNvCxnSpPr>
          <p:nvPr/>
        </p:nvCxnSpPr>
        <p:spPr>
          <a:xfrm>
            <a:off x="9371850" y="3587446"/>
            <a:ext cx="301752" cy="0"/>
          </a:xfrm>
          <a:prstGeom prst="line">
            <a:avLst/>
          </a:prstGeom>
          <a:ln w="25400">
            <a:solidFill>
              <a:srgbClr val="C29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15">
            <a:extLst>
              <a:ext uri="{FF2B5EF4-FFF2-40B4-BE49-F238E27FC236}">
                <a16:creationId xmlns:a16="http://schemas.microsoft.com/office/drawing/2014/main" id="{6DCF380F-488D-6002-6F33-A61A8C53DDFC}"/>
              </a:ext>
            </a:extLst>
          </p:cNvPr>
          <p:cNvSpPr/>
          <p:nvPr/>
        </p:nvSpPr>
        <p:spPr>
          <a:xfrm>
            <a:off x="9691890" y="3227682"/>
            <a:ext cx="1965960" cy="1027276"/>
          </a:xfrm>
          <a:prstGeom prst="roundRect">
            <a:avLst/>
          </a:prstGeom>
          <a:solidFill>
            <a:srgbClr val="1C3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sz="1600" b="1">
                <a:solidFill>
                  <a:srgbClr val="FFFFFF"/>
                </a:solidFill>
              </a:rPr>
              <a:t>Perilaku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Nilai praksis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6EE5974-1271-8C0C-0401-9F1BA4153ADA}"/>
              </a:ext>
            </a:extLst>
          </p:cNvPr>
          <p:cNvSpPr txBox="1"/>
          <p:nvPr/>
        </p:nvSpPr>
        <p:spPr>
          <a:xfrm>
            <a:off x="3559076" y="2488248"/>
            <a:ext cx="50433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C345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Peta </a:t>
            </a:r>
            <a:r>
              <a:rPr sz="2000" b="1" dirty="0" err="1">
                <a:solidFill>
                  <a:srgbClr val="1C345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Konseptual</a:t>
            </a:r>
            <a:r>
              <a:rPr sz="2000" b="1" dirty="0">
                <a:solidFill>
                  <a:srgbClr val="1C345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Dari Nilai </a:t>
            </a:r>
            <a:r>
              <a:rPr sz="2000" b="1" dirty="0" err="1">
                <a:solidFill>
                  <a:srgbClr val="1C345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</a:t>
            </a:r>
            <a:r>
              <a:rPr sz="2000" b="1" dirty="0">
                <a:solidFill>
                  <a:srgbClr val="1C345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Tindakan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25B9244-7354-A8D5-F72A-7FBF27ADF90A}"/>
              </a:ext>
            </a:extLst>
          </p:cNvPr>
          <p:cNvSpPr txBox="1"/>
          <p:nvPr/>
        </p:nvSpPr>
        <p:spPr>
          <a:xfrm>
            <a:off x="484405" y="4384022"/>
            <a:ext cx="113025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solidFill>
                  <a:srgbClr val="23262A"/>
                </a:solidFill>
              </a:rPr>
              <a:t>Pancasila </a:t>
            </a:r>
            <a:r>
              <a:rPr lang="en-ID" sz="1600" dirty="0" err="1">
                <a:solidFill>
                  <a:srgbClr val="23262A"/>
                </a:solidFill>
              </a:rPr>
              <a:t>tidak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berhenti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sebagai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nilai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abstrak</a:t>
            </a:r>
            <a:r>
              <a:rPr lang="en-ID" sz="1600" dirty="0">
                <a:solidFill>
                  <a:srgbClr val="23262A"/>
                </a:solidFill>
              </a:rPr>
              <a:t>. Nilai </a:t>
            </a:r>
            <a:r>
              <a:rPr lang="en-ID" sz="1600" dirty="0" err="1">
                <a:solidFill>
                  <a:srgbClr val="23262A"/>
                </a:solidFill>
              </a:rPr>
              <a:t>dasar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diterjemahkan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ke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dalam</a:t>
            </a:r>
            <a:r>
              <a:rPr lang="en-ID" sz="1600" dirty="0">
                <a:solidFill>
                  <a:srgbClr val="23262A"/>
                </a:solidFill>
              </a:rPr>
              <a:t> norma, </a:t>
            </a:r>
            <a:r>
              <a:rPr lang="en-ID" sz="1600" dirty="0" err="1">
                <a:solidFill>
                  <a:srgbClr val="23262A"/>
                </a:solidFill>
              </a:rPr>
              <a:t>kebijakan</a:t>
            </a:r>
            <a:r>
              <a:rPr lang="en-ID" sz="1600" dirty="0">
                <a:solidFill>
                  <a:srgbClr val="23262A"/>
                </a:solidFill>
              </a:rPr>
              <a:t>, program, </a:t>
            </a:r>
            <a:r>
              <a:rPr lang="en-ID" sz="1600" dirty="0" err="1">
                <a:solidFill>
                  <a:srgbClr val="23262A"/>
                </a:solidFill>
              </a:rPr>
              <a:t>lalu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diwujudkan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dalam</a:t>
            </a:r>
            <a:r>
              <a:rPr lang="en-ID" sz="1600" dirty="0">
                <a:solidFill>
                  <a:srgbClr val="23262A"/>
                </a:solidFill>
              </a:rPr>
              <a:t> </a:t>
            </a:r>
            <a:r>
              <a:rPr lang="en-ID" sz="1600" dirty="0" err="1">
                <a:solidFill>
                  <a:srgbClr val="23262A"/>
                </a:solidFill>
              </a:rPr>
              <a:t>perilaku</a:t>
            </a:r>
            <a:r>
              <a:rPr lang="en-ID" sz="1600" dirty="0">
                <a:solidFill>
                  <a:srgbClr val="23262A"/>
                </a:solidFill>
              </a:rPr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19451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 animBg="1"/>
      <p:bldP spid="13" grpId="0"/>
      <p:bldP spid="15" grpId="0"/>
      <p:bldP spid="17" grpId="0" animBg="1"/>
      <p:bldP spid="19" grpId="0"/>
      <p:bldP spid="21" grpId="0"/>
      <p:bldP spid="23" grpId="0" animBg="1"/>
      <p:bldP spid="25" grpId="0"/>
      <p:bldP spid="27" grpId="0"/>
      <p:bldP spid="29" grpId="0" animBg="1"/>
      <p:bldP spid="31" grpId="0"/>
      <p:bldP spid="33" grpId="0"/>
      <p:bldP spid="35" grpId="0" animBg="1"/>
      <p:bldP spid="37" grpId="0"/>
      <p:bldP spid="39" grpId="0"/>
      <p:bldP spid="44" grpId="0" animBg="1"/>
      <p:bldP spid="46" grpId="0" animBg="1"/>
      <p:bldP spid="48" grpId="0" animBg="1"/>
      <p:bldP spid="50" grpId="0" animBg="1"/>
      <p:bldP spid="52" grpId="0" animBg="1"/>
      <p:bldP spid="58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8127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Apa Itu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Ideologi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97400"/>
            <a:ext cx="106984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Ideologi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dipahami</a:t>
            </a:r>
            <a:r>
              <a:rPr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seperangkat</a:t>
            </a:r>
            <a:r>
              <a:rPr sz="1600" dirty="0"/>
              <a:t> </a:t>
            </a:r>
            <a:r>
              <a:rPr sz="1600" dirty="0" err="1"/>
              <a:t>gagasan</a:t>
            </a:r>
            <a:r>
              <a:rPr sz="1600" dirty="0"/>
              <a:t>, </a:t>
            </a:r>
            <a:r>
              <a:rPr sz="1600" dirty="0" err="1"/>
              <a:t>nilai</a:t>
            </a:r>
            <a:r>
              <a:rPr sz="1600" dirty="0"/>
              <a:t>, </a:t>
            </a:r>
            <a:r>
              <a:rPr sz="1600" dirty="0" err="1"/>
              <a:t>keyakinan</a:t>
            </a:r>
            <a:r>
              <a:rPr sz="1600" dirty="0"/>
              <a:t>, dan </a:t>
            </a:r>
            <a:r>
              <a:rPr sz="1600" dirty="0" err="1"/>
              <a:t>cita-cita</a:t>
            </a:r>
            <a:r>
              <a:rPr sz="1600" dirty="0"/>
              <a:t> yang </a:t>
            </a:r>
            <a:r>
              <a:rPr sz="1600" dirty="0" err="1"/>
              <a:t>memberi</a:t>
            </a:r>
            <a:r>
              <a:rPr sz="1600" dirty="0"/>
              <a:t> </a:t>
            </a:r>
            <a:r>
              <a:rPr sz="1600" dirty="0" err="1"/>
              <a:t>arah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bersama</a:t>
            </a:r>
            <a:r>
              <a:rPr sz="1600" dirty="0"/>
              <a:t>.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sz="1600" dirty="0" err="1"/>
              <a:t>Ideologi</a:t>
            </a:r>
            <a:r>
              <a:rPr sz="1600" dirty="0"/>
              <a:t> </a:t>
            </a:r>
            <a:r>
              <a:rPr sz="1600" dirty="0" err="1"/>
              <a:t>menjawab</a:t>
            </a:r>
            <a:r>
              <a:rPr sz="1600" dirty="0"/>
              <a:t>: </a:t>
            </a:r>
            <a:r>
              <a:rPr sz="1600" dirty="0" err="1"/>
              <a:t>masyarakat</a:t>
            </a:r>
            <a:r>
              <a:rPr sz="1600" dirty="0"/>
              <a:t> </a:t>
            </a:r>
            <a:r>
              <a:rPr sz="1600" dirty="0" err="1"/>
              <a:t>seperti</a:t>
            </a:r>
            <a:r>
              <a:rPr sz="1600" dirty="0"/>
              <a:t> </a:t>
            </a:r>
            <a:r>
              <a:rPr sz="1600" dirty="0" err="1"/>
              <a:t>apa</a:t>
            </a:r>
            <a:r>
              <a:rPr sz="1600" dirty="0"/>
              <a:t> yang </a:t>
            </a:r>
            <a:r>
              <a:rPr sz="1600" dirty="0" err="1"/>
              <a:t>ingin</a:t>
            </a:r>
            <a:r>
              <a:rPr sz="1600" dirty="0"/>
              <a:t> </a:t>
            </a:r>
            <a:r>
              <a:rPr sz="1600" dirty="0" err="1"/>
              <a:t>dibangun</a:t>
            </a:r>
            <a:r>
              <a:rPr sz="1600" dirty="0"/>
              <a:t>?</a:t>
            </a:r>
            <a:r>
              <a:rPr lang="en-US" sz="1600" dirty="0"/>
              <a:t> </a:t>
            </a:r>
            <a:r>
              <a:rPr sz="1600" dirty="0" err="1"/>
              <a:t>Ideologi</a:t>
            </a:r>
            <a:r>
              <a:rPr sz="1600" dirty="0"/>
              <a:t> juga </a:t>
            </a:r>
            <a:r>
              <a:rPr sz="1600" dirty="0" err="1"/>
              <a:t>memberi</a:t>
            </a:r>
            <a:r>
              <a:rPr sz="1600" dirty="0"/>
              <a:t> </a:t>
            </a:r>
            <a:r>
              <a:rPr sz="1600" dirty="0" err="1"/>
              <a:t>orientasi</a:t>
            </a:r>
            <a:r>
              <a:rPr sz="1600" dirty="0"/>
              <a:t> </a:t>
            </a:r>
            <a:r>
              <a:rPr sz="1600" dirty="0" err="1"/>
              <a:t>tentang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yang </a:t>
            </a:r>
            <a:r>
              <a:rPr sz="1600" dirty="0" err="1"/>
              <a:t>dianggap</a:t>
            </a:r>
            <a:r>
              <a:rPr sz="1600" dirty="0"/>
              <a:t> </a:t>
            </a:r>
            <a:r>
              <a:rPr sz="1600" dirty="0" err="1"/>
              <a:t>penting</a:t>
            </a:r>
            <a:r>
              <a:rPr sz="1600" dirty="0"/>
              <a:t> dan </a:t>
            </a:r>
            <a:r>
              <a:rPr sz="1600" dirty="0" err="1"/>
              <a:t>cara</a:t>
            </a:r>
            <a:r>
              <a:rPr sz="1600" dirty="0"/>
              <a:t> </a:t>
            </a:r>
            <a:r>
              <a:rPr sz="1600" dirty="0" err="1"/>
              <a:t>mencapainya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/>
              <a:t>Karena </a:t>
            </a:r>
            <a:r>
              <a:rPr sz="1600" dirty="0" err="1"/>
              <a:t>itu</a:t>
            </a:r>
            <a:r>
              <a:rPr sz="1600" dirty="0"/>
              <a:t>, </a:t>
            </a:r>
            <a:r>
              <a:rPr sz="1600" dirty="0" err="1"/>
              <a:t>ideologi</a:t>
            </a:r>
            <a:r>
              <a:rPr sz="1600" dirty="0"/>
              <a:t> </a:t>
            </a:r>
            <a:r>
              <a:rPr sz="1600" dirty="0" err="1"/>
              <a:t>bukan</a:t>
            </a:r>
            <a:r>
              <a:rPr sz="1600" dirty="0"/>
              <a:t> </a:t>
            </a:r>
            <a:r>
              <a:rPr sz="1600" dirty="0" err="1"/>
              <a:t>sekadar</a:t>
            </a:r>
            <a:r>
              <a:rPr sz="1600" dirty="0"/>
              <a:t> </a:t>
            </a:r>
            <a:r>
              <a:rPr sz="1600" dirty="0" err="1"/>
              <a:t>teori</a:t>
            </a:r>
            <a:r>
              <a:rPr sz="1600" dirty="0"/>
              <a:t>; </a:t>
            </a:r>
            <a:r>
              <a:rPr sz="1600" dirty="0" err="1"/>
              <a:t>ia</a:t>
            </a:r>
            <a:r>
              <a:rPr sz="1600" dirty="0"/>
              <a:t> </a:t>
            </a:r>
            <a:r>
              <a:rPr sz="1600" dirty="0" err="1"/>
              <a:t>berfungsi</a:t>
            </a:r>
            <a:r>
              <a:rPr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pedoman</a:t>
            </a:r>
            <a:r>
              <a:rPr sz="1600" dirty="0"/>
              <a:t> dan </a:t>
            </a:r>
            <a:r>
              <a:rPr sz="1600" dirty="0" err="1"/>
              <a:t>orientasi</a:t>
            </a:r>
            <a:r>
              <a:rPr sz="1600" dirty="0"/>
              <a:t> </a:t>
            </a:r>
            <a:r>
              <a:rPr sz="1600" dirty="0" err="1"/>
              <a:t>tindakan</a:t>
            </a:r>
            <a:r>
              <a:rPr sz="16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199CE-01E2-8E8C-9061-FEEF7E2C27F8}"/>
              </a:ext>
            </a:extLst>
          </p:cNvPr>
          <p:cNvSpPr txBox="1"/>
          <p:nvPr/>
        </p:nvSpPr>
        <p:spPr>
          <a:xfrm>
            <a:off x="762250" y="2761485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Pancasila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sebagai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Ideologi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Negara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DD1DCE-3CFC-147A-C649-BB3F498EBEF4}"/>
              </a:ext>
            </a:extLst>
          </p:cNvPr>
          <p:cNvSpPr txBox="1"/>
          <p:nvPr/>
        </p:nvSpPr>
        <p:spPr>
          <a:xfrm>
            <a:off x="762250" y="3246117"/>
            <a:ext cx="106984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b="1" dirty="0"/>
              <a:t>Pancasila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sistem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dan </a:t>
            </a:r>
            <a:r>
              <a:rPr sz="1600" dirty="0" err="1"/>
              <a:t>orientasi</a:t>
            </a:r>
            <a:r>
              <a:rPr sz="1600" dirty="0"/>
              <a:t> </a:t>
            </a:r>
            <a:r>
              <a:rPr sz="1600" dirty="0" err="1"/>
              <a:t>dasar</a:t>
            </a:r>
            <a:r>
              <a:rPr sz="1600" dirty="0"/>
              <a:t> </a:t>
            </a:r>
            <a:r>
              <a:rPr sz="1600" dirty="0" err="1"/>
              <a:t>bagi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bermasyarakat</a:t>
            </a:r>
            <a:r>
              <a:rPr sz="1600" dirty="0"/>
              <a:t>, </a:t>
            </a:r>
            <a:r>
              <a:rPr sz="1600" dirty="0" err="1"/>
              <a:t>berbangsa</a:t>
            </a:r>
            <a:r>
              <a:rPr sz="1600" dirty="0"/>
              <a:t>, dan </a:t>
            </a:r>
            <a:r>
              <a:rPr sz="1600" dirty="0" err="1"/>
              <a:t>bernegara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/>
              <a:t>Nilai </a:t>
            </a:r>
            <a:r>
              <a:rPr sz="1600" b="1" dirty="0"/>
              <a:t>Pancasila</a:t>
            </a:r>
            <a:r>
              <a:rPr sz="1600" dirty="0"/>
              <a:t> </a:t>
            </a:r>
            <a:r>
              <a:rPr sz="1600" dirty="0" err="1"/>
              <a:t>memberi</a:t>
            </a:r>
            <a:r>
              <a:rPr sz="1600" dirty="0"/>
              <a:t> </a:t>
            </a:r>
            <a:r>
              <a:rPr sz="1600" dirty="0" err="1"/>
              <a:t>arah</a:t>
            </a:r>
            <a:r>
              <a:rPr sz="1600" dirty="0"/>
              <a:t> </a:t>
            </a:r>
            <a:r>
              <a:rPr sz="1600" dirty="0" err="1"/>
              <a:t>bagi</a:t>
            </a:r>
            <a:r>
              <a:rPr sz="1600" dirty="0"/>
              <a:t> </a:t>
            </a:r>
            <a:r>
              <a:rPr sz="1600" dirty="0" err="1"/>
              <a:t>politik</a:t>
            </a:r>
            <a:r>
              <a:rPr sz="1600" dirty="0"/>
              <a:t>, </a:t>
            </a:r>
            <a:r>
              <a:rPr sz="1600" dirty="0" err="1"/>
              <a:t>hukum</a:t>
            </a:r>
            <a:r>
              <a:rPr sz="1600" dirty="0"/>
              <a:t>, </a:t>
            </a:r>
            <a:r>
              <a:rPr sz="1600" dirty="0" err="1"/>
              <a:t>ekonomi</a:t>
            </a:r>
            <a:r>
              <a:rPr sz="1600" dirty="0"/>
              <a:t>, </a:t>
            </a:r>
            <a:r>
              <a:rPr sz="1600" dirty="0" err="1"/>
              <a:t>pendidikan</a:t>
            </a:r>
            <a:r>
              <a:rPr sz="1600" dirty="0"/>
              <a:t>, </a:t>
            </a:r>
            <a:r>
              <a:rPr sz="1600" dirty="0" err="1"/>
              <a:t>sosial-budaya</a:t>
            </a:r>
            <a:r>
              <a:rPr sz="1600" dirty="0"/>
              <a:t>, </a:t>
            </a:r>
            <a:r>
              <a:rPr sz="1600" dirty="0" err="1"/>
              <a:t>teknologi</a:t>
            </a:r>
            <a:r>
              <a:rPr sz="1600" dirty="0"/>
              <a:t>, dan </a:t>
            </a:r>
            <a:r>
              <a:rPr sz="1600" dirty="0" err="1"/>
              <a:t>kebijakan</a:t>
            </a:r>
            <a:r>
              <a:rPr sz="1600" dirty="0"/>
              <a:t> </a:t>
            </a:r>
            <a:r>
              <a:rPr sz="1600" dirty="0" err="1"/>
              <a:t>publik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i="1" dirty="0" err="1"/>
              <a:t>Sebagai</a:t>
            </a:r>
            <a:r>
              <a:rPr sz="1600" i="1" dirty="0"/>
              <a:t> </a:t>
            </a:r>
            <a:r>
              <a:rPr sz="1600" i="1" dirty="0" err="1"/>
              <a:t>ideologi</a:t>
            </a:r>
            <a:r>
              <a:rPr sz="1600" i="1" dirty="0"/>
              <a:t>,</a:t>
            </a:r>
            <a:r>
              <a:rPr sz="1600" dirty="0"/>
              <a:t> </a:t>
            </a:r>
            <a:r>
              <a:rPr sz="1600" b="1" dirty="0"/>
              <a:t>Pancasila</a:t>
            </a:r>
            <a:r>
              <a:rPr sz="1600" dirty="0"/>
              <a:t> </a:t>
            </a:r>
            <a:r>
              <a:rPr sz="1600" dirty="0" err="1"/>
              <a:t>menghubungkan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dasar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cita-cita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nasional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b="1" dirty="0"/>
              <a:t>Pancasila </a:t>
            </a:r>
            <a:r>
              <a:rPr sz="1600" dirty="0" err="1"/>
              <a:t>bukan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simbol</a:t>
            </a:r>
            <a:r>
              <a:rPr sz="1600" dirty="0"/>
              <a:t> negara, </a:t>
            </a:r>
            <a:r>
              <a:rPr sz="1600" dirty="0" err="1"/>
              <a:t>tetapi</a:t>
            </a:r>
            <a:r>
              <a:rPr sz="1600" dirty="0"/>
              <a:t>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diwujudkan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tindakan</a:t>
            </a:r>
            <a:r>
              <a:rPr sz="1600" dirty="0"/>
              <a:t> dan </a:t>
            </a:r>
            <a:r>
              <a:rPr sz="1600" dirty="0" err="1"/>
              <a:t>kebijakan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9250" y="5598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Pancasila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sebagai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Dasar Negara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042569"/>
            <a:ext cx="1069848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>
                <a:latin typeface="Century" panose="02040604050505020304" pitchFamily="18" charset="0"/>
              </a:rPr>
              <a:t>Pancasila </a:t>
            </a:r>
            <a:r>
              <a:rPr dirty="0" err="1">
                <a:latin typeface="Century" panose="02040604050505020304" pitchFamily="18" charset="0"/>
              </a:rPr>
              <a:t>merupakan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landasan</a:t>
            </a:r>
            <a:r>
              <a:rPr dirty="0">
                <a:latin typeface="Century" panose="02040604050505020304" pitchFamily="18" charset="0"/>
              </a:rPr>
              <a:t> fundamental </a:t>
            </a:r>
            <a:r>
              <a:rPr dirty="0" err="1">
                <a:latin typeface="Century" panose="02040604050505020304" pitchFamily="18" charset="0"/>
              </a:rPr>
              <a:t>penyelenggaraan</a:t>
            </a:r>
            <a:r>
              <a:rPr dirty="0">
                <a:latin typeface="Century" panose="02040604050505020304" pitchFamily="18" charset="0"/>
              </a:rPr>
              <a:t> Negara Republik Indonesia.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Pembukaan</a:t>
            </a:r>
            <a:r>
              <a:rPr dirty="0">
                <a:latin typeface="Century" panose="02040604050505020304" pitchFamily="18" charset="0"/>
              </a:rPr>
              <a:t> UUD NRI </a:t>
            </a:r>
            <a:r>
              <a:rPr dirty="0" err="1">
                <a:latin typeface="Century" panose="02040604050505020304" pitchFamily="18" charset="0"/>
              </a:rPr>
              <a:t>Tahun</a:t>
            </a:r>
            <a:r>
              <a:rPr dirty="0">
                <a:latin typeface="Century" panose="02040604050505020304" pitchFamily="18" charset="0"/>
              </a:rPr>
              <a:t> 1945 </a:t>
            </a:r>
            <a:r>
              <a:rPr dirty="0" err="1">
                <a:latin typeface="Century" panose="02040604050505020304" pitchFamily="18" charset="0"/>
              </a:rPr>
              <a:t>memuat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rumusan</a:t>
            </a:r>
            <a:r>
              <a:rPr dirty="0">
                <a:latin typeface="Century" panose="02040604050505020304" pitchFamily="18" charset="0"/>
              </a:rPr>
              <a:t> Pancasila </a:t>
            </a:r>
            <a:r>
              <a:rPr dirty="0" err="1">
                <a:latin typeface="Century" panose="02040604050505020304" pitchFamily="18" charset="0"/>
              </a:rPr>
              <a:t>dalam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alinea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keempat</a:t>
            </a:r>
            <a:r>
              <a:rPr dirty="0"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dirty="0">
                <a:latin typeface="Century" panose="02040604050505020304" pitchFamily="18" charset="0"/>
              </a:rPr>
              <a:t>Nilai Pancasila </a:t>
            </a:r>
            <a:r>
              <a:rPr dirty="0" err="1">
                <a:latin typeface="Century" panose="02040604050505020304" pitchFamily="18" charset="0"/>
              </a:rPr>
              <a:t>menjadi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orientasi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dalam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pembentukan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hukum</a:t>
            </a:r>
            <a:r>
              <a:rPr dirty="0">
                <a:latin typeface="Century" panose="02040604050505020304" pitchFamily="18" charset="0"/>
              </a:rPr>
              <a:t> dan </a:t>
            </a:r>
            <a:r>
              <a:rPr dirty="0" err="1">
                <a:latin typeface="Century" panose="02040604050505020304" pitchFamily="18" charset="0"/>
              </a:rPr>
              <a:t>penyelenggaraan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pemerintahan</a:t>
            </a:r>
            <a:r>
              <a:rPr dirty="0"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dirty="0">
                <a:latin typeface="Century" panose="02040604050505020304" pitchFamily="18" charset="0"/>
              </a:rPr>
              <a:t>Dasar negara </a:t>
            </a:r>
            <a:r>
              <a:rPr dirty="0" err="1">
                <a:latin typeface="Century" panose="02040604050505020304" pitchFamily="18" charset="0"/>
              </a:rPr>
              <a:t>menekankan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fungsi</a:t>
            </a:r>
            <a:r>
              <a:rPr dirty="0">
                <a:latin typeface="Century" panose="02040604050505020304" pitchFamily="18" charset="0"/>
              </a:rPr>
              <a:t> Pancasila </a:t>
            </a:r>
            <a:r>
              <a:rPr dirty="0" err="1">
                <a:latin typeface="Century" panose="02040604050505020304" pitchFamily="18" charset="0"/>
              </a:rPr>
              <a:t>sebagai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fondasi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kehidupan</a:t>
            </a:r>
            <a:r>
              <a:rPr dirty="0">
                <a:latin typeface="Century" panose="02040604050505020304" pitchFamily="18" charset="0"/>
              </a:rPr>
              <a:t> </a:t>
            </a:r>
            <a:r>
              <a:rPr dirty="0" err="1">
                <a:latin typeface="Century" panose="02040604050505020304" pitchFamily="18" charset="0"/>
              </a:rPr>
              <a:t>kenegaraan</a:t>
            </a:r>
            <a:r>
              <a:rPr dirty="0"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> </a:t>
            </a:r>
            <a:endParaRPr dirty="0">
              <a:latin typeface="Century" panose="020406040505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9CC59-B5F5-1C4E-083F-21D0C3D8AAF1}"/>
              </a:ext>
            </a:extLst>
          </p:cNvPr>
          <p:cNvSpPr txBox="1"/>
          <p:nvPr/>
        </p:nvSpPr>
        <p:spPr>
          <a:xfrm>
            <a:off x="777240" y="299877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Ideologi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vs Dasar Negara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AC249-C951-0CC8-21B4-B1F3C5733BED}"/>
              </a:ext>
            </a:extLst>
          </p:cNvPr>
          <p:cNvSpPr txBox="1"/>
          <p:nvPr/>
        </p:nvSpPr>
        <p:spPr>
          <a:xfrm>
            <a:off x="777240" y="3455978"/>
            <a:ext cx="1069848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b="1" dirty="0" err="1">
                <a:latin typeface="Corbel" panose="020B0503020204020204" pitchFamily="34" charset="0"/>
              </a:rPr>
              <a:t>Sebagai</a:t>
            </a:r>
            <a:r>
              <a:rPr b="1" dirty="0">
                <a:latin typeface="Corbel" panose="020B0503020204020204" pitchFamily="34" charset="0"/>
              </a:rPr>
              <a:t> </a:t>
            </a:r>
            <a:r>
              <a:rPr b="1" dirty="0" err="1">
                <a:latin typeface="Corbel" panose="020B0503020204020204" pitchFamily="34" charset="0"/>
              </a:rPr>
              <a:t>ideologi</a:t>
            </a:r>
            <a:r>
              <a:rPr dirty="0">
                <a:latin typeface="Corbel" panose="020B0503020204020204" pitchFamily="34" charset="0"/>
              </a:rPr>
              <a:t>: Pancasila </a:t>
            </a:r>
            <a:r>
              <a:rPr dirty="0" err="1">
                <a:latin typeface="Corbel" panose="020B0503020204020204" pitchFamily="34" charset="0"/>
              </a:rPr>
              <a:t>menjadi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sistem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nilai</a:t>
            </a:r>
            <a:r>
              <a:rPr dirty="0">
                <a:latin typeface="Corbel" panose="020B0503020204020204" pitchFamily="34" charset="0"/>
              </a:rPr>
              <a:t>, </a:t>
            </a:r>
            <a:r>
              <a:rPr dirty="0" err="1">
                <a:latin typeface="Corbel" panose="020B0503020204020204" pitchFamily="34" charset="0"/>
              </a:rPr>
              <a:t>cita-cita</a:t>
            </a:r>
            <a:r>
              <a:rPr dirty="0">
                <a:latin typeface="Corbel" panose="020B0503020204020204" pitchFamily="34" charset="0"/>
              </a:rPr>
              <a:t>, dan </a:t>
            </a:r>
            <a:r>
              <a:rPr dirty="0" err="1">
                <a:latin typeface="Corbel" panose="020B0503020204020204" pitchFamily="34" charset="0"/>
              </a:rPr>
              <a:t>orientasi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kehidupan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bangsa</a:t>
            </a:r>
            <a:r>
              <a:rPr dirty="0">
                <a:latin typeface="Corbel" panose="020B0503020204020204" pitchFamily="34" charset="0"/>
              </a:rPr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b="1" dirty="0" err="1">
                <a:latin typeface="Corbel" panose="020B0503020204020204" pitchFamily="34" charset="0"/>
              </a:rPr>
              <a:t>Sebagai</a:t>
            </a:r>
            <a:r>
              <a:rPr b="1" dirty="0">
                <a:latin typeface="Corbel" panose="020B0503020204020204" pitchFamily="34" charset="0"/>
              </a:rPr>
              <a:t> </a:t>
            </a:r>
            <a:r>
              <a:rPr b="1" dirty="0" err="1">
                <a:latin typeface="Corbel" panose="020B0503020204020204" pitchFamily="34" charset="0"/>
              </a:rPr>
              <a:t>dasar</a:t>
            </a:r>
            <a:r>
              <a:rPr b="1" dirty="0">
                <a:latin typeface="Corbel" panose="020B0503020204020204" pitchFamily="34" charset="0"/>
              </a:rPr>
              <a:t> negara</a:t>
            </a:r>
            <a:r>
              <a:rPr dirty="0">
                <a:latin typeface="Corbel" panose="020B0503020204020204" pitchFamily="34" charset="0"/>
              </a:rPr>
              <a:t>: Pancasila </a:t>
            </a:r>
            <a:r>
              <a:rPr dirty="0" err="1">
                <a:latin typeface="Corbel" panose="020B0503020204020204" pitchFamily="34" charset="0"/>
              </a:rPr>
              <a:t>menjadi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landasan</a:t>
            </a:r>
            <a:r>
              <a:rPr dirty="0">
                <a:latin typeface="Corbel" panose="020B0503020204020204" pitchFamily="34" charset="0"/>
              </a:rPr>
              <a:t> fundamental </a:t>
            </a:r>
            <a:r>
              <a:rPr dirty="0" err="1">
                <a:latin typeface="Corbel" panose="020B0503020204020204" pitchFamily="34" charset="0"/>
              </a:rPr>
              <a:t>penyelenggaraan</a:t>
            </a:r>
            <a:r>
              <a:rPr dirty="0">
                <a:latin typeface="Corbel" panose="020B0503020204020204" pitchFamily="34" charset="0"/>
              </a:rPr>
              <a:t> negara.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b="1" dirty="0" err="1">
                <a:latin typeface="Corbel" panose="020B0503020204020204" pitchFamily="34" charset="0"/>
              </a:rPr>
              <a:t>Keduanya</a:t>
            </a:r>
            <a:r>
              <a:rPr b="1" dirty="0">
                <a:latin typeface="Corbel" panose="020B0503020204020204" pitchFamily="34" charset="0"/>
              </a:rPr>
              <a:t> </a:t>
            </a:r>
            <a:r>
              <a:rPr b="1" dirty="0" err="1">
                <a:latin typeface="Corbel" panose="020B0503020204020204" pitchFamily="34" charset="0"/>
              </a:rPr>
              <a:t>saling</a:t>
            </a:r>
            <a:r>
              <a:rPr b="1" dirty="0">
                <a:latin typeface="Corbel" panose="020B0503020204020204" pitchFamily="34" charset="0"/>
              </a:rPr>
              <a:t> </a:t>
            </a:r>
            <a:r>
              <a:rPr b="1" dirty="0" err="1">
                <a:latin typeface="Corbel" panose="020B0503020204020204" pitchFamily="34" charset="0"/>
              </a:rPr>
              <a:t>berkaitan</a:t>
            </a:r>
            <a:r>
              <a:rPr dirty="0">
                <a:latin typeface="Corbel" panose="020B0503020204020204" pitchFamily="34" charset="0"/>
              </a:rPr>
              <a:t>: </a:t>
            </a:r>
            <a:r>
              <a:rPr dirty="0" err="1">
                <a:latin typeface="Corbel" panose="020B0503020204020204" pitchFamily="34" charset="0"/>
              </a:rPr>
              <a:t>nilai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ideologis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memberi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arah</a:t>
            </a:r>
            <a:r>
              <a:rPr dirty="0">
                <a:latin typeface="Corbel" panose="020B0503020204020204" pitchFamily="34" charset="0"/>
              </a:rPr>
              <a:t>, </a:t>
            </a:r>
            <a:r>
              <a:rPr dirty="0" err="1">
                <a:latin typeface="Corbel" panose="020B0503020204020204" pitchFamily="34" charset="0"/>
              </a:rPr>
              <a:t>sedangkan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kedudukan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sebagai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dasar</a:t>
            </a:r>
            <a:r>
              <a:rPr dirty="0">
                <a:latin typeface="Corbel" panose="020B0503020204020204" pitchFamily="34" charset="0"/>
              </a:rPr>
              <a:t> negara </a:t>
            </a:r>
            <a:r>
              <a:rPr dirty="0" err="1">
                <a:latin typeface="Corbel" panose="020B0503020204020204" pitchFamily="34" charset="0"/>
              </a:rPr>
              <a:t>memberi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landasan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bagi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penyelenggaraan</a:t>
            </a:r>
            <a:r>
              <a:rPr dirty="0">
                <a:latin typeface="Corbel" panose="020B0503020204020204" pitchFamily="34" charset="0"/>
              </a:rPr>
              <a:t> negara.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b="1" dirty="0" err="1">
                <a:latin typeface="Corbel" panose="020B0503020204020204" pitchFamily="34" charset="0"/>
              </a:rPr>
              <a:t>Kesalahan</a:t>
            </a:r>
            <a:r>
              <a:rPr b="1" dirty="0">
                <a:latin typeface="Corbel" panose="020B0503020204020204" pitchFamily="34" charset="0"/>
              </a:rPr>
              <a:t> </a:t>
            </a:r>
            <a:r>
              <a:rPr b="1" dirty="0" err="1">
                <a:latin typeface="Corbel" panose="020B0503020204020204" pitchFamily="34" charset="0"/>
              </a:rPr>
              <a:t>umum</a:t>
            </a:r>
            <a:r>
              <a:rPr dirty="0">
                <a:latin typeface="Corbel" panose="020B0503020204020204" pitchFamily="34" charset="0"/>
              </a:rPr>
              <a:t>: </a:t>
            </a:r>
            <a:r>
              <a:rPr dirty="0" err="1">
                <a:latin typeface="Corbel" panose="020B0503020204020204" pitchFamily="34" charset="0"/>
              </a:rPr>
              <a:t>menganggap</a:t>
            </a:r>
            <a:r>
              <a:rPr dirty="0">
                <a:latin typeface="Corbel" panose="020B0503020204020204" pitchFamily="34" charset="0"/>
              </a:rPr>
              <a:t> Pancasila </a:t>
            </a:r>
            <a:r>
              <a:rPr dirty="0" err="1">
                <a:latin typeface="Corbel" panose="020B0503020204020204" pitchFamily="34" charset="0"/>
              </a:rPr>
              <a:t>hanya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sebagai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hafalan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atau</a:t>
            </a:r>
            <a:r>
              <a:rPr dirty="0">
                <a:latin typeface="Corbel" panose="020B0503020204020204" pitchFamily="34" charset="0"/>
              </a:rPr>
              <a:t> </a:t>
            </a:r>
            <a:r>
              <a:rPr dirty="0" err="1">
                <a:latin typeface="Corbel" panose="020B0503020204020204" pitchFamily="34" charset="0"/>
              </a:rPr>
              <a:t>simbol</a:t>
            </a:r>
            <a:r>
              <a:rPr dirty="0">
                <a:latin typeface="Corbel" panose="020B0503020204020204" pitchFamily="34" charset="0"/>
              </a:rPr>
              <a:t>.</a:t>
            </a:r>
            <a:r>
              <a:rPr lang="en-US" dirty="0">
                <a:latin typeface="Corbel" panose="020B0503020204020204" pitchFamily="34" charset="0"/>
              </a:rPr>
              <a:t> </a:t>
            </a:r>
            <a:endParaRPr dirty="0"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3630" y="503444"/>
            <a:ext cx="43627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>
                <a:solidFill>
                  <a:srgbClr val="1C345B"/>
                </a:solidFill>
                <a:latin typeface="Aptos Display"/>
              </a:rPr>
              <a:t>Hakikat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Pancasila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sebagai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Sistem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Nilai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4302" y="896484"/>
            <a:ext cx="10197808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Kelima</a:t>
            </a:r>
            <a:r>
              <a:rPr sz="1600" dirty="0"/>
              <a:t> </a:t>
            </a:r>
            <a:r>
              <a:rPr sz="1600" dirty="0" err="1"/>
              <a:t>sila</a:t>
            </a:r>
            <a:r>
              <a:rPr sz="1600" dirty="0"/>
              <a:t> </a:t>
            </a:r>
            <a:r>
              <a:rPr sz="1600" dirty="0" err="1"/>
              <a:t>merupakan</a:t>
            </a:r>
            <a:r>
              <a:rPr sz="1600" dirty="0"/>
              <a:t> </a:t>
            </a:r>
            <a:r>
              <a:rPr sz="1600" dirty="0" err="1"/>
              <a:t>satu</a:t>
            </a:r>
            <a:r>
              <a:rPr sz="1600" dirty="0"/>
              <a:t> </a:t>
            </a:r>
            <a:r>
              <a:rPr sz="1600" dirty="0" err="1"/>
              <a:t>kesatuan</a:t>
            </a:r>
            <a:r>
              <a:rPr sz="1600" dirty="0"/>
              <a:t>, </a:t>
            </a:r>
            <a:r>
              <a:rPr sz="1600" dirty="0" err="1"/>
              <a:t>bukan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yang </a:t>
            </a:r>
            <a:r>
              <a:rPr sz="1600" dirty="0" err="1"/>
              <a:t>berdiri</a:t>
            </a:r>
            <a:r>
              <a:rPr sz="1600" dirty="0"/>
              <a:t> </a:t>
            </a:r>
            <a:r>
              <a:rPr sz="1600" dirty="0" err="1"/>
              <a:t>sendiri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Ketuhanan</a:t>
            </a:r>
            <a:r>
              <a:rPr sz="1600" dirty="0"/>
              <a:t>, </a:t>
            </a:r>
            <a:r>
              <a:rPr sz="1600" dirty="0" err="1"/>
              <a:t>kemanusiaan</a:t>
            </a:r>
            <a:r>
              <a:rPr sz="1600" dirty="0"/>
              <a:t>, </a:t>
            </a:r>
            <a:r>
              <a:rPr sz="1600" dirty="0" err="1"/>
              <a:t>persatuan</a:t>
            </a:r>
            <a:r>
              <a:rPr sz="1600" dirty="0"/>
              <a:t>, </a:t>
            </a:r>
            <a:r>
              <a:rPr sz="1600" dirty="0" err="1"/>
              <a:t>kerakyatan</a:t>
            </a:r>
            <a:r>
              <a:rPr sz="1600" dirty="0"/>
              <a:t>, dan </a:t>
            </a:r>
            <a:r>
              <a:rPr sz="1600" dirty="0" err="1"/>
              <a:t>keadilan</a:t>
            </a:r>
            <a:r>
              <a:rPr sz="1600" dirty="0"/>
              <a:t> </a:t>
            </a:r>
            <a:r>
              <a:rPr sz="1600" dirty="0" err="1"/>
              <a:t>saling</a:t>
            </a:r>
            <a:r>
              <a:rPr sz="1600" dirty="0"/>
              <a:t> </a:t>
            </a:r>
            <a:r>
              <a:rPr sz="1600" dirty="0" err="1"/>
              <a:t>menguatkan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Persoalan</a:t>
            </a:r>
            <a:r>
              <a:rPr sz="1600" dirty="0"/>
              <a:t> </a:t>
            </a:r>
            <a:r>
              <a:rPr sz="1600" dirty="0" err="1"/>
              <a:t>kebijakan</a:t>
            </a:r>
            <a:r>
              <a:rPr sz="1600" dirty="0"/>
              <a:t> </a:t>
            </a:r>
            <a:r>
              <a:rPr sz="1600" dirty="0" err="1"/>
              <a:t>publik</a:t>
            </a:r>
            <a:r>
              <a:rPr sz="1600" dirty="0"/>
              <a:t> </a:t>
            </a:r>
            <a:r>
              <a:rPr sz="1600" dirty="0" err="1"/>
              <a:t>idealnya</a:t>
            </a:r>
            <a:r>
              <a:rPr sz="1600" dirty="0"/>
              <a:t> </a:t>
            </a:r>
            <a:r>
              <a:rPr sz="1600" dirty="0" err="1"/>
              <a:t>dianalisis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mempertimbangkan</a:t>
            </a:r>
            <a:r>
              <a:rPr sz="1600" dirty="0"/>
              <a:t> </a:t>
            </a:r>
            <a:r>
              <a:rPr sz="1600" dirty="0" err="1"/>
              <a:t>keterkaitan</a:t>
            </a:r>
            <a:r>
              <a:rPr sz="1600" dirty="0"/>
              <a:t> </a:t>
            </a:r>
            <a:r>
              <a:rPr sz="1600" dirty="0" err="1"/>
              <a:t>antarsila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Contoh</a:t>
            </a:r>
            <a:r>
              <a:rPr sz="1600" dirty="0"/>
              <a:t>: </a:t>
            </a:r>
            <a:r>
              <a:rPr sz="1600" i="1" dirty="0" err="1"/>
              <a:t>pembangunan</a:t>
            </a:r>
            <a:r>
              <a:rPr sz="1600" i="1" dirty="0"/>
              <a:t> </a:t>
            </a:r>
            <a:r>
              <a:rPr sz="1600" i="1" dirty="0" err="1"/>
              <a:t>ekonomi</a:t>
            </a:r>
            <a:r>
              <a:rPr sz="1600" i="1" dirty="0"/>
              <a:t> </a:t>
            </a:r>
            <a:r>
              <a:rPr sz="1600" i="1" dirty="0" err="1"/>
              <a:t>perlu</a:t>
            </a:r>
            <a:r>
              <a:rPr sz="1600" i="1" dirty="0"/>
              <a:t> </a:t>
            </a:r>
            <a:r>
              <a:rPr sz="1600" i="1" dirty="0" err="1"/>
              <a:t>memperhatikan</a:t>
            </a:r>
            <a:r>
              <a:rPr sz="1600" i="1" dirty="0"/>
              <a:t> </a:t>
            </a:r>
            <a:r>
              <a:rPr sz="1600" i="1" dirty="0" err="1"/>
              <a:t>kemanusiaan</a:t>
            </a:r>
            <a:r>
              <a:rPr sz="1600" i="1" dirty="0"/>
              <a:t>, </a:t>
            </a:r>
            <a:r>
              <a:rPr sz="1600" i="1" dirty="0" err="1"/>
              <a:t>persatuan</a:t>
            </a:r>
            <a:r>
              <a:rPr sz="1600" i="1" dirty="0"/>
              <a:t>, </a:t>
            </a:r>
            <a:r>
              <a:rPr sz="1600" i="1" dirty="0" err="1"/>
              <a:t>partisipasi</a:t>
            </a:r>
            <a:r>
              <a:rPr sz="1600" i="1" dirty="0"/>
              <a:t>, dan </a:t>
            </a:r>
            <a:r>
              <a:rPr sz="1600" i="1" dirty="0" err="1"/>
              <a:t>keadilan</a:t>
            </a:r>
            <a:r>
              <a:rPr sz="16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A5C14D-005A-2A5C-8897-4CB5C5B45F56}"/>
              </a:ext>
            </a:extLst>
          </p:cNvPr>
          <p:cNvSpPr txBox="1"/>
          <p:nvPr/>
        </p:nvSpPr>
        <p:spPr>
          <a:xfrm>
            <a:off x="522410" y="2128601"/>
            <a:ext cx="445378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>
                <a:solidFill>
                  <a:srgbClr val="1C345B"/>
                </a:solidFill>
                <a:latin typeface="Aptos Display"/>
              </a:rPr>
              <a:t>Makna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Sila 1–2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dalam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Kerangka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Ideologi</a:t>
            </a:r>
            <a:endParaRPr sz="20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49973-B32B-8D47-307C-3AECC91E5748}"/>
              </a:ext>
            </a:extLst>
          </p:cNvPr>
          <p:cNvSpPr txBox="1"/>
          <p:nvPr/>
        </p:nvSpPr>
        <p:spPr>
          <a:xfrm>
            <a:off x="1064302" y="2631521"/>
            <a:ext cx="101565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/>
              <a:t>Sila 1 </a:t>
            </a:r>
            <a:r>
              <a:rPr sz="1600" dirty="0" err="1"/>
              <a:t>menegaskan</a:t>
            </a:r>
            <a:r>
              <a:rPr sz="1600" dirty="0"/>
              <a:t> </a:t>
            </a:r>
            <a:r>
              <a:rPr sz="1600" dirty="0" err="1"/>
              <a:t>orientasi</a:t>
            </a:r>
            <a:r>
              <a:rPr sz="1600" dirty="0"/>
              <a:t> </a:t>
            </a:r>
            <a:r>
              <a:rPr sz="1600" dirty="0" err="1"/>
              <a:t>ketuhanan</a:t>
            </a:r>
            <a:r>
              <a:rPr sz="1600" dirty="0"/>
              <a:t> dan </a:t>
            </a:r>
            <a:r>
              <a:rPr sz="1600" dirty="0" err="1"/>
              <a:t>penghormatan</a:t>
            </a:r>
            <a:r>
              <a:rPr sz="1600" dirty="0"/>
              <a:t> </a:t>
            </a:r>
            <a:r>
              <a:rPr sz="1600" dirty="0" err="1"/>
              <a:t>terhadap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beragama</a:t>
            </a:r>
            <a:r>
              <a:rPr sz="1600" dirty="0"/>
              <a:t>/</a:t>
            </a:r>
            <a:r>
              <a:rPr sz="1600" dirty="0" err="1"/>
              <a:t>berkepercayaan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/>
              <a:t>Sila 2 </a:t>
            </a:r>
            <a:r>
              <a:rPr sz="1600" dirty="0" err="1"/>
              <a:t>menempatkan</a:t>
            </a:r>
            <a:r>
              <a:rPr sz="1600" dirty="0"/>
              <a:t> </a:t>
            </a:r>
            <a:r>
              <a:rPr sz="1600" dirty="0" err="1"/>
              <a:t>martabat</a:t>
            </a:r>
            <a:r>
              <a:rPr sz="1600" dirty="0"/>
              <a:t> </a:t>
            </a:r>
            <a:r>
              <a:rPr sz="1600" dirty="0" err="1"/>
              <a:t>manusia</a:t>
            </a:r>
            <a:r>
              <a:rPr sz="1600" dirty="0"/>
              <a:t>, </a:t>
            </a:r>
            <a:r>
              <a:rPr sz="1600" dirty="0" err="1"/>
              <a:t>keadilan</a:t>
            </a:r>
            <a:r>
              <a:rPr sz="1600" dirty="0"/>
              <a:t>, dan </a:t>
            </a:r>
            <a:r>
              <a:rPr sz="1600" dirty="0" err="1"/>
              <a:t>keadaban</a:t>
            </a:r>
            <a:r>
              <a:rPr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penting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kebijakan</a:t>
            </a:r>
            <a:r>
              <a:rPr sz="1600" dirty="0"/>
              <a:t> </a:t>
            </a:r>
            <a:r>
              <a:rPr sz="1600" dirty="0" err="1"/>
              <a:t>publik</a:t>
            </a:r>
            <a:r>
              <a:rPr sz="1600" dirty="0"/>
              <a:t>: </a:t>
            </a:r>
            <a:r>
              <a:rPr sz="1600" dirty="0" err="1"/>
              <a:t>efisiensi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boleh</a:t>
            </a:r>
            <a:r>
              <a:rPr sz="1600" dirty="0"/>
              <a:t> </a:t>
            </a:r>
            <a:r>
              <a:rPr sz="1600" dirty="0" err="1"/>
              <a:t>menghilangkan</a:t>
            </a:r>
            <a:r>
              <a:rPr sz="1600" dirty="0"/>
              <a:t> </a:t>
            </a:r>
            <a:r>
              <a:rPr sz="1600" dirty="0" err="1"/>
              <a:t>pertimbangan</a:t>
            </a:r>
            <a:r>
              <a:rPr sz="1600" dirty="0"/>
              <a:t> </a:t>
            </a:r>
            <a:r>
              <a:rPr sz="1600" dirty="0" err="1"/>
              <a:t>kemanusiaan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teknologi</a:t>
            </a:r>
            <a:r>
              <a:rPr sz="1600" dirty="0"/>
              <a:t>: </a:t>
            </a:r>
            <a:r>
              <a:rPr sz="1600" dirty="0" err="1"/>
              <a:t>inovasi</a:t>
            </a:r>
            <a:r>
              <a:rPr sz="1600" dirty="0"/>
              <a:t>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memperhatikan</a:t>
            </a:r>
            <a:r>
              <a:rPr sz="1600" dirty="0"/>
              <a:t> </a:t>
            </a:r>
            <a:r>
              <a:rPr sz="1600" dirty="0" err="1"/>
              <a:t>hak</a:t>
            </a:r>
            <a:r>
              <a:rPr sz="1600" dirty="0"/>
              <a:t>, </a:t>
            </a:r>
            <a:r>
              <a:rPr sz="1600" dirty="0" err="1"/>
              <a:t>privasi</a:t>
            </a:r>
            <a:r>
              <a:rPr sz="1600" dirty="0"/>
              <a:t>, </a:t>
            </a:r>
            <a:r>
              <a:rPr sz="1600" dirty="0" err="1"/>
              <a:t>keamanan</a:t>
            </a:r>
            <a:r>
              <a:rPr sz="1600" dirty="0"/>
              <a:t>, dan </a:t>
            </a:r>
            <a:r>
              <a:rPr sz="1600" dirty="0" err="1"/>
              <a:t>potensi</a:t>
            </a:r>
            <a:r>
              <a:rPr sz="1600" dirty="0"/>
              <a:t> </a:t>
            </a:r>
            <a:r>
              <a:rPr sz="1600" dirty="0" err="1"/>
              <a:t>diskriminasi</a:t>
            </a:r>
            <a:r>
              <a:rPr sz="1600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C0E7BC-34FA-7DFA-8D50-26CBFA3F68CD}"/>
              </a:ext>
            </a:extLst>
          </p:cNvPr>
          <p:cNvSpPr txBox="1"/>
          <p:nvPr/>
        </p:nvSpPr>
        <p:spPr>
          <a:xfrm>
            <a:off x="522410" y="4167722"/>
            <a:ext cx="40899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 err="1">
                <a:solidFill>
                  <a:srgbClr val="1C345B"/>
                </a:solidFill>
                <a:latin typeface="Aptos Display"/>
              </a:rPr>
              <a:t>Makna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Sila 3–5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dalam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Kerangka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Ideologi</a:t>
            </a:r>
            <a:endParaRPr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898B91-1FF6-9AC7-9757-D9070A7619E2}"/>
              </a:ext>
            </a:extLst>
          </p:cNvPr>
          <p:cNvSpPr txBox="1"/>
          <p:nvPr/>
        </p:nvSpPr>
        <p:spPr>
          <a:xfrm>
            <a:off x="1064302" y="4535268"/>
            <a:ext cx="101565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/>
              <a:t>Sila 3: </a:t>
            </a:r>
            <a:r>
              <a:rPr sz="1600" dirty="0" err="1"/>
              <a:t>menjaga</a:t>
            </a:r>
            <a:r>
              <a:rPr sz="1600" dirty="0"/>
              <a:t> </a:t>
            </a:r>
            <a:r>
              <a:rPr sz="1600" dirty="0" err="1"/>
              <a:t>persatuan</a:t>
            </a:r>
            <a:r>
              <a:rPr sz="1600" dirty="0"/>
              <a:t> di </a:t>
            </a:r>
            <a:r>
              <a:rPr sz="1600" dirty="0" err="1"/>
              <a:t>tengah</a:t>
            </a:r>
            <a:r>
              <a:rPr sz="1600" dirty="0"/>
              <a:t> </a:t>
            </a:r>
            <a:r>
              <a:rPr sz="1600" dirty="0" err="1"/>
              <a:t>keberagaman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/>
              <a:t>Sila 4: </a:t>
            </a:r>
            <a:r>
              <a:rPr sz="1600" dirty="0" err="1"/>
              <a:t>demokrasi</a:t>
            </a:r>
            <a:r>
              <a:rPr sz="1600" dirty="0"/>
              <a:t>, </a:t>
            </a:r>
            <a:r>
              <a:rPr sz="1600" dirty="0" err="1"/>
              <a:t>kedaulatan</a:t>
            </a:r>
            <a:r>
              <a:rPr sz="1600" dirty="0"/>
              <a:t> rakyat, </a:t>
            </a:r>
            <a:r>
              <a:rPr sz="1600" dirty="0" err="1"/>
              <a:t>musyawarah</a:t>
            </a:r>
            <a:r>
              <a:rPr sz="1600" dirty="0"/>
              <a:t>, dan </a:t>
            </a:r>
            <a:r>
              <a:rPr sz="1600" dirty="0" err="1"/>
              <a:t>kebijaksanaan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/>
              <a:t>Sila 5: </a:t>
            </a:r>
            <a:r>
              <a:rPr sz="1600" dirty="0" err="1"/>
              <a:t>orientasi</a:t>
            </a:r>
            <a:r>
              <a:rPr sz="1600" dirty="0"/>
              <a:t> pada </a:t>
            </a:r>
            <a:r>
              <a:rPr sz="1600" dirty="0" err="1"/>
              <a:t>keadilan</a:t>
            </a:r>
            <a:r>
              <a:rPr sz="1600" dirty="0"/>
              <a:t> </a:t>
            </a:r>
            <a:r>
              <a:rPr sz="1600" dirty="0" err="1"/>
              <a:t>sosial</a:t>
            </a:r>
            <a:r>
              <a:rPr sz="1600" dirty="0"/>
              <a:t> dan </a:t>
            </a:r>
            <a:r>
              <a:rPr sz="1600" dirty="0" err="1"/>
              <a:t>pemerataan</a:t>
            </a:r>
            <a:r>
              <a:rPr sz="1600" dirty="0"/>
              <a:t> </a:t>
            </a:r>
            <a:r>
              <a:rPr sz="1600" dirty="0" err="1"/>
              <a:t>manfaat</a:t>
            </a:r>
            <a:r>
              <a:rPr sz="1600" dirty="0"/>
              <a:t> </a:t>
            </a:r>
            <a:r>
              <a:rPr sz="1600" dirty="0" err="1"/>
              <a:t>pembangunan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Ketiganya</a:t>
            </a:r>
            <a:r>
              <a:rPr sz="1600" dirty="0"/>
              <a:t> </a:t>
            </a:r>
            <a:r>
              <a:rPr sz="1600" dirty="0" err="1"/>
              <a:t>relevan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isu</a:t>
            </a:r>
            <a:r>
              <a:rPr sz="1600" dirty="0"/>
              <a:t> </a:t>
            </a:r>
            <a:r>
              <a:rPr sz="1600" dirty="0" err="1"/>
              <a:t>polarisasi</a:t>
            </a:r>
            <a:r>
              <a:rPr sz="1600" dirty="0"/>
              <a:t>, </a:t>
            </a:r>
            <a:r>
              <a:rPr sz="1600" dirty="0" err="1"/>
              <a:t>partisipasi</a:t>
            </a:r>
            <a:r>
              <a:rPr sz="1600" dirty="0"/>
              <a:t> </a:t>
            </a:r>
            <a:r>
              <a:rPr sz="1600" dirty="0" err="1"/>
              <a:t>publik</a:t>
            </a:r>
            <a:r>
              <a:rPr sz="1600" dirty="0"/>
              <a:t>, </a:t>
            </a:r>
            <a:r>
              <a:rPr sz="1600" dirty="0" err="1"/>
              <a:t>ketimpangan</a:t>
            </a:r>
            <a:r>
              <a:rPr sz="1600" dirty="0"/>
              <a:t>, dan </a:t>
            </a:r>
            <a:r>
              <a:rPr sz="1600" dirty="0" err="1"/>
              <a:t>akses</a:t>
            </a:r>
            <a:r>
              <a:rPr sz="1600" dirty="0"/>
              <a:t> </a:t>
            </a:r>
            <a:r>
              <a:rPr sz="1600" dirty="0" err="1"/>
              <a:t>layanan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7929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Pancasila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sebagai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Ideologi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Terbuka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1949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terbuka</a:t>
            </a:r>
            <a:r>
              <a:rPr dirty="0"/>
              <a:t> </a:t>
            </a:r>
            <a:r>
              <a:rPr dirty="0" err="1"/>
              <a:t>mempertahankan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memungkinkan</a:t>
            </a:r>
            <a:r>
              <a:rPr dirty="0"/>
              <a:t> </a:t>
            </a:r>
            <a:r>
              <a:rPr dirty="0" err="1"/>
              <a:t>penjabaran</a:t>
            </a:r>
            <a:r>
              <a:rPr dirty="0"/>
              <a:t> dan </a:t>
            </a:r>
            <a:r>
              <a:rPr dirty="0" err="1"/>
              <a:t>penerapan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zaman.</a:t>
            </a:r>
            <a:r>
              <a:rPr lang="en-US" dirty="0"/>
              <a:t> </a:t>
            </a:r>
            <a:r>
              <a:rPr dirty="0" err="1"/>
              <a:t>Keterbukaan</a:t>
            </a:r>
            <a:r>
              <a:rPr dirty="0"/>
              <a:t>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berarti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Pancasila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diubah</a:t>
            </a:r>
            <a:r>
              <a:rPr dirty="0"/>
              <a:t> </a:t>
            </a:r>
            <a:r>
              <a:rPr dirty="0" err="1"/>
              <a:t>sesuka</a:t>
            </a:r>
            <a:r>
              <a:rPr dirty="0"/>
              <a:t> </a:t>
            </a:r>
            <a:r>
              <a:rPr dirty="0" err="1"/>
              <a:t>hati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/>
              <a:t>Yang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: </a:t>
            </a:r>
            <a:r>
              <a:rPr b="1" dirty="0" err="1"/>
              <a:t>interpretasi</a:t>
            </a:r>
            <a:r>
              <a:rPr b="1" dirty="0"/>
              <a:t>, </a:t>
            </a:r>
            <a:r>
              <a:rPr b="1" dirty="0" err="1"/>
              <a:t>kebijakan</a:t>
            </a:r>
            <a:r>
              <a:rPr b="1" dirty="0"/>
              <a:t>, strategi, </a:t>
            </a:r>
            <a:r>
              <a:rPr b="1" dirty="0" err="1"/>
              <a:t>kelembagaan</a:t>
            </a:r>
            <a:r>
              <a:rPr b="1" dirty="0"/>
              <a:t>, dan </a:t>
            </a:r>
            <a:r>
              <a:rPr b="1" dirty="0" err="1"/>
              <a:t>bentuk</a:t>
            </a:r>
            <a:r>
              <a:rPr b="1" dirty="0"/>
              <a:t> </a:t>
            </a:r>
            <a:r>
              <a:rPr b="1" dirty="0" err="1"/>
              <a:t>implementasi</a:t>
            </a:r>
            <a:r>
              <a:rPr b="1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Contoh</a:t>
            </a:r>
            <a:r>
              <a:rPr dirty="0"/>
              <a:t>: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kemanusiaan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persoalan</a:t>
            </a:r>
            <a:r>
              <a:rPr dirty="0"/>
              <a:t> </a:t>
            </a:r>
            <a:r>
              <a:rPr dirty="0" err="1"/>
              <a:t>baru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berupa</a:t>
            </a:r>
            <a:r>
              <a:rPr dirty="0"/>
              <a:t> bias </a:t>
            </a:r>
            <a:r>
              <a:rPr dirty="0" err="1"/>
              <a:t>algoritma</a:t>
            </a:r>
            <a:r>
              <a:rPr dirty="0"/>
              <a:t> dan </a:t>
            </a:r>
            <a:r>
              <a:rPr dirty="0" err="1"/>
              <a:t>penyalahgunaan</a:t>
            </a:r>
            <a:r>
              <a:rPr dirty="0"/>
              <a:t> AI.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32688"/>
            <a:ext cx="24898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C345B"/>
                </a:solidFill>
                <a:latin typeface="Aptos Display"/>
              </a:rPr>
              <a:t>Tiga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Dimensi</a:t>
            </a:r>
            <a:r>
              <a:rPr sz="20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000" b="1" dirty="0" err="1">
                <a:solidFill>
                  <a:srgbClr val="1C345B"/>
                </a:solidFill>
                <a:latin typeface="Aptos Display"/>
              </a:rPr>
              <a:t>Ideologi</a:t>
            </a:r>
            <a:endParaRPr sz="20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Dimensi</a:t>
            </a:r>
            <a:r>
              <a:rPr sz="1600" dirty="0"/>
              <a:t> </a:t>
            </a:r>
            <a:r>
              <a:rPr sz="1600" dirty="0" err="1"/>
              <a:t>realitas</a:t>
            </a:r>
            <a:r>
              <a:rPr sz="1600" dirty="0"/>
              <a:t>: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ideologi</a:t>
            </a:r>
            <a:r>
              <a:rPr sz="1600" dirty="0"/>
              <a:t> </a:t>
            </a:r>
            <a:r>
              <a:rPr sz="1600" dirty="0" err="1"/>
              <a:t>berakar</a:t>
            </a:r>
            <a:r>
              <a:rPr sz="1600" dirty="0"/>
              <a:t> pada </a:t>
            </a:r>
            <a:r>
              <a:rPr sz="1600" dirty="0" err="1"/>
              <a:t>kehidupan</a:t>
            </a:r>
            <a:r>
              <a:rPr sz="1600" dirty="0"/>
              <a:t> dan </a:t>
            </a:r>
            <a:r>
              <a:rPr sz="1600" dirty="0" err="1"/>
              <a:t>pengalaman</a:t>
            </a:r>
            <a:r>
              <a:rPr sz="1600" dirty="0"/>
              <a:t> </a:t>
            </a:r>
            <a:r>
              <a:rPr sz="1600" dirty="0" err="1"/>
              <a:t>masyarakat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Dimensi</a:t>
            </a:r>
            <a:r>
              <a:rPr sz="1600" dirty="0"/>
              <a:t> </a:t>
            </a:r>
            <a:r>
              <a:rPr sz="1600" dirty="0" err="1"/>
              <a:t>idealitas</a:t>
            </a:r>
            <a:r>
              <a:rPr sz="1600" dirty="0"/>
              <a:t>: </a:t>
            </a:r>
            <a:r>
              <a:rPr sz="1600" dirty="0" err="1"/>
              <a:t>ideologi</a:t>
            </a:r>
            <a:r>
              <a:rPr sz="1600" dirty="0"/>
              <a:t> </a:t>
            </a:r>
            <a:r>
              <a:rPr sz="1600" dirty="0" err="1"/>
              <a:t>mengandung</a:t>
            </a:r>
            <a:r>
              <a:rPr sz="1600" dirty="0"/>
              <a:t> </a:t>
            </a:r>
            <a:r>
              <a:rPr sz="1600" dirty="0" err="1"/>
              <a:t>cita-cita</a:t>
            </a:r>
            <a:r>
              <a:rPr sz="1600" dirty="0"/>
              <a:t> yang </a:t>
            </a:r>
            <a:r>
              <a:rPr sz="1600" dirty="0" err="1"/>
              <a:t>ingin</a:t>
            </a:r>
            <a:r>
              <a:rPr sz="1600" dirty="0"/>
              <a:t> </a:t>
            </a:r>
            <a:r>
              <a:rPr sz="1600" dirty="0" err="1"/>
              <a:t>diwujudkan</a:t>
            </a:r>
            <a:r>
              <a:rPr sz="16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Dimensi</a:t>
            </a:r>
            <a:r>
              <a:rPr sz="1600" dirty="0"/>
              <a:t> </a:t>
            </a:r>
            <a:r>
              <a:rPr sz="1600" dirty="0" err="1"/>
              <a:t>fleksibilitas</a:t>
            </a:r>
            <a:r>
              <a:rPr sz="1600" dirty="0"/>
              <a:t>: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dijabarkan</a:t>
            </a:r>
            <a:r>
              <a:rPr sz="1600" dirty="0"/>
              <a:t> </a:t>
            </a:r>
            <a:r>
              <a:rPr sz="1600" dirty="0" err="1"/>
              <a:t>secara</a:t>
            </a:r>
            <a:r>
              <a:rPr sz="1600" dirty="0"/>
              <a:t> </a:t>
            </a:r>
            <a:r>
              <a:rPr sz="1600" dirty="0" err="1"/>
              <a:t>dinamis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menjawab</a:t>
            </a:r>
            <a:r>
              <a:rPr sz="1600" dirty="0"/>
              <a:t> </a:t>
            </a:r>
            <a:r>
              <a:rPr sz="1600" dirty="0" err="1"/>
              <a:t>perubahan</a:t>
            </a:r>
            <a:r>
              <a:rPr sz="1600" dirty="0"/>
              <a:t> zaman.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/>
              <a:t>Ketiganya</a:t>
            </a:r>
            <a:r>
              <a:rPr sz="1600" dirty="0"/>
              <a:t> </a:t>
            </a:r>
            <a:r>
              <a:rPr sz="1600" dirty="0" err="1"/>
              <a:t>membantu</a:t>
            </a:r>
            <a:r>
              <a:rPr sz="1600" dirty="0"/>
              <a:t> </a:t>
            </a:r>
            <a:r>
              <a:rPr sz="1600" dirty="0" err="1"/>
              <a:t>menjelaskan</a:t>
            </a:r>
            <a:r>
              <a:rPr sz="1600" dirty="0"/>
              <a:t> </a:t>
            </a:r>
            <a:r>
              <a:rPr sz="1600" dirty="0" err="1"/>
              <a:t>mengapa</a:t>
            </a:r>
            <a:r>
              <a:rPr sz="1600" dirty="0"/>
              <a:t> Pancasila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tetap</a:t>
            </a:r>
            <a:r>
              <a:rPr sz="1600" dirty="0"/>
              <a:t> </a:t>
            </a:r>
            <a:r>
              <a:rPr sz="1600" dirty="0" err="1"/>
              <a:t>relevan</a:t>
            </a:r>
            <a:r>
              <a:rPr sz="1600" dirty="0"/>
              <a:t> </a:t>
            </a:r>
            <a:r>
              <a:rPr sz="1600" dirty="0" err="1"/>
              <a:t>tanpa</a:t>
            </a:r>
            <a:r>
              <a:rPr sz="1600" dirty="0"/>
              <a:t> </a:t>
            </a:r>
            <a:r>
              <a:rPr sz="1600" dirty="0" err="1"/>
              <a:t>kehilangan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dasarnya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758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Nilai Dasar, Instrumental, dan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Praksis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dasar: Ketuhanan, kemanusiaan, persatuan, kerakyatan, dan keadilan sosial.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instrumental: penjabaran nilai dasar ke dalam norma hukum, kebijakan, kelembagaan, dan program.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praksis: implementasi nyata dalam perilaku penyelenggara negara dan warga negara.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Alur: nilai dasar → norma/kebijakan → tindakan nyata.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Contoh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Penerjemahan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Nilai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dasar: keadilan sosial.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Instrumental: kebijakan pemerataan pendidikan dan pelayanan publik.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Praksis: pelayanan diberikan secara adil dan tidak diskriminatif.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Pertanyaan evaluatif: apakah kebijakan dan praktik benar-benar menghasilkan akses yang lebih adil?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601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Pancasila,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Konstitusi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, dan Hukum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Pembukaan UUD NRI Tahun 1945 memuat rumusan Pancasila dan tujuan pembentukan pemerintah negara.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Pancasila perlu dijabarkan dalam sistem hukum dan kebijakan.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Dalam pembentukan hukum, Pancasila dipahami sebagai sumber nilai/cita hukum dan dasar orientasi.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Hubungan sederhana: Pancasila → konstitusi → peraturan → kebijakan → implementasi.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C345B"/>
                </a:solidFill>
                <a:latin typeface="Aptos Display"/>
              </a:rPr>
              <a:t>Relevansi 1: Keberagaman &amp; Persatuan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53374"/>
            <a:ext cx="10698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Tantangan</a:t>
            </a:r>
            <a:r>
              <a:rPr dirty="0"/>
              <a:t>: </a:t>
            </a:r>
            <a:r>
              <a:rPr dirty="0" err="1"/>
              <a:t>perbedaan</a:t>
            </a:r>
            <a:r>
              <a:rPr dirty="0"/>
              <a:t> </a:t>
            </a:r>
            <a:r>
              <a:rPr dirty="0" err="1"/>
              <a:t>identitas</a:t>
            </a:r>
            <a:r>
              <a:rPr dirty="0"/>
              <a:t> dan </a:t>
            </a:r>
            <a:r>
              <a:rPr dirty="0" err="1"/>
              <a:t>pandangan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diperkuat</a:t>
            </a:r>
            <a:r>
              <a:rPr dirty="0"/>
              <a:t> oleh media </a:t>
            </a:r>
            <a:r>
              <a:rPr dirty="0" err="1"/>
              <a:t>sosial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Nilai </a:t>
            </a:r>
            <a:r>
              <a:rPr dirty="0" err="1"/>
              <a:t>sila</a:t>
            </a:r>
            <a:r>
              <a:rPr dirty="0"/>
              <a:t> </a:t>
            </a:r>
            <a:r>
              <a:rPr dirty="0" err="1"/>
              <a:t>ketiga</a:t>
            </a:r>
            <a:r>
              <a:rPr dirty="0"/>
              <a:t> </a:t>
            </a:r>
            <a:r>
              <a:rPr dirty="0" err="1"/>
              <a:t>mendorong</a:t>
            </a:r>
            <a:r>
              <a:rPr dirty="0"/>
              <a:t> </a:t>
            </a:r>
            <a:r>
              <a:rPr dirty="0" err="1"/>
              <a:t>persatuan</a:t>
            </a:r>
            <a:r>
              <a:rPr dirty="0"/>
              <a:t> </a:t>
            </a:r>
            <a:r>
              <a:rPr dirty="0" err="1"/>
              <a:t>tanpa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menghapus</a:t>
            </a:r>
            <a:r>
              <a:rPr dirty="0"/>
              <a:t> </a:t>
            </a:r>
            <a:r>
              <a:rPr dirty="0" err="1"/>
              <a:t>keberagaman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Praktik</a:t>
            </a:r>
            <a:r>
              <a:rPr dirty="0"/>
              <a:t>: dialog, </a:t>
            </a:r>
            <a:r>
              <a:rPr dirty="0" err="1"/>
              <a:t>penghormatan</a:t>
            </a:r>
            <a:r>
              <a:rPr dirty="0"/>
              <a:t> </a:t>
            </a:r>
            <a:r>
              <a:rPr dirty="0" err="1"/>
              <a:t>perbedaan</a:t>
            </a:r>
            <a:r>
              <a:rPr dirty="0"/>
              <a:t>, </a:t>
            </a:r>
            <a:r>
              <a:rPr dirty="0" err="1"/>
              <a:t>literasi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, dan </a:t>
            </a:r>
            <a:r>
              <a:rPr dirty="0" err="1"/>
              <a:t>penolakan</a:t>
            </a:r>
            <a:r>
              <a:rPr dirty="0"/>
              <a:t> </a:t>
            </a:r>
            <a:r>
              <a:rPr dirty="0" err="1"/>
              <a:t>provokasi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Analisis</a:t>
            </a:r>
            <a:r>
              <a:rPr dirty="0"/>
              <a:t> Pancasila: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menjaga</a:t>
            </a:r>
            <a:r>
              <a:rPr dirty="0"/>
              <a:t> </a:t>
            </a:r>
            <a:r>
              <a:rPr dirty="0" err="1"/>
              <a:t>kebebasan</a:t>
            </a:r>
            <a:r>
              <a:rPr dirty="0"/>
              <a:t> </a:t>
            </a:r>
            <a:r>
              <a:rPr dirty="0" err="1"/>
              <a:t>berekspresi</a:t>
            </a:r>
            <a:r>
              <a:rPr dirty="0"/>
              <a:t> </a:t>
            </a:r>
            <a:r>
              <a:rPr dirty="0" err="1"/>
              <a:t>sekaligus</a:t>
            </a:r>
            <a:r>
              <a:rPr dirty="0"/>
              <a:t> </a:t>
            </a:r>
            <a:r>
              <a:rPr dirty="0" err="1"/>
              <a:t>mencegah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sosial</a:t>
            </a:r>
            <a:r>
              <a:rPr dirty="0"/>
              <a:t>?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D9FDEF-20DE-155E-6085-44C86EA04E92}"/>
              </a:ext>
            </a:extLst>
          </p:cNvPr>
          <p:cNvSpPr txBox="1"/>
          <p:nvPr/>
        </p:nvSpPr>
        <p:spPr>
          <a:xfrm>
            <a:off x="548640" y="2811065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Relevansi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2: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Demokrasi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&amp;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Partisipasi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6ED9F-CDCE-6B9C-D2AB-0F506409A19A}"/>
              </a:ext>
            </a:extLst>
          </p:cNvPr>
          <p:cNvSpPr txBox="1"/>
          <p:nvPr/>
        </p:nvSpPr>
        <p:spPr>
          <a:xfrm>
            <a:off x="502920" y="3585757"/>
            <a:ext cx="1069848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Demokrasi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soal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pemilihan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juga </a:t>
            </a:r>
            <a:r>
              <a:rPr dirty="0" err="1"/>
              <a:t>kualitas</a:t>
            </a:r>
            <a:r>
              <a:rPr dirty="0"/>
              <a:t> </a:t>
            </a:r>
            <a:r>
              <a:rPr dirty="0" err="1"/>
              <a:t>partisipasi</a:t>
            </a:r>
            <a:r>
              <a:rPr dirty="0"/>
              <a:t> dan </a:t>
            </a:r>
            <a:r>
              <a:rPr dirty="0" err="1"/>
              <a:t>pengambilan</a:t>
            </a:r>
            <a:r>
              <a:rPr dirty="0"/>
              <a:t> </a:t>
            </a:r>
            <a:r>
              <a:rPr dirty="0" err="1"/>
              <a:t>keputusan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Sila </a:t>
            </a:r>
            <a:r>
              <a:rPr dirty="0" err="1"/>
              <a:t>keempat</a:t>
            </a:r>
            <a:r>
              <a:rPr dirty="0"/>
              <a:t> </a:t>
            </a:r>
            <a:r>
              <a:rPr dirty="0" err="1"/>
              <a:t>menekankan</a:t>
            </a:r>
            <a:r>
              <a:rPr dirty="0"/>
              <a:t> </a:t>
            </a:r>
            <a:r>
              <a:rPr dirty="0" err="1"/>
              <a:t>kerakyatan</a:t>
            </a:r>
            <a:r>
              <a:rPr dirty="0"/>
              <a:t>, </a:t>
            </a:r>
            <a:r>
              <a:rPr dirty="0" err="1"/>
              <a:t>permusyawaratan</a:t>
            </a:r>
            <a:r>
              <a:rPr dirty="0"/>
              <a:t>, </a:t>
            </a:r>
            <a:r>
              <a:rPr dirty="0" err="1"/>
              <a:t>perwakilan</a:t>
            </a:r>
            <a:r>
              <a:rPr dirty="0"/>
              <a:t>, dan </a:t>
            </a:r>
            <a:r>
              <a:rPr dirty="0" err="1"/>
              <a:t>kebijaksanaan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Kebijakan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membuka</a:t>
            </a:r>
            <a:r>
              <a:rPr dirty="0"/>
              <a:t> </a:t>
            </a:r>
            <a:r>
              <a:rPr dirty="0" err="1"/>
              <a:t>ruang</a:t>
            </a:r>
            <a:r>
              <a:rPr dirty="0"/>
              <a:t> </a:t>
            </a:r>
            <a:r>
              <a:rPr dirty="0" err="1"/>
              <a:t>partisipasi</a:t>
            </a:r>
            <a:r>
              <a:rPr dirty="0"/>
              <a:t> yang </a:t>
            </a:r>
            <a:r>
              <a:rPr dirty="0" err="1"/>
              <a:t>bermakna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Pertanyaan</a:t>
            </a:r>
            <a:r>
              <a:rPr dirty="0"/>
              <a:t>: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memastikan</a:t>
            </a:r>
            <a:r>
              <a:rPr dirty="0"/>
              <a:t> </a:t>
            </a:r>
            <a:r>
              <a:rPr dirty="0" err="1"/>
              <a:t>suara</a:t>
            </a:r>
            <a:r>
              <a:rPr dirty="0"/>
              <a:t> </a:t>
            </a:r>
            <a:r>
              <a:rPr dirty="0" err="1"/>
              <a:t>kelompok</a:t>
            </a:r>
            <a:r>
              <a:rPr dirty="0"/>
              <a:t> </a:t>
            </a:r>
            <a:r>
              <a:rPr dirty="0" err="1"/>
              <a:t>rentan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hilang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proses </a:t>
            </a:r>
            <a:r>
              <a:rPr dirty="0" err="1"/>
              <a:t>kebijakan</a:t>
            </a:r>
            <a:r>
              <a:rPr dirty="0"/>
              <a:t>?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0908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Relevansi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3: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Keadilan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Sosial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&amp; Ekonomi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146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Pertumbuhan</a:t>
            </a:r>
            <a:r>
              <a:rPr dirty="0"/>
              <a:t> </a:t>
            </a:r>
            <a:r>
              <a:rPr dirty="0" err="1"/>
              <a:t>ekonomi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 </a:t>
            </a:r>
            <a:r>
              <a:rPr dirty="0" err="1"/>
              <a:t>berarti</a:t>
            </a:r>
            <a:r>
              <a:rPr dirty="0"/>
              <a:t> </a:t>
            </a:r>
            <a:r>
              <a:rPr dirty="0" err="1"/>
              <a:t>pemerataan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/>
              <a:t>Sila </a:t>
            </a:r>
            <a:r>
              <a:rPr dirty="0" err="1"/>
              <a:t>kelima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orientasi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mempertimbangkan</a:t>
            </a:r>
            <a:r>
              <a:rPr dirty="0"/>
              <a:t> </a:t>
            </a:r>
            <a:r>
              <a:rPr dirty="0" err="1"/>
              <a:t>akses</a:t>
            </a:r>
            <a:r>
              <a:rPr dirty="0"/>
              <a:t>, </a:t>
            </a:r>
            <a:r>
              <a:rPr dirty="0" err="1"/>
              <a:t>kesempatan</a:t>
            </a:r>
            <a:r>
              <a:rPr dirty="0"/>
              <a:t>, dan </a:t>
            </a:r>
            <a:r>
              <a:rPr dirty="0" err="1"/>
              <a:t>dampak</a:t>
            </a:r>
            <a:r>
              <a:rPr dirty="0"/>
              <a:t> </a:t>
            </a:r>
            <a:r>
              <a:rPr dirty="0" err="1"/>
              <a:t>kebijakan</a:t>
            </a:r>
            <a:r>
              <a:rPr dirty="0"/>
              <a:t>.</a:t>
            </a:r>
          </a:p>
          <a:p>
            <a:pPr lvl="1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Isu </a:t>
            </a:r>
            <a:r>
              <a:rPr dirty="0" err="1"/>
              <a:t>relevan</a:t>
            </a:r>
            <a:r>
              <a:rPr dirty="0"/>
              <a:t>: </a:t>
            </a:r>
            <a:r>
              <a:rPr dirty="0" err="1"/>
              <a:t>kemiskinan</a:t>
            </a:r>
            <a:r>
              <a:rPr dirty="0"/>
              <a:t>, </a:t>
            </a:r>
            <a:r>
              <a:rPr dirty="0" err="1"/>
              <a:t>ketimpangan</a:t>
            </a:r>
            <a:r>
              <a:rPr dirty="0"/>
              <a:t>, </a:t>
            </a:r>
            <a:r>
              <a:rPr dirty="0" err="1"/>
              <a:t>akses</a:t>
            </a:r>
            <a:r>
              <a:rPr dirty="0"/>
              <a:t> </a:t>
            </a:r>
            <a:r>
              <a:rPr dirty="0" err="1"/>
              <a:t>pendidikan</a:t>
            </a:r>
            <a:r>
              <a:rPr dirty="0"/>
              <a:t>, </a:t>
            </a:r>
            <a:r>
              <a:rPr dirty="0" err="1"/>
              <a:t>kesehatan</a:t>
            </a:r>
            <a:r>
              <a:rPr dirty="0"/>
              <a:t>, </a:t>
            </a:r>
            <a:r>
              <a:rPr dirty="0" err="1"/>
              <a:t>pekerjaan</a:t>
            </a:r>
            <a:r>
              <a:rPr dirty="0"/>
              <a:t>, dan UMKM.</a:t>
            </a:r>
          </a:p>
          <a:p>
            <a:pPr lvl="1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Analisis</a:t>
            </a:r>
            <a:r>
              <a:rPr dirty="0"/>
              <a:t>: </a:t>
            </a:r>
            <a:r>
              <a:rPr dirty="0" err="1"/>
              <a:t>siapa</a:t>
            </a:r>
            <a:r>
              <a:rPr dirty="0"/>
              <a:t> yang </a:t>
            </a:r>
            <a:r>
              <a:rPr dirty="0" err="1"/>
              <a:t>memperoleh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dan </a:t>
            </a:r>
            <a:r>
              <a:rPr dirty="0" err="1"/>
              <a:t>siapa</a:t>
            </a:r>
            <a:r>
              <a:rPr dirty="0"/>
              <a:t> yang </a:t>
            </a:r>
            <a:r>
              <a:rPr dirty="0" err="1"/>
              <a:t>menanggung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 </a:t>
            </a:r>
            <a:r>
              <a:rPr dirty="0" err="1"/>
              <a:t>suatu</a:t>
            </a:r>
            <a:r>
              <a:rPr dirty="0"/>
              <a:t> </a:t>
            </a:r>
            <a:r>
              <a:rPr dirty="0" err="1"/>
              <a:t>kebijakan</a:t>
            </a:r>
            <a:r>
              <a:rPr dirty="0"/>
              <a:t>?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65188B-7FFE-0029-08DD-9B061DFC7987}"/>
              </a:ext>
            </a:extLst>
          </p:cNvPr>
          <p:cNvSpPr txBox="1"/>
          <p:nvPr/>
        </p:nvSpPr>
        <p:spPr>
          <a:xfrm>
            <a:off x="830928" y="32766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Relevansi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4: Pancasila &amp; Era Digital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75FC73-EF6B-ECE8-4A2D-1E136373556E}"/>
              </a:ext>
            </a:extLst>
          </p:cNvPr>
          <p:cNvSpPr txBox="1"/>
          <p:nvPr/>
        </p:nvSpPr>
        <p:spPr>
          <a:xfrm>
            <a:off x="777240" y="3854421"/>
            <a:ext cx="10698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Digitalisasi</a:t>
            </a:r>
            <a:r>
              <a:rPr dirty="0"/>
              <a:t> </a:t>
            </a:r>
            <a:r>
              <a:rPr dirty="0" err="1"/>
              <a:t>membuka</a:t>
            </a:r>
            <a:r>
              <a:rPr dirty="0"/>
              <a:t> </a:t>
            </a:r>
            <a:r>
              <a:rPr dirty="0" err="1"/>
              <a:t>peluang</a:t>
            </a:r>
            <a:r>
              <a:rPr dirty="0"/>
              <a:t> </a:t>
            </a:r>
            <a:r>
              <a:rPr dirty="0" err="1"/>
              <a:t>efisiensi</a:t>
            </a:r>
            <a:r>
              <a:rPr dirty="0"/>
              <a:t>, </a:t>
            </a:r>
            <a:r>
              <a:rPr dirty="0" err="1"/>
              <a:t>inovasi</a:t>
            </a:r>
            <a:r>
              <a:rPr dirty="0"/>
              <a:t>, dan </a:t>
            </a:r>
            <a:r>
              <a:rPr dirty="0" err="1"/>
              <a:t>akses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.</a:t>
            </a:r>
          </a:p>
          <a:p>
            <a:pPr lvl="1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Risiko: </a:t>
            </a:r>
            <a:r>
              <a:rPr dirty="0" err="1"/>
              <a:t>disinformasi</a:t>
            </a:r>
            <a:r>
              <a:rPr dirty="0"/>
              <a:t>, cyberbullying, </a:t>
            </a:r>
            <a:r>
              <a:rPr dirty="0" err="1"/>
              <a:t>penipuan</a:t>
            </a:r>
            <a:r>
              <a:rPr dirty="0"/>
              <a:t>, </a:t>
            </a:r>
            <a:r>
              <a:rPr dirty="0" err="1"/>
              <a:t>pelanggaran</a:t>
            </a:r>
            <a:r>
              <a:rPr dirty="0"/>
              <a:t> </a:t>
            </a:r>
            <a:r>
              <a:rPr dirty="0" err="1"/>
              <a:t>privasi</a:t>
            </a:r>
            <a:r>
              <a:rPr dirty="0"/>
              <a:t>, dan </a:t>
            </a:r>
            <a:r>
              <a:rPr dirty="0" err="1"/>
              <a:t>polarisasi</a:t>
            </a:r>
            <a:r>
              <a:rPr dirty="0"/>
              <a:t>.</a:t>
            </a:r>
          </a:p>
          <a:p>
            <a:pPr lvl="1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Nilai Pancasila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kerangka</a:t>
            </a:r>
            <a:r>
              <a:rPr dirty="0"/>
              <a:t> </a:t>
            </a:r>
            <a:r>
              <a:rPr dirty="0" err="1"/>
              <a:t>etika</a:t>
            </a:r>
            <a:r>
              <a:rPr dirty="0"/>
              <a:t> </a:t>
            </a:r>
            <a:r>
              <a:rPr dirty="0" err="1"/>
              <a:t>penggunaan</a:t>
            </a:r>
            <a:r>
              <a:rPr dirty="0"/>
              <a:t> </a:t>
            </a:r>
            <a:r>
              <a:rPr dirty="0" err="1"/>
              <a:t>teknologi</a:t>
            </a:r>
            <a:r>
              <a:rPr dirty="0"/>
              <a:t>.</a:t>
            </a:r>
          </a:p>
          <a:p>
            <a:pPr lvl="1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Prinsip</a:t>
            </a:r>
            <a:r>
              <a:rPr dirty="0"/>
              <a:t>: </a:t>
            </a: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, </a:t>
            </a:r>
            <a:r>
              <a:rPr dirty="0" err="1"/>
              <a:t>persatuan</a:t>
            </a:r>
            <a:r>
              <a:rPr dirty="0"/>
              <a:t>, </a:t>
            </a:r>
            <a:r>
              <a:rPr dirty="0" err="1"/>
              <a:t>demokrasi</a:t>
            </a:r>
            <a:r>
              <a:rPr dirty="0"/>
              <a:t>, dan </a:t>
            </a:r>
            <a:r>
              <a:rPr dirty="0" err="1"/>
              <a:t>keadilan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Relevansi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5: Pancasila &amp;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AI dapat meningkatkan produktivitas dan membantu pengambilan keputusan.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Risiko: bias algoritma, keputusan yang tidak transparan, penyalahgunaan data, dan dampak terhadap pekerjaan.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kemanusiaan menuntut penghormatan terhadap martabat, hak, dan keamanan manusia.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t>Nilai keadilan menuntut manfaat dan risiko teknologi dikelola secara proporsional.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752748"/>
            <a:ext cx="374756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Studi </a:t>
            </a:r>
            <a:r>
              <a:rPr b="1" dirty="0" err="1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Kasus</a:t>
            </a:r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— AI dan </a:t>
            </a:r>
            <a:r>
              <a:rPr b="1" dirty="0" err="1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Pekerjaan</a:t>
            </a:r>
            <a:endParaRPr b="1" dirty="0">
              <a:solidFill>
                <a:srgbClr val="1C345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3968" y="141442"/>
            <a:ext cx="318189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dirty="0" err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Kasus</a:t>
            </a:r>
            <a:r>
              <a:rPr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dirty="0" err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dirty="0" err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diskusi</a:t>
            </a:r>
            <a:r>
              <a:rPr dirty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dirty="0" err="1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kelompok</a:t>
            </a:r>
            <a:endParaRPr dirty="0">
              <a:solidFill>
                <a:schemeClr val="accent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235032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Pendidikan Pancasila • Pancasila sebagai Ideologi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24564" y="6492240"/>
            <a:ext cx="296876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069848"/>
            <a:ext cx="1069848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Sebuah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perusahaan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AI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membuat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laporan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menganalisis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data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sehingga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produktivitas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meningkat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Sebagian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pekerjaan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administratif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berkurang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beberapa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karyawan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berisiko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kehilangan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pekerjaan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Pertanyaan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apakah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penggunaan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AI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bertentangan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Pancasila?</a:t>
            </a:r>
            <a:b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Analisis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efisiensi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vs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kemanusiaan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vs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keadilan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vs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keberlanjutan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perusahaan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b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Solusi: reskilling,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transparansi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perlindungan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data,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evaluasi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dampak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transisi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kerja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adil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EAE81B-6379-E1EC-00E2-CDF3F01E1061}"/>
              </a:ext>
            </a:extLst>
          </p:cNvPr>
          <p:cNvSpPr txBox="1"/>
          <p:nvPr/>
        </p:nvSpPr>
        <p:spPr>
          <a:xfrm>
            <a:off x="731520" y="2898929"/>
            <a:ext cx="50072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Studi </a:t>
            </a:r>
            <a:r>
              <a:rPr b="1" dirty="0" err="1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Kasus</a:t>
            </a:r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 — </a:t>
            </a:r>
            <a:r>
              <a:rPr b="1" dirty="0" err="1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Digitalisasi</a:t>
            </a:r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b="1" dirty="0" err="1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Pelayanan</a:t>
            </a:r>
            <a:r>
              <a:rPr b="1" dirty="0">
                <a:solidFill>
                  <a:srgbClr val="1C345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Publik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0C4C3-B211-3C4C-A12D-106A3BA25AEB}"/>
              </a:ext>
            </a:extLst>
          </p:cNvPr>
          <p:cNvSpPr txBox="1"/>
          <p:nvPr/>
        </p:nvSpPr>
        <p:spPr>
          <a:xfrm>
            <a:off x="731520" y="3297971"/>
            <a:ext cx="1068019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Pemerintah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memindahkan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seluruh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administrasi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aplikasi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digital.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Masyarakat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perkotaan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terbantu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tetapi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sebagian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warga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di wilayah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akses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internet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terbatas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mengalami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kesulitan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Pertanyaan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apakah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digitalisasi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otomatis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berarti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pelayanan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adil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Analisis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sila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2, 4, dan 5: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akses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partisipasi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kemanusiaan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keadilan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Alternatif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digital +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kanal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luring +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pendampingan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desain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inklusif</a:t>
            </a:r>
            <a:r>
              <a:rPr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-57655" y="375506"/>
            <a:ext cx="40975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>
                <a:solidFill>
                  <a:srgbClr val="1C345B"/>
                </a:solidFill>
                <a:latin typeface="Aptos Display"/>
              </a:rPr>
              <a:t>Studi </a:t>
            </a:r>
            <a:r>
              <a:rPr sz="1600" b="1" dirty="0" err="1">
                <a:solidFill>
                  <a:srgbClr val="1C345B"/>
                </a:solidFill>
                <a:latin typeface="Aptos Display"/>
              </a:rPr>
              <a:t>Kasus</a:t>
            </a:r>
            <a:r>
              <a:rPr sz="1600" b="1" dirty="0">
                <a:solidFill>
                  <a:srgbClr val="1C345B"/>
                </a:solidFill>
                <a:latin typeface="Aptos Display"/>
              </a:rPr>
              <a:t> 3</a:t>
            </a:r>
            <a:endParaRPr lang="en-US" sz="1600" b="1" dirty="0">
              <a:solidFill>
                <a:srgbClr val="1C345B"/>
              </a:solidFill>
              <a:latin typeface="Aptos Display"/>
            </a:endParaRPr>
          </a:p>
          <a:p>
            <a:pPr algn="ctr"/>
            <a:r>
              <a:rPr sz="1600" b="1" dirty="0">
                <a:solidFill>
                  <a:srgbClr val="1C345B"/>
                </a:solidFill>
                <a:latin typeface="Aptos Display"/>
              </a:rPr>
              <a:t>Pembangunan &amp; </a:t>
            </a:r>
            <a:r>
              <a:rPr sz="1600" b="1" dirty="0" err="1">
                <a:solidFill>
                  <a:srgbClr val="1C345B"/>
                </a:solidFill>
                <a:latin typeface="Aptos Display"/>
              </a:rPr>
              <a:t>Ketimpangan</a:t>
            </a:r>
            <a:endParaRPr sz="1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9745" y="1028777"/>
            <a:ext cx="3260720" cy="3734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/>
              <a:t>Pusat </a:t>
            </a:r>
            <a:r>
              <a:rPr sz="1400" dirty="0" err="1"/>
              <a:t>ekonomi</a:t>
            </a:r>
            <a:r>
              <a:rPr sz="1400" dirty="0"/>
              <a:t> </a:t>
            </a:r>
            <a:r>
              <a:rPr sz="1400" dirty="0" err="1"/>
              <a:t>baru</a:t>
            </a:r>
            <a:r>
              <a:rPr sz="1400" dirty="0"/>
              <a:t> </a:t>
            </a:r>
            <a:r>
              <a:rPr sz="1400" dirty="0" err="1"/>
              <a:t>meningkatkan</a:t>
            </a:r>
            <a:r>
              <a:rPr sz="1400" dirty="0"/>
              <a:t> </a:t>
            </a:r>
            <a:r>
              <a:rPr sz="1400" dirty="0" err="1"/>
              <a:t>investasi</a:t>
            </a:r>
            <a:r>
              <a:rPr sz="1400" dirty="0"/>
              <a:t> dan </a:t>
            </a:r>
            <a:r>
              <a:rPr sz="1400" dirty="0" err="1"/>
              <a:t>lapangan</a:t>
            </a:r>
            <a:r>
              <a:rPr sz="1400" dirty="0"/>
              <a:t> </a:t>
            </a:r>
            <a:r>
              <a:rPr sz="1400" dirty="0" err="1"/>
              <a:t>kerja</a:t>
            </a:r>
            <a:r>
              <a:rPr sz="1400" dirty="0"/>
              <a:t>.</a:t>
            </a:r>
            <a:r>
              <a:rPr lang="en-US" sz="1400" dirty="0"/>
              <a:t> </a:t>
            </a:r>
            <a:r>
              <a:rPr sz="1400" dirty="0" err="1"/>
              <a:t>Namun</a:t>
            </a:r>
            <a:r>
              <a:rPr sz="1400" dirty="0"/>
              <a:t> </a:t>
            </a:r>
            <a:r>
              <a:rPr sz="1400" dirty="0" err="1"/>
              <a:t>sebagian</a:t>
            </a:r>
            <a:r>
              <a:rPr sz="1400" dirty="0"/>
              <a:t> </a:t>
            </a:r>
            <a:r>
              <a:rPr sz="1400" dirty="0" err="1"/>
              <a:t>usaha</a:t>
            </a:r>
            <a:r>
              <a:rPr sz="1400" dirty="0"/>
              <a:t> </a:t>
            </a:r>
            <a:r>
              <a:rPr sz="1400" dirty="0" err="1"/>
              <a:t>kecil</a:t>
            </a:r>
            <a:r>
              <a:rPr sz="1400" dirty="0"/>
              <a:t> </a:t>
            </a:r>
            <a:r>
              <a:rPr sz="1400" dirty="0" err="1"/>
              <a:t>kehilangan</a:t>
            </a:r>
            <a:r>
              <a:rPr sz="1400" dirty="0"/>
              <a:t> </a:t>
            </a:r>
            <a:r>
              <a:rPr sz="1400" dirty="0" err="1"/>
              <a:t>ruang</a:t>
            </a:r>
            <a:r>
              <a:rPr sz="1400" dirty="0"/>
              <a:t> </a:t>
            </a:r>
            <a:r>
              <a:rPr sz="1400" dirty="0" err="1"/>
              <a:t>usaha</a:t>
            </a:r>
            <a:r>
              <a:rPr sz="1400" dirty="0"/>
              <a:t> dan </a:t>
            </a:r>
            <a:r>
              <a:rPr sz="1400" dirty="0" err="1"/>
              <a:t>manfaat</a:t>
            </a:r>
            <a:r>
              <a:rPr sz="1400" dirty="0"/>
              <a:t> </a:t>
            </a:r>
            <a:r>
              <a:rPr sz="1400" dirty="0" err="1"/>
              <a:t>ekonomi</a:t>
            </a:r>
            <a:r>
              <a:rPr sz="1400" dirty="0"/>
              <a:t> </a:t>
            </a:r>
            <a:r>
              <a:rPr sz="1400" dirty="0" err="1"/>
              <a:t>lebih</a:t>
            </a:r>
            <a:r>
              <a:rPr sz="1400" dirty="0"/>
              <a:t> </a:t>
            </a:r>
            <a:r>
              <a:rPr sz="1400" dirty="0" err="1"/>
              <a:t>banyak</a:t>
            </a:r>
            <a:r>
              <a:rPr sz="1400" dirty="0"/>
              <a:t> </a:t>
            </a:r>
            <a:r>
              <a:rPr sz="1400" dirty="0" err="1"/>
              <a:t>dinikmati</a:t>
            </a:r>
            <a:r>
              <a:rPr sz="1400" dirty="0"/>
              <a:t> </a:t>
            </a:r>
            <a:r>
              <a:rPr sz="1400" dirty="0" err="1"/>
              <a:t>kelompok</a:t>
            </a:r>
            <a:r>
              <a:rPr sz="1400" dirty="0"/>
              <a:t> </a:t>
            </a:r>
            <a:r>
              <a:rPr sz="1400" dirty="0" err="1"/>
              <a:t>tertentu</a:t>
            </a:r>
            <a:r>
              <a:rPr sz="1400" dirty="0"/>
              <a:t>.</a:t>
            </a:r>
            <a:endParaRPr lang="en-US" sz="1400" dirty="0"/>
          </a:p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Pertanyaan</a:t>
            </a:r>
            <a:r>
              <a:rPr sz="1400" dirty="0"/>
              <a:t>: </a:t>
            </a:r>
            <a:endParaRPr lang="en-US" sz="1400" dirty="0"/>
          </a:p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bagaimana</a:t>
            </a:r>
            <a:r>
              <a:rPr sz="1400" dirty="0"/>
              <a:t> </a:t>
            </a:r>
            <a:r>
              <a:rPr sz="1400" dirty="0" err="1"/>
              <a:t>menilai</a:t>
            </a:r>
            <a:r>
              <a:rPr sz="1400" dirty="0"/>
              <a:t> </a:t>
            </a:r>
            <a:r>
              <a:rPr sz="1400" dirty="0" err="1"/>
              <a:t>keberhasilan</a:t>
            </a:r>
            <a:r>
              <a:rPr lang="en-US" sz="1400" dirty="0"/>
              <a:t> </a:t>
            </a:r>
            <a:r>
              <a:rPr sz="1400" dirty="0" err="1"/>
              <a:t>pembangunan</a:t>
            </a:r>
            <a:r>
              <a:rPr sz="1400" dirty="0"/>
              <a:t> </a:t>
            </a:r>
            <a:r>
              <a:rPr sz="1400" dirty="0" err="1"/>
              <a:t>berdasarkan</a:t>
            </a:r>
            <a:r>
              <a:rPr sz="1400" dirty="0"/>
              <a:t> Pancasila?</a:t>
            </a:r>
            <a:r>
              <a:rPr lang="en-US" sz="1400" dirty="0"/>
              <a:t> </a:t>
            </a:r>
            <a:r>
              <a:rPr sz="1400" dirty="0" err="1"/>
              <a:t>Gunakan</a:t>
            </a:r>
            <a:r>
              <a:rPr sz="1400" dirty="0"/>
              <a:t> </a:t>
            </a:r>
            <a:r>
              <a:rPr sz="1400" dirty="0" err="1"/>
              <a:t>sila</a:t>
            </a:r>
            <a:r>
              <a:rPr sz="1400" dirty="0"/>
              <a:t> 2, 3, 4, dan 5 </a:t>
            </a:r>
            <a:r>
              <a:rPr sz="1400" dirty="0" err="1"/>
              <a:t>untuk</a:t>
            </a:r>
            <a:r>
              <a:rPr sz="1400" dirty="0"/>
              <a:t> </a:t>
            </a:r>
            <a:r>
              <a:rPr sz="1400" dirty="0" err="1"/>
              <a:t>menganalisis</a:t>
            </a:r>
            <a:r>
              <a:rPr sz="1400" dirty="0"/>
              <a:t> </a:t>
            </a:r>
            <a:r>
              <a:rPr sz="1400" dirty="0" err="1"/>
              <a:t>dampak</a:t>
            </a:r>
            <a:r>
              <a:rPr sz="1400" dirty="0"/>
              <a:t> dan proses </a:t>
            </a:r>
            <a:r>
              <a:rPr sz="1400" dirty="0" err="1"/>
              <a:t>pengambilan</a:t>
            </a:r>
            <a:r>
              <a:rPr sz="1400" dirty="0"/>
              <a:t> </a:t>
            </a:r>
            <a:r>
              <a:rPr sz="1400" dirty="0" err="1"/>
              <a:t>keputusan</a:t>
            </a:r>
            <a:r>
              <a:rPr sz="1400" dirty="0"/>
              <a:t>.</a:t>
            </a:r>
          </a:p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Indikator</a:t>
            </a:r>
            <a:r>
              <a:rPr sz="1400" b="1" dirty="0"/>
              <a:t> </a:t>
            </a:r>
            <a:r>
              <a:rPr sz="1400" b="1" dirty="0" err="1"/>
              <a:t>analisis</a:t>
            </a:r>
            <a:r>
              <a:rPr sz="1400" dirty="0"/>
              <a:t>: </a:t>
            </a:r>
            <a:endParaRPr lang="en-US" sz="1400" dirty="0"/>
          </a:p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manfaat</a:t>
            </a:r>
            <a:r>
              <a:rPr sz="1400" dirty="0"/>
              <a:t>, </a:t>
            </a:r>
            <a:r>
              <a:rPr sz="1400" dirty="0" err="1"/>
              <a:t>distribusi</a:t>
            </a:r>
            <a:r>
              <a:rPr sz="1400" dirty="0"/>
              <a:t>, </a:t>
            </a:r>
            <a:r>
              <a:rPr sz="1400" dirty="0" err="1"/>
              <a:t>partisipasi</a:t>
            </a:r>
            <a:r>
              <a:rPr sz="1400" dirty="0"/>
              <a:t>, </a:t>
            </a:r>
            <a:r>
              <a:rPr sz="1400" dirty="0" err="1"/>
              <a:t>dampak</a:t>
            </a:r>
            <a:r>
              <a:rPr sz="1400" dirty="0"/>
              <a:t> </a:t>
            </a:r>
            <a:r>
              <a:rPr sz="1400" dirty="0" err="1"/>
              <a:t>sosial</a:t>
            </a:r>
            <a:r>
              <a:rPr sz="1400" dirty="0"/>
              <a:t>, dan </a:t>
            </a:r>
            <a:r>
              <a:rPr sz="1400" dirty="0" err="1"/>
              <a:t>perlindungan</a:t>
            </a:r>
            <a:r>
              <a:rPr sz="1400" dirty="0"/>
              <a:t> </a:t>
            </a:r>
            <a:r>
              <a:rPr sz="1400" dirty="0" err="1"/>
              <a:t>kelompok</a:t>
            </a:r>
            <a:r>
              <a:rPr sz="1400" dirty="0"/>
              <a:t> </a:t>
            </a:r>
            <a:r>
              <a:rPr sz="1400" dirty="0" err="1"/>
              <a:t>rentan</a:t>
            </a:r>
            <a:r>
              <a:rPr sz="14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1CD9E6-EE54-5237-3F76-D44CDFAD92F8}"/>
              </a:ext>
            </a:extLst>
          </p:cNvPr>
          <p:cNvSpPr txBox="1"/>
          <p:nvPr/>
        </p:nvSpPr>
        <p:spPr>
          <a:xfrm>
            <a:off x="4039906" y="374103"/>
            <a:ext cx="296087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dirty="0">
                <a:solidFill>
                  <a:srgbClr val="1C345B"/>
                </a:solidFill>
                <a:latin typeface="Aptos Display"/>
              </a:rPr>
              <a:t>Studi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Kasus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4 </a:t>
            </a:r>
            <a:endParaRPr lang="en-US" b="1" dirty="0">
              <a:solidFill>
                <a:srgbClr val="1C345B"/>
              </a:solidFill>
              <a:latin typeface="Aptos Display"/>
            </a:endParaRPr>
          </a:p>
          <a:p>
            <a:pPr algn="ctr"/>
            <a:r>
              <a:rPr b="1" dirty="0">
                <a:solidFill>
                  <a:srgbClr val="1C345B"/>
                </a:solidFill>
                <a:latin typeface="Aptos Display"/>
              </a:rPr>
              <a:t>Disinformasi di Media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Sosial</a:t>
            </a:r>
            <a:endParaRPr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BECEB3-025C-A5FA-7D1B-0B395C27CDE0}"/>
              </a:ext>
            </a:extLst>
          </p:cNvPr>
          <p:cNvSpPr txBox="1"/>
          <p:nvPr/>
        </p:nvSpPr>
        <p:spPr>
          <a:xfrm>
            <a:off x="4039906" y="1038722"/>
            <a:ext cx="3599139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Pesan</a:t>
            </a:r>
            <a:r>
              <a:rPr sz="1400" dirty="0"/>
              <a:t> viral </a:t>
            </a:r>
            <a:r>
              <a:rPr sz="1400" dirty="0" err="1"/>
              <a:t>menuduh</a:t>
            </a:r>
            <a:r>
              <a:rPr sz="1400" dirty="0"/>
              <a:t> </a:t>
            </a:r>
            <a:r>
              <a:rPr sz="1400" dirty="0" err="1"/>
              <a:t>kelompok</a:t>
            </a:r>
            <a:r>
              <a:rPr sz="1400" dirty="0"/>
              <a:t> </a:t>
            </a:r>
            <a:r>
              <a:rPr sz="1400" dirty="0" err="1"/>
              <a:t>tertentu</a:t>
            </a:r>
            <a:r>
              <a:rPr sz="1400" dirty="0"/>
              <a:t> </a:t>
            </a:r>
            <a:r>
              <a:rPr sz="1400" dirty="0" err="1"/>
              <a:t>melakukan</a:t>
            </a:r>
            <a:r>
              <a:rPr sz="1400" dirty="0"/>
              <a:t> </a:t>
            </a:r>
            <a:r>
              <a:rPr sz="1400" dirty="0" err="1"/>
              <a:t>tindakan</a:t>
            </a:r>
            <a:r>
              <a:rPr sz="1400" dirty="0"/>
              <a:t> yang </a:t>
            </a:r>
            <a:r>
              <a:rPr sz="1400" dirty="0" err="1"/>
              <a:t>merugikan</a:t>
            </a:r>
            <a:r>
              <a:rPr sz="1400" dirty="0"/>
              <a:t> </a:t>
            </a:r>
            <a:r>
              <a:rPr sz="1400" dirty="0" err="1"/>
              <a:t>masyarakat</a:t>
            </a:r>
            <a:r>
              <a:rPr sz="1400" dirty="0"/>
              <a:t>.</a:t>
            </a:r>
            <a:r>
              <a:rPr lang="en-US" sz="1400" dirty="0"/>
              <a:t> </a:t>
            </a:r>
            <a:r>
              <a:rPr sz="1400" dirty="0" err="1"/>
              <a:t>Pesan</a:t>
            </a:r>
            <a:r>
              <a:rPr sz="1400" dirty="0"/>
              <a:t> </a:t>
            </a:r>
            <a:r>
              <a:rPr sz="1400" dirty="0" err="1"/>
              <a:t>dibagikan</a:t>
            </a:r>
            <a:r>
              <a:rPr sz="1400" dirty="0"/>
              <a:t> </a:t>
            </a:r>
            <a:r>
              <a:rPr sz="1400" dirty="0" err="1"/>
              <a:t>luas</a:t>
            </a:r>
            <a:r>
              <a:rPr sz="1400" dirty="0"/>
              <a:t> </a:t>
            </a:r>
            <a:r>
              <a:rPr sz="1400" dirty="0" err="1"/>
              <a:t>tanpa</a:t>
            </a:r>
            <a:r>
              <a:rPr sz="1400" dirty="0"/>
              <a:t> </a:t>
            </a:r>
            <a:r>
              <a:rPr sz="1400" dirty="0" err="1"/>
              <a:t>verifikasi</a:t>
            </a:r>
            <a:r>
              <a:rPr sz="1400" dirty="0"/>
              <a:t> dan </a:t>
            </a:r>
            <a:r>
              <a:rPr sz="1400" dirty="0" err="1"/>
              <a:t>memicu</a:t>
            </a:r>
            <a:r>
              <a:rPr sz="1400" dirty="0"/>
              <a:t> </a:t>
            </a:r>
            <a:r>
              <a:rPr sz="1400" dirty="0" err="1"/>
              <a:t>konflik</a:t>
            </a:r>
            <a:r>
              <a:rPr sz="14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Analisis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kemanusiaan</a:t>
            </a:r>
            <a:r>
              <a:rPr sz="1400" dirty="0"/>
              <a:t>, </a:t>
            </a:r>
            <a:r>
              <a:rPr sz="1400" dirty="0" err="1"/>
              <a:t>persatuan</a:t>
            </a:r>
            <a:r>
              <a:rPr sz="1400" dirty="0"/>
              <a:t>, </a:t>
            </a:r>
            <a:r>
              <a:rPr sz="1400" dirty="0" err="1"/>
              <a:t>demokrasi</a:t>
            </a:r>
            <a:r>
              <a:rPr sz="1400" dirty="0"/>
              <a:t>, dan </a:t>
            </a:r>
            <a:r>
              <a:rPr sz="1400" dirty="0" err="1"/>
              <a:t>tanggung</a:t>
            </a:r>
            <a:r>
              <a:rPr sz="1400" dirty="0"/>
              <a:t> </a:t>
            </a:r>
            <a:r>
              <a:rPr sz="1400" dirty="0" err="1"/>
              <a:t>jawab</a:t>
            </a:r>
            <a:r>
              <a:rPr sz="1400" dirty="0"/>
              <a:t> </a:t>
            </a:r>
            <a:r>
              <a:rPr sz="1400" dirty="0" err="1"/>
              <a:t>dalam</a:t>
            </a:r>
            <a:r>
              <a:rPr sz="1400" dirty="0"/>
              <a:t> </a:t>
            </a:r>
            <a:r>
              <a:rPr sz="1400" dirty="0" err="1"/>
              <a:t>komunikasi</a:t>
            </a:r>
            <a:r>
              <a:rPr sz="1400" dirty="0"/>
              <a:t> </a:t>
            </a:r>
            <a:r>
              <a:rPr sz="1400" dirty="0" err="1"/>
              <a:t>publik</a:t>
            </a:r>
            <a:r>
              <a:rPr sz="14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Pertanyaan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apa</a:t>
            </a:r>
            <a:r>
              <a:rPr sz="1400" dirty="0"/>
              <a:t> yang </a:t>
            </a:r>
            <a:r>
              <a:rPr sz="1400" dirty="0" err="1"/>
              <a:t>harus</a:t>
            </a:r>
            <a:r>
              <a:rPr sz="1400" dirty="0"/>
              <a:t> </a:t>
            </a:r>
            <a:r>
              <a:rPr sz="1400" dirty="0" err="1"/>
              <a:t>dilakukan</a:t>
            </a:r>
            <a:r>
              <a:rPr sz="1400" dirty="0"/>
              <a:t> </a:t>
            </a:r>
            <a:r>
              <a:rPr sz="1400" dirty="0" err="1"/>
              <a:t>warga</a:t>
            </a:r>
            <a:r>
              <a:rPr sz="1400" dirty="0"/>
              <a:t> </a:t>
            </a:r>
            <a:r>
              <a:rPr sz="1400" dirty="0" err="1"/>
              <a:t>sebelum</a:t>
            </a:r>
            <a:r>
              <a:rPr sz="1400" dirty="0"/>
              <a:t> </a:t>
            </a:r>
            <a:r>
              <a:rPr sz="1400" dirty="0" err="1"/>
              <a:t>membagikan</a:t>
            </a:r>
            <a:r>
              <a:rPr sz="1400" dirty="0"/>
              <a:t> </a:t>
            </a:r>
            <a:r>
              <a:rPr sz="1400" dirty="0" err="1"/>
              <a:t>informasi</a:t>
            </a:r>
            <a:r>
              <a:rPr sz="1400" dirty="0"/>
              <a:t>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Praktik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verifikasi</a:t>
            </a:r>
            <a:r>
              <a:rPr sz="1400" dirty="0"/>
              <a:t> </a:t>
            </a:r>
            <a:r>
              <a:rPr sz="1400" dirty="0" err="1"/>
              <a:t>sumber</a:t>
            </a:r>
            <a:r>
              <a:rPr sz="1400" dirty="0"/>
              <a:t>, </a:t>
            </a:r>
            <a:r>
              <a:rPr sz="1400" dirty="0" err="1"/>
              <a:t>cek</a:t>
            </a:r>
            <a:r>
              <a:rPr sz="1400" dirty="0"/>
              <a:t> </a:t>
            </a:r>
            <a:r>
              <a:rPr sz="1400" dirty="0" err="1"/>
              <a:t>konteks</a:t>
            </a:r>
            <a:r>
              <a:rPr sz="1400" dirty="0"/>
              <a:t>, </a:t>
            </a:r>
            <a:r>
              <a:rPr sz="1400" dirty="0" err="1"/>
              <a:t>hindari</a:t>
            </a:r>
            <a:r>
              <a:rPr sz="1400" dirty="0"/>
              <a:t> </a:t>
            </a:r>
            <a:r>
              <a:rPr sz="1400" dirty="0" err="1"/>
              <a:t>provokasi</a:t>
            </a:r>
            <a:r>
              <a:rPr sz="1400" dirty="0"/>
              <a:t>, dan </a:t>
            </a:r>
            <a:r>
              <a:rPr sz="1400" dirty="0" err="1"/>
              <a:t>koreksi</a:t>
            </a:r>
            <a:r>
              <a:rPr sz="1400" dirty="0"/>
              <a:t> </a:t>
            </a:r>
            <a:r>
              <a:rPr sz="1400" dirty="0" err="1"/>
              <a:t>informasi</a:t>
            </a:r>
            <a:r>
              <a:rPr sz="1400" dirty="0"/>
              <a:t> yang salah.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A1FF2-0717-4E28-E84F-33AA96233D79}"/>
              </a:ext>
            </a:extLst>
          </p:cNvPr>
          <p:cNvSpPr txBox="1"/>
          <p:nvPr/>
        </p:nvSpPr>
        <p:spPr>
          <a:xfrm>
            <a:off x="8128416" y="365760"/>
            <a:ext cx="3210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1C345B"/>
                </a:solidFill>
                <a:latin typeface="Aptos Display"/>
              </a:rPr>
              <a:t>Studi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Kasus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5 </a:t>
            </a:r>
            <a:endParaRPr lang="en-US" b="1" dirty="0">
              <a:solidFill>
                <a:srgbClr val="1C345B"/>
              </a:solidFill>
              <a:latin typeface="Aptos Display"/>
            </a:endParaRPr>
          </a:p>
          <a:p>
            <a:pPr algn="ctr"/>
            <a:r>
              <a:rPr b="1" dirty="0" err="1">
                <a:solidFill>
                  <a:srgbClr val="1C345B"/>
                </a:solidFill>
                <a:latin typeface="Aptos Display"/>
              </a:rPr>
              <a:t>Korupsi</a:t>
            </a:r>
            <a:r>
              <a:rPr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1C345B"/>
                </a:solidFill>
                <a:latin typeface="Aptos Display"/>
              </a:rPr>
              <a:t>Pengadaan</a:t>
            </a:r>
            <a:endParaRPr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439CDF-73C1-A856-E820-9E476230AD07}"/>
              </a:ext>
            </a:extLst>
          </p:cNvPr>
          <p:cNvSpPr txBox="1"/>
          <p:nvPr/>
        </p:nvSpPr>
        <p:spPr>
          <a:xfrm>
            <a:off x="8310297" y="994337"/>
            <a:ext cx="3491957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dirty="0" err="1"/>
              <a:t>Pejabat</a:t>
            </a:r>
            <a:r>
              <a:rPr sz="1400" dirty="0"/>
              <a:t> </a:t>
            </a:r>
            <a:r>
              <a:rPr sz="1400" dirty="0" err="1"/>
              <a:t>pengadaan</a:t>
            </a:r>
            <a:r>
              <a:rPr sz="1400" dirty="0"/>
              <a:t> </a:t>
            </a:r>
            <a:r>
              <a:rPr sz="1400" dirty="0" err="1"/>
              <a:t>ditawari</a:t>
            </a:r>
            <a:r>
              <a:rPr sz="1400" dirty="0"/>
              <a:t> </a:t>
            </a:r>
            <a:r>
              <a:rPr sz="1400" dirty="0" err="1"/>
              <a:t>keuntungan</a:t>
            </a:r>
            <a:r>
              <a:rPr sz="1400" dirty="0"/>
              <a:t> </a:t>
            </a:r>
            <a:r>
              <a:rPr sz="1400" dirty="0" err="1"/>
              <a:t>pribadi</a:t>
            </a:r>
            <a:r>
              <a:rPr sz="1400" dirty="0"/>
              <a:t> agar </a:t>
            </a:r>
            <a:r>
              <a:rPr sz="1400" dirty="0" err="1"/>
              <a:t>memenangkan</a:t>
            </a:r>
            <a:r>
              <a:rPr sz="1400" dirty="0"/>
              <a:t> </a:t>
            </a:r>
            <a:r>
              <a:rPr sz="1400" dirty="0" err="1"/>
              <a:t>perusahaan</a:t>
            </a:r>
            <a:r>
              <a:rPr sz="1400" dirty="0"/>
              <a:t> </a:t>
            </a:r>
            <a:r>
              <a:rPr sz="1400" dirty="0" err="1"/>
              <a:t>tertentu</a:t>
            </a:r>
            <a:r>
              <a:rPr sz="1400" dirty="0"/>
              <a:t>.</a:t>
            </a:r>
            <a:r>
              <a:rPr lang="en-US" sz="1400" dirty="0"/>
              <a:t> </a:t>
            </a:r>
            <a:r>
              <a:rPr sz="1400" dirty="0" err="1"/>
              <a:t>Korupsi</a:t>
            </a:r>
            <a:r>
              <a:rPr sz="1400" dirty="0"/>
              <a:t> </a:t>
            </a:r>
            <a:r>
              <a:rPr sz="1400" dirty="0" err="1"/>
              <a:t>menggeser</a:t>
            </a:r>
            <a:r>
              <a:rPr sz="1400" dirty="0"/>
              <a:t> </a:t>
            </a:r>
            <a:r>
              <a:rPr sz="1400" dirty="0" err="1"/>
              <a:t>kepentingan</a:t>
            </a:r>
            <a:r>
              <a:rPr sz="1400" dirty="0"/>
              <a:t> </a:t>
            </a:r>
            <a:r>
              <a:rPr sz="1400" dirty="0" err="1"/>
              <a:t>publik</a:t>
            </a:r>
            <a:r>
              <a:rPr sz="1400" dirty="0"/>
              <a:t> </a:t>
            </a:r>
            <a:r>
              <a:rPr sz="1400" dirty="0" err="1"/>
              <a:t>menjadi</a:t>
            </a:r>
            <a:r>
              <a:rPr sz="1400" dirty="0"/>
              <a:t> </a:t>
            </a:r>
            <a:r>
              <a:rPr sz="1400" dirty="0" err="1"/>
              <a:t>kepentingan</a:t>
            </a:r>
            <a:r>
              <a:rPr sz="1400" dirty="0"/>
              <a:t> </a:t>
            </a:r>
            <a:r>
              <a:rPr sz="1400" dirty="0" err="1"/>
              <a:t>pribadi</a:t>
            </a:r>
            <a:r>
              <a:rPr sz="14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Analisis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lang="en-ID" sz="1400" dirty="0"/>
              <a:t>S</a:t>
            </a:r>
            <a:r>
              <a:rPr sz="1400" dirty="0" err="1"/>
              <a:t>ila</a:t>
            </a:r>
            <a:r>
              <a:rPr lang="en-US" sz="1400" dirty="0"/>
              <a:t> </a:t>
            </a:r>
            <a:r>
              <a:rPr sz="1400" dirty="0"/>
              <a:t>2, 4, dan 5; </a:t>
            </a:r>
            <a:r>
              <a:rPr sz="1400" dirty="0" err="1"/>
              <a:t>integritas</a:t>
            </a:r>
            <a:r>
              <a:rPr sz="1400" dirty="0"/>
              <a:t>, </a:t>
            </a:r>
            <a:r>
              <a:rPr sz="1400" dirty="0" err="1"/>
              <a:t>kepentingan</a:t>
            </a:r>
            <a:r>
              <a:rPr sz="1400" dirty="0"/>
              <a:t> rakyat, dan </a:t>
            </a:r>
            <a:r>
              <a:rPr sz="1400" dirty="0" err="1"/>
              <a:t>keadilan</a:t>
            </a:r>
            <a:r>
              <a:rPr sz="1400"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 err="1"/>
              <a:t>Pertanyaan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lang="en-ID" sz="1400" dirty="0"/>
              <a:t>M</a:t>
            </a:r>
            <a:r>
              <a:rPr sz="1400" dirty="0" err="1"/>
              <a:t>engapa</a:t>
            </a:r>
            <a:r>
              <a:rPr lang="en-US" sz="1400" dirty="0"/>
              <a:t> </a:t>
            </a:r>
            <a:r>
              <a:rPr sz="1400" dirty="0" err="1"/>
              <a:t>korupsi</a:t>
            </a:r>
            <a:r>
              <a:rPr sz="1400" dirty="0"/>
              <a:t> </a:t>
            </a:r>
            <a:r>
              <a:rPr sz="1400" dirty="0" err="1"/>
              <a:t>dapat</a:t>
            </a:r>
            <a:r>
              <a:rPr sz="1400" dirty="0"/>
              <a:t> </a:t>
            </a:r>
            <a:r>
              <a:rPr sz="1400" dirty="0" err="1"/>
              <a:t>dipandang</a:t>
            </a:r>
            <a:r>
              <a:rPr sz="1400" dirty="0"/>
              <a:t> </a:t>
            </a:r>
            <a:r>
              <a:rPr sz="1400" dirty="0" err="1"/>
              <a:t>sebagai</a:t>
            </a:r>
            <a:r>
              <a:rPr sz="1400" dirty="0"/>
              <a:t> </a:t>
            </a:r>
            <a:r>
              <a:rPr sz="1400" dirty="0" err="1"/>
              <a:t>persoalan</a:t>
            </a:r>
            <a:r>
              <a:rPr sz="1400" dirty="0"/>
              <a:t> </a:t>
            </a:r>
            <a:r>
              <a:rPr sz="1400" dirty="0" err="1"/>
              <a:t>etika</a:t>
            </a:r>
            <a:r>
              <a:rPr sz="1400" dirty="0"/>
              <a:t> </a:t>
            </a:r>
            <a:r>
              <a:rPr sz="1400" dirty="0" err="1"/>
              <a:t>sekaligus</a:t>
            </a:r>
            <a:r>
              <a:rPr sz="1400" dirty="0"/>
              <a:t> </a:t>
            </a:r>
            <a:r>
              <a:rPr sz="1400" dirty="0" err="1"/>
              <a:t>persoalan</a:t>
            </a:r>
            <a:r>
              <a:rPr sz="1400" dirty="0"/>
              <a:t> </a:t>
            </a:r>
            <a:r>
              <a:rPr sz="1400" dirty="0" err="1"/>
              <a:t>ideologi</a:t>
            </a:r>
            <a:r>
              <a:rPr sz="1400" dirty="0"/>
              <a:t>?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sz="1400" b="1" dirty="0"/>
              <a:t>Solusi </a:t>
            </a:r>
            <a:r>
              <a:rPr sz="1400" b="1" dirty="0" err="1"/>
              <a:t>institusional</a:t>
            </a:r>
            <a:r>
              <a:rPr sz="1400" dirty="0"/>
              <a:t>: </a:t>
            </a:r>
            <a:endParaRPr lang="en-US" sz="1400" dirty="0"/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lang="en-US" sz="1400" dirty="0" err="1"/>
              <a:t>T</a:t>
            </a:r>
            <a:r>
              <a:rPr sz="1400" dirty="0" err="1"/>
              <a:t>ransparansi</a:t>
            </a:r>
            <a:r>
              <a:rPr sz="1400" dirty="0"/>
              <a:t>, </a:t>
            </a:r>
            <a:r>
              <a:rPr sz="1400" dirty="0" err="1"/>
              <a:t>pengawasan</a:t>
            </a:r>
            <a:r>
              <a:rPr sz="1400" dirty="0"/>
              <a:t>, </a:t>
            </a:r>
            <a:r>
              <a:rPr sz="1400" dirty="0" err="1"/>
              <a:t>konflik</a:t>
            </a:r>
            <a:r>
              <a:rPr sz="1400" dirty="0"/>
              <a:t> </a:t>
            </a:r>
            <a:r>
              <a:rPr sz="1400" dirty="0" err="1"/>
              <a:t>kepentingan</a:t>
            </a:r>
            <a:r>
              <a:rPr sz="1400" dirty="0"/>
              <a:t>, dan </a:t>
            </a:r>
            <a:r>
              <a:rPr sz="1400" dirty="0" err="1"/>
              <a:t>akuntabilitas</a:t>
            </a:r>
            <a:r>
              <a:rPr sz="1400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50555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Tantangan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Aktualisasi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Pancasila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2388" y="936731"/>
            <a:ext cx="10030196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Reduksi</a:t>
            </a:r>
            <a:r>
              <a:rPr dirty="0"/>
              <a:t> Pancasila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hafalan</a:t>
            </a:r>
            <a:r>
              <a:rPr dirty="0"/>
              <a:t> </a:t>
            </a:r>
            <a:r>
              <a:rPr dirty="0" err="1"/>
              <a:t>tanpa</a:t>
            </a:r>
            <a:r>
              <a:rPr dirty="0"/>
              <a:t> </a:t>
            </a:r>
            <a:r>
              <a:rPr dirty="0" err="1"/>
              <a:t>praktik</a:t>
            </a:r>
            <a:r>
              <a:rPr lang="en-US" dirty="0"/>
              <a:t>, </a:t>
            </a:r>
            <a:r>
              <a:rPr dirty="0" err="1"/>
              <a:t>Polarisasi</a:t>
            </a:r>
            <a:r>
              <a:rPr dirty="0"/>
              <a:t> dan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identitas</a:t>
            </a:r>
            <a:r>
              <a:rPr lang="en-US" dirty="0"/>
              <a:t>, </a:t>
            </a:r>
            <a:r>
              <a:rPr dirty="0"/>
              <a:t>Disinformasi dan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 </a:t>
            </a:r>
            <a:r>
              <a:rPr dirty="0" err="1"/>
              <a:t>komunikasi</a:t>
            </a:r>
            <a:r>
              <a:rPr lang="en-US" dirty="0"/>
              <a:t>, </a:t>
            </a:r>
            <a:r>
              <a:rPr dirty="0" err="1"/>
              <a:t>Ketimpangan</a:t>
            </a:r>
            <a:r>
              <a:rPr dirty="0"/>
              <a:t> </a:t>
            </a:r>
            <a:r>
              <a:rPr dirty="0" err="1"/>
              <a:t>sosial-ekonomi</a:t>
            </a:r>
            <a:r>
              <a:rPr lang="en-US" dirty="0"/>
              <a:t>, </a:t>
            </a:r>
            <a:r>
              <a:rPr dirty="0" err="1"/>
              <a:t>Korupsi</a:t>
            </a:r>
            <a:r>
              <a:rPr dirty="0"/>
              <a:t> dan </a:t>
            </a:r>
            <a:r>
              <a:rPr dirty="0" err="1"/>
              <a:t>lemahnya</a:t>
            </a:r>
            <a:r>
              <a:rPr dirty="0"/>
              <a:t> </a:t>
            </a:r>
            <a:r>
              <a:rPr dirty="0" err="1"/>
              <a:t>integritas</a:t>
            </a:r>
            <a:r>
              <a:rPr lang="en-US" dirty="0"/>
              <a:t>,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teknologi</a:t>
            </a:r>
            <a:r>
              <a:rPr dirty="0"/>
              <a:t>, AI, dan </a:t>
            </a:r>
            <a:r>
              <a:rPr dirty="0" err="1"/>
              <a:t>ekonomi</a:t>
            </a:r>
            <a:r>
              <a:rPr dirty="0"/>
              <a:t> digital</a:t>
            </a:r>
            <a:r>
              <a:rPr lang="en-US" dirty="0"/>
              <a:t>, </a:t>
            </a:r>
            <a:r>
              <a:rPr dirty="0" err="1"/>
              <a:t>Globalisasi</a:t>
            </a:r>
            <a:r>
              <a:rPr dirty="0"/>
              <a:t> dan </a:t>
            </a:r>
            <a:r>
              <a:rPr dirty="0" err="1"/>
              <a:t>interaksi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luar</a:t>
            </a:r>
            <a:r>
              <a:rPr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5A7D0D-4037-0962-FC19-A6F222679491}"/>
              </a:ext>
            </a:extLst>
          </p:cNvPr>
          <p:cNvSpPr txBox="1"/>
          <p:nvPr/>
        </p:nvSpPr>
        <p:spPr>
          <a:xfrm>
            <a:off x="777240" y="2133809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Kerangka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Analisis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Kasus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Berbasis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Pancasila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78D548-0BAA-3A38-5A94-5E44E43414FF}"/>
              </a:ext>
            </a:extLst>
          </p:cNvPr>
          <p:cNvSpPr txBox="1"/>
          <p:nvPr/>
        </p:nvSpPr>
        <p:spPr>
          <a:xfrm>
            <a:off x="822960" y="2629981"/>
            <a:ext cx="10698480" cy="2359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1. </a:t>
            </a:r>
            <a:r>
              <a:rPr dirty="0" err="1"/>
              <a:t>Identifikasi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dan </a:t>
            </a:r>
            <a:r>
              <a:rPr dirty="0" err="1"/>
              <a:t>pihak</a:t>
            </a:r>
            <a:r>
              <a:rPr dirty="0"/>
              <a:t> yang </a:t>
            </a:r>
            <a:r>
              <a:rPr dirty="0" err="1"/>
              <a:t>terdampak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2. </a:t>
            </a: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sila</a:t>
            </a:r>
            <a:r>
              <a:rPr dirty="0"/>
              <a:t> dan </a:t>
            </a:r>
            <a:r>
              <a:rPr dirty="0" err="1"/>
              <a:t>nilai</a:t>
            </a:r>
            <a:r>
              <a:rPr dirty="0"/>
              <a:t> yang </a:t>
            </a:r>
            <a:r>
              <a:rPr dirty="0" err="1"/>
              <a:t>relevan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3. </a:t>
            </a:r>
            <a:r>
              <a:rPr dirty="0" err="1"/>
              <a:t>Identifikasi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trade-off.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4. </a:t>
            </a:r>
            <a:r>
              <a:rPr dirty="0" err="1"/>
              <a:t>Telaah</a:t>
            </a:r>
            <a:r>
              <a:rPr dirty="0"/>
              <a:t> </a:t>
            </a:r>
            <a:r>
              <a:rPr dirty="0" err="1"/>
              <a:t>aturan</a:t>
            </a:r>
            <a:r>
              <a:rPr dirty="0"/>
              <a:t>/</a:t>
            </a:r>
            <a:r>
              <a:rPr dirty="0" err="1"/>
              <a:t>kebijakan</a:t>
            </a:r>
            <a:r>
              <a:rPr dirty="0"/>
              <a:t> yang </a:t>
            </a:r>
            <a:r>
              <a:rPr dirty="0" err="1"/>
              <a:t>berlaku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5. </a:t>
            </a:r>
            <a:r>
              <a:rPr dirty="0" err="1"/>
              <a:t>Rumuskan</a:t>
            </a:r>
            <a:r>
              <a:rPr dirty="0"/>
              <a:t> </a:t>
            </a:r>
            <a:r>
              <a:rPr dirty="0" err="1"/>
              <a:t>alternatif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 yang </a:t>
            </a:r>
            <a:r>
              <a:rPr dirty="0" err="1"/>
              <a:t>menghormati</a:t>
            </a:r>
            <a:r>
              <a:rPr dirty="0"/>
              <a:t> </a:t>
            </a:r>
            <a:r>
              <a:rPr dirty="0" err="1"/>
              <a:t>kemanusiaan</a:t>
            </a:r>
            <a:r>
              <a:rPr dirty="0"/>
              <a:t>, </a:t>
            </a:r>
            <a:r>
              <a:rPr dirty="0" err="1"/>
              <a:t>persatuan</a:t>
            </a:r>
            <a:r>
              <a:rPr dirty="0"/>
              <a:t>, </a:t>
            </a:r>
            <a:r>
              <a:rPr dirty="0" err="1"/>
              <a:t>demokrasi</a:t>
            </a:r>
            <a:r>
              <a:rPr dirty="0"/>
              <a:t>, dan </a:t>
            </a:r>
            <a:r>
              <a:rPr dirty="0" err="1"/>
              <a:t>keadilan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6. </a:t>
            </a: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dampak</a:t>
            </a:r>
            <a:r>
              <a:rPr dirty="0"/>
              <a:t> dan </a:t>
            </a:r>
            <a:r>
              <a:rPr dirty="0" err="1"/>
              <a:t>indikator</a:t>
            </a:r>
            <a:r>
              <a:rPr dirty="0"/>
              <a:t> </a:t>
            </a:r>
            <a:r>
              <a:rPr dirty="0" err="1"/>
              <a:t>keberhasilan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9250" y="724772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Pancasila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sebagai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Kompas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2549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Pancasila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dianalogikan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kompas</a:t>
            </a:r>
            <a:r>
              <a:rPr dirty="0"/>
              <a:t>: </a:t>
            </a: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jawaban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.</a:t>
            </a:r>
            <a:r>
              <a:rPr lang="en-US" dirty="0"/>
              <a:t> 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; </a:t>
            </a:r>
            <a:r>
              <a:rPr b="1" i="1" dirty="0" err="1"/>
              <a:t>pertanyaannya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.</a:t>
            </a:r>
            <a:endParaRPr lang="en-US" dirty="0"/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Ekonomi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tumbuh</a:t>
            </a:r>
            <a:r>
              <a:rPr dirty="0"/>
              <a:t>; </a:t>
            </a:r>
            <a:r>
              <a:rPr dirty="0" err="1"/>
              <a:t>pertanyaannya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dan </a:t>
            </a:r>
            <a:r>
              <a:rPr dirty="0" err="1"/>
              <a:t>beban</a:t>
            </a:r>
            <a:r>
              <a:rPr dirty="0"/>
              <a:t> </a:t>
            </a:r>
            <a:r>
              <a:rPr dirty="0" err="1"/>
              <a:t>didistribusikan</a:t>
            </a:r>
            <a:r>
              <a:rPr dirty="0"/>
              <a:t>.</a:t>
            </a:r>
            <a:endParaRPr lang="en-US" dirty="0"/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Demokrasi</a:t>
            </a:r>
            <a:r>
              <a:rPr dirty="0"/>
              <a:t>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sekaligus</a:t>
            </a:r>
            <a:r>
              <a:rPr dirty="0"/>
              <a:t> </a:t>
            </a: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, </a:t>
            </a:r>
            <a:r>
              <a:rPr dirty="0" err="1"/>
              <a:t>musyawarah</a:t>
            </a:r>
            <a:r>
              <a:rPr dirty="0"/>
              <a:t>, dan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Inti: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, </a:t>
            </a:r>
            <a:r>
              <a:rPr dirty="0" err="1"/>
              <a:t>penerapan</a:t>
            </a:r>
            <a:r>
              <a:rPr dirty="0"/>
              <a:t> </a:t>
            </a:r>
            <a:r>
              <a:rPr dirty="0" err="1"/>
              <a:t>kontekstual</a:t>
            </a:r>
            <a:r>
              <a:rPr dirty="0"/>
              <a:t> dan </a:t>
            </a:r>
            <a:r>
              <a:rPr dirty="0" err="1"/>
              <a:t>bertanggung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999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Aktivitas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Kelas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696E76"/>
                </a:solidFill>
                <a:latin typeface="Aptos"/>
              </a:rPr>
              <a:t>Project mini: Analisis isu Indonesia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181523"/>
            <a:ext cx="10698480" cy="2257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Kelompok</a:t>
            </a:r>
            <a:r>
              <a:rPr dirty="0"/>
              <a:t> </a:t>
            </a:r>
            <a:r>
              <a:rPr dirty="0" err="1"/>
              <a:t>memilih</a:t>
            </a:r>
            <a:r>
              <a:rPr dirty="0"/>
              <a:t> </a:t>
            </a:r>
            <a:r>
              <a:rPr dirty="0" err="1"/>
              <a:t>satu</a:t>
            </a:r>
            <a:r>
              <a:rPr dirty="0"/>
              <a:t> </a:t>
            </a:r>
            <a:r>
              <a:rPr dirty="0" err="1"/>
              <a:t>isu</a:t>
            </a:r>
            <a:r>
              <a:rPr dirty="0"/>
              <a:t> </a:t>
            </a:r>
            <a:r>
              <a:rPr dirty="0" err="1"/>
              <a:t>aktual</a:t>
            </a:r>
            <a:r>
              <a:rPr dirty="0"/>
              <a:t>: AI, </a:t>
            </a:r>
            <a:r>
              <a:rPr dirty="0" err="1"/>
              <a:t>pendidikan</a:t>
            </a:r>
            <a:r>
              <a:rPr dirty="0"/>
              <a:t>, </a:t>
            </a:r>
            <a:r>
              <a:rPr dirty="0" err="1"/>
              <a:t>ekonomi</a:t>
            </a:r>
            <a:r>
              <a:rPr dirty="0"/>
              <a:t> digital, </a:t>
            </a:r>
            <a:r>
              <a:rPr dirty="0" err="1"/>
              <a:t>lingkungan</a:t>
            </a:r>
            <a:r>
              <a:rPr dirty="0"/>
              <a:t>, </a:t>
            </a:r>
            <a:r>
              <a:rPr dirty="0" err="1"/>
              <a:t>korupsi</a:t>
            </a:r>
            <a:r>
              <a:rPr dirty="0"/>
              <a:t>, </a:t>
            </a:r>
            <a:r>
              <a:rPr dirty="0" err="1"/>
              <a:t>layanan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keberagaman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Buat</a:t>
            </a:r>
            <a:r>
              <a:rPr dirty="0"/>
              <a:t> </a:t>
            </a:r>
            <a:r>
              <a:rPr dirty="0" err="1"/>
              <a:t>peta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: </a:t>
            </a:r>
            <a:r>
              <a:rPr dirty="0" err="1"/>
              <a:t>masalah</a:t>
            </a:r>
            <a:r>
              <a:rPr dirty="0"/>
              <a:t> → </a:t>
            </a:r>
            <a:r>
              <a:rPr dirty="0" err="1"/>
              <a:t>pihak</a:t>
            </a:r>
            <a:r>
              <a:rPr dirty="0"/>
              <a:t> </a:t>
            </a:r>
            <a:r>
              <a:rPr dirty="0" err="1"/>
              <a:t>terdampak</a:t>
            </a:r>
            <a:r>
              <a:rPr dirty="0"/>
              <a:t> → </a:t>
            </a:r>
            <a:r>
              <a:rPr dirty="0" err="1"/>
              <a:t>nilai</a:t>
            </a:r>
            <a:r>
              <a:rPr dirty="0"/>
              <a:t> Pancasila → </a:t>
            </a:r>
            <a:r>
              <a:rPr dirty="0" err="1"/>
              <a:t>kebijakan</a:t>
            </a:r>
            <a:r>
              <a:rPr dirty="0"/>
              <a:t> → </a:t>
            </a:r>
            <a:r>
              <a:rPr dirty="0" err="1"/>
              <a:t>alternatif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Presentasikan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5 </a:t>
            </a:r>
            <a:r>
              <a:rPr dirty="0" err="1"/>
              <a:t>menit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Kelompok</a:t>
            </a:r>
            <a:r>
              <a:rPr dirty="0"/>
              <a:t> lain </a:t>
            </a:r>
            <a:r>
              <a:rPr dirty="0" err="1"/>
              <a:t>memberi</a:t>
            </a:r>
            <a:r>
              <a:rPr dirty="0"/>
              <a:t> dua </a:t>
            </a:r>
            <a:r>
              <a:rPr dirty="0" err="1"/>
              <a:t>pertanyaan</a:t>
            </a:r>
            <a:r>
              <a:rPr dirty="0"/>
              <a:t> </a:t>
            </a:r>
            <a:r>
              <a:rPr dirty="0" err="1"/>
              <a:t>kritis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Output: 1 slide </a:t>
            </a:r>
            <a:r>
              <a:rPr dirty="0" err="1"/>
              <a:t>masalah</a:t>
            </a:r>
            <a:r>
              <a:rPr dirty="0"/>
              <a:t> + 1 slide </a:t>
            </a:r>
            <a:r>
              <a:rPr dirty="0" err="1"/>
              <a:t>analisis</a:t>
            </a:r>
            <a:r>
              <a:rPr dirty="0"/>
              <a:t> + 1 slide </a:t>
            </a:r>
            <a:r>
              <a:rPr dirty="0" err="1"/>
              <a:t>solusi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7315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Pertanyaan</a:t>
            </a:r>
            <a:r>
              <a:rPr sz="2600" b="1" dirty="0">
                <a:solidFill>
                  <a:srgbClr val="1C345B"/>
                </a:solidFill>
                <a:latin typeface="Aptos Display"/>
              </a:rPr>
              <a:t> </a:t>
            </a:r>
            <a:r>
              <a:rPr sz="2600" b="1" dirty="0" err="1">
                <a:solidFill>
                  <a:srgbClr val="1C345B"/>
                </a:solidFill>
                <a:latin typeface="Aptos Display"/>
              </a:rPr>
              <a:t>Evaluasi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2359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Apa </a:t>
            </a:r>
            <a:r>
              <a:rPr dirty="0" err="1"/>
              <a:t>perbedaan</a:t>
            </a:r>
            <a:r>
              <a:rPr dirty="0"/>
              <a:t> Pancasila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negara dan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?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Mengapa</a:t>
            </a:r>
            <a:r>
              <a:rPr dirty="0"/>
              <a:t> Pancasila </a:t>
            </a:r>
            <a:r>
              <a:rPr dirty="0" err="1"/>
              <a:t>disebut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terbuka</a:t>
            </a:r>
            <a:r>
              <a:rPr dirty="0"/>
              <a:t>?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Jelaskan</a:t>
            </a:r>
            <a:r>
              <a:rPr dirty="0"/>
              <a:t> </a:t>
            </a:r>
            <a:r>
              <a:rPr dirty="0" err="1"/>
              <a:t>hubungan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, instrumental, dan </a:t>
            </a:r>
            <a:r>
              <a:rPr dirty="0" err="1"/>
              <a:t>praksis</a:t>
            </a:r>
            <a:r>
              <a:rPr dirty="0"/>
              <a:t>.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Bagaimana</a:t>
            </a:r>
            <a:r>
              <a:rPr dirty="0"/>
              <a:t> Pancasila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menilai</a:t>
            </a:r>
            <a:r>
              <a:rPr dirty="0"/>
              <a:t> </a:t>
            </a:r>
            <a:r>
              <a:rPr dirty="0" err="1"/>
              <a:t>kebijakan</a:t>
            </a:r>
            <a:r>
              <a:rPr dirty="0"/>
              <a:t> </a:t>
            </a:r>
            <a:r>
              <a:rPr dirty="0" err="1"/>
              <a:t>digitalisasi</a:t>
            </a:r>
            <a:r>
              <a:rPr dirty="0"/>
              <a:t>?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sila</a:t>
            </a:r>
            <a:r>
              <a:rPr dirty="0"/>
              <a:t> </a:t>
            </a:r>
            <a:r>
              <a:rPr dirty="0" err="1"/>
              <a:t>kelima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menganalisis</a:t>
            </a:r>
            <a:r>
              <a:rPr dirty="0"/>
              <a:t> </a:t>
            </a:r>
            <a:r>
              <a:rPr dirty="0" err="1"/>
              <a:t>ketimpangan</a:t>
            </a:r>
            <a:r>
              <a:rPr dirty="0"/>
              <a:t>?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Berikan</a:t>
            </a:r>
            <a:r>
              <a:rPr dirty="0"/>
              <a:t> </a:t>
            </a:r>
            <a:r>
              <a:rPr dirty="0" err="1"/>
              <a:t>satu</a:t>
            </a:r>
            <a:r>
              <a:rPr dirty="0"/>
              <a:t> </a:t>
            </a:r>
            <a:r>
              <a:rPr dirty="0" err="1"/>
              <a:t>contoh</a:t>
            </a:r>
            <a:r>
              <a:rPr dirty="0"/>
              <a:t> </a:t>
            </a:r>
            <a:r>
              <a:rPr dirty="0" err="1"/>
              <a:t>penerapan</a:t>
            </a:r>
            <a:r>
              <a:rPr dirty="0"/>
              <a:t> Pancasila yang </a:t>
            </a:r>
            <a:r>
              <a:rPr dirty="0" err="1"/>
              <a:t>relevan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bidang</a:t>
            </a:r>
            <a:r>
              <a:rPr dirty="0"/>
              <a:t> </a:t>
            </a:r>
            <a:r>
              <a:rPr dirty="0" err="1"/>
              <a:t>studi</a:t>
            </a:r>
            <a:r>
              <a:rPr dirty="0"/>
              <a:t> Anda.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7015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C345B"/>
                </a:solidFill>
                <a:latin typeface="Aptos Display"/>
              </a:rPr>
              <a:t>Kesimpulan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Pancasila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, </a:t>
            </a:r>
            <a:r>
              <a:rPr dirty="0" err="1"/>
              <a:t>cita-cita</a:t>
            </a:r>
            <a:r>
              <a:rPr dirty="0"/>
              <a:t>, dan </a:t>
            </a:r>
            <a:r>
              <a:rPr dirty="0" err="1"/>
              <a:t>orientasi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bangsa</a:t>
            </a:r>
            <a:r>
              <a:rPr dirty="0"/>
              <a:t> Indonesia.</a:t>
            </a:r>
            <a:r>
              <a:rPr lang="en-US"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negara, Pancasila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landasan</a:t>
            </a:r>
            <a:r>
              <a:rPr dirty="0"/>
              <a:t> fundamental </a:t>
            </a:r>
            <a:r>
              <a:rPr dirty="0" err="1"/>
              <a:t>penyelenggaraan</a:t>
            </a:r>
            <a:r>
              <a:rPr dirty="0"/>
              <a:t> negara.</a:t>
            </a:r>
            <a:r>
              <a:rPr lang="en-US" dirty="0"/>
              <a:t> </a:t>
            </a:r>
            <a:r>
              <a:rPr dirty="0"/>
              <a:t>Pancasila </a:t>
            </a:r>
            <a:r>
              <a:rPr dirty="0" err="1"/>
              <a:t>bersifat</a:t>
            </a:r>
            <a:r>
              <a:rPr dirty="0"/>
              <a:t> </a:t>
            </a:r>
            <a:r>
              <a:rPr dirty="0" err="1"/>
              <a:t>terbuka</a:t>
            </a:r>
            <a:r>
              <a:rPr dirty="0"/>
              <a:t>: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, </a:t>
            </a:r>
            <a:r>
              <a:rPr dirty="0" err="1"/>
              <a:t>sementara</a:t>
            </a:r>
            <a:r>
              <a:rPr dirty="0"/>
              <a:t> </a:t>
            </a:r>
            <a:r>
              <a:rPr dirty="0" err="1"/>
              <a:t>penjabaran</a:t>
            </a:r>
            <a:r>
              <a:rPr dirty="0"/>
              <a:t> dan </a:t>
            </a:r>
            <a:r>
              <a:rPr dirty="0" err="1"/>
              <a:t>penerapannya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tantangan</a:t>
            </a:r>
            <a:r>
              <a:rPr dirty="0"/>
              <a:t> zaman.</a:t>
            </a:r>
            <a:r>
              <a:rPr lang="en-US" dirty="0"/>
              <a:t> </a:t>
            </a:r>
            <a:r>
              <a:rPr dirty="0" err="1"/>
              <a:t>Pemahaman</a:t>
            </a:r>
            <a:r>
              <a:rPr dirty="0"/>
              <a:t> yang </a:t>
            </a:r>
            <a:r>
              <a:rPr dirty="0" err="1"/>
              <a:t>baik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bergerak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hafalan</a:t>
            </a:r>
            <a:r>
              <a:rPr dirty="0"/>
              <a:t> → </a:t>
            </a:r>
            <a:r>
              <a:rPr dirty="0" err="1"/>
              <a:t>pemahaman</a:t>
            </a:r>
            <a:r>
              <a:rPr dirty="0"/>
              <a:t> → </a:t>
            </a:r>
            <a:r>
              <a:rPr dirty="0" err="1"/>
              <a:t>analisis</a:t>
            </a:r>
            <a:r>
              <a:rPr dirty="0"/>
              <a:t> → </a:t>
            </a:r>
            <a:r>
              <a:rPr dirty="0" err="1"/>
              <a:t>praktik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 err="1"/>
              <a:t>Relevansi</a:t>
            </a:r>
            <a:r>
              <a:rPr dirty="0"/>
              <a:t> Pancasila </a:t>
            </a:r>
            <a:r>
              <a:rPr dirty="0" err="1"/>
              <a:t>terlihat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</a:t>
            </a:r>
            <a:r>
              <a:rPr dirty="0" err="1"/>
              <a:t>nilai-nilainya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menghadapi</a:t>
            </a:r>
            <a:r>
              <a:rPr dirty="0"/>
              <a:t> </a:t>
            </a:r>
            <a:r>
              <a:rPr dirty="0" err="1"/>
              <a:t>persoalan</a:t>
            </a:r>
            <a:r>
              <a:rPr dirty="0"/>
              <a:t> </a:t>
            </a:r>
            <a:r>
              <a:rPr dirty="0" err="1"/>
              <a:t>nyata</a:t>
            </a:r>
            <a:r>
              <a:rPr dirty="0"/>
              <a:t> Indonesia.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297955-BA89-9FC2-9285-BAC2C5BCE753}"/>
              </a:ext>
            </a:extLst>
          </p:cNvPr>
          <p:cNvSpPr txBox="1"/>
          <p:nvPr/>
        </p:nvSpPr>
        <p:spPr>
          <a:xfrm>
            <a:off x="693295" y="418847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dirty="0" err="1">
                <a:latin typeface="Century751 SeBd BT" pitchFamily="2" charset="0"/>
              </a:rPr>
              <a:t>Terimkasih</a:t>
            </a:r>
            <a:endParaRPr lang="en-ID" dirty="0">
              <a:latin typeface="Century751 SeBd B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42BFC-50C6-35E6-D669-5EC6BD2EA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26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6280" y="660320"/>
            <a:ext cx="1537152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 err="1">
                <a:solidFill>
                  <a:srgbClr val="1C345B"/>
                </a:solidFill>
                <a:latin typeface="Aptos Display"/>
              </a:rPr>
              <a:t>Referensi</a:t>
            </a:r>
            <a:endParaRPr sz="2600" b="1" dirty="0">
              <a:solidFill>
                <a:srgbClr val="1C345B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EB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96E76"/>
                </a:solidFill>
              </a:rPr>
              <a:t>Pendidikan Pancasila • Pancasila sebagai Ideologi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9224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96E76"/>
                </a:solidFill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280" y="1252430"/>
            <a:ext cx="10698480" cy="2359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Peraturan</a:t>
            </a:r>
            <a:r>
              <a:rPr dirty="0"/>
              <a:t> BPIP </a:t>
            </a:r>
            <a:r>
              <a:rPr dirty="0" err="1"/>
              <a:t>Nomor</a:t>
            </a:r>
            <a:r>
              <a:rPr dirty="0"/>
              <a:t> 2 </a:t>
            </a:r>
            <a:r>
              <a:rPr dirty="0" err="1"/>
              <a:t>Tahun</a:t>
            </a:r>
            <a:r>
              <a:rPr dirty="0"/>
              <a:t> 2022 </a:t>
            </a:r>
            <a:r>
              <a:rPr dirty="0" err="1"/>
              <a:t>tentang</a:t>
            </a:r>
            <a:r>
              <a:rPr dirty="0"/>
              <a:t> Materi Dasar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UUD Negara Republik Indonesia </a:t>
            </a:r>
            <a:r>
              <a:rPr dirty="0" err="1"/>
              <a:t>Tahun</a:t>
            </a:r>
            <a:r>
              <a:rPr dirty="0"/>
              <a:t> 1945, </a:t>
            </a:r>
            <a:r>
              <a:rPr dirty="0" err="1"/>
              <a:t>khususnya</a:t>
            </a:r>
            <a:r>
              <a:rPr dirty="0"/>
              <a:t> </a:t>
            </a:r>
            <a:r>
              <a:rPr dirty="0" err="1"/>
              <a:t>Pembukaan</a:t>
            </a:r>
            <a:r>
              <a:rPr dirty="0"/>
              <a:t> </a:t>
            </a:r>
            <a:r>
              <a:rPr dirty="0" err="1"/>
              <a:t>alinea</a:t>
            </a:r>
            <a:r>
              <a:rPr dirty="0"/>
              <a:t> </a:t>
            </a:r>
            <a:r>
              <a:rPr dirty="0" err="1"/>
              <a:t>keempat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Peraturan</a:t>
            </a:r>
            <a:r>
              <a:rPr dirty="0"/>
              <a:t> BPIP </a:t>
            </a:r>
            <a:r>
              <a:rPr dirty="0" err="1"/>
              <a:t>Nomor</a:t>
            </a:r>
            <a:r>
              <a:rPr dirty="0"/>
              <a:t> 2 </a:t>
            </a:r>
            <a:r>
              <a:rPr dirty="0" err="1"/>
              <a:t>Tahun</a:t>
            </a:r>
            <a:r>
              <a:rPr dirty="0"/>
              <a:t> 2024 </a:t>
            </a:r>
            <a:r>
              <a:rPr dirty="0" err="1"/>
              <a:t>tentang</a:t>
            </a:r>
            <a:r>
              <a:rPr dirty="0"/>
              <a:t> Pendidikan dan </a:t>
            </a:r>
            <a:r>
              <a:rPr dirty="0" err="1"/>
              <a:t>Pelatihan</a:t>
            </a:r>
            <a:r>
              <a:rPr dirty="0"/>
              <a:t>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BPIP, </a:t>
            </a:r>
            <a:r>
              <a:rPr dirty="0" err="1"/>
              <a:t>Rencana</a:t>
            </a:r>
            <a:r>
              <a:rPr dirty="0"/>
              <a:t> </a:t>
            </a:r>
            <a:r>
              <a:rPr dirty="0" err="1"/>
              <a:t>Strategis</a:t>
            </a:r>
            <a:r>
              <a:rPr dirty="0"/>
              <a:t> BPIP 2025–2029.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BPIP, </a:t>
            </a:r>
            <a:r>
              <a:rPr dirty="0" err="1"/>
              <a:t>materi</a:t>
            </a:r>
            <a:r>
              <a:rPr dirty="0"/>
              <a:t> dan </a:t>
            </a:r>
            <a:r>
              <a:rPr dirty="0" err="1"/>
              <a:t>pusat</a:t>
            </a:r>
            <a:r>
              <a:rPr dirty="0"/>
              <a:t> </a:t>
            </a:r>
            <a:r>
              <a:rPr dirty="0" err="1"/>
              <a:t>pengetahuan</a:t>
            </a:r>
            <a:r>
              <a:rPr dirty="0"/>
              <a:t>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resmi</a:t>
            </a:r>
            <a:r>
              <a:rPr dirty="0"/>
              <a:t> BPIP, JDIH BPK, dan JDIH DPR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rujukan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83EA65-8EA6-2ECC-83CE-E6244527CF63}"/>
              </a:ext>
            </a:extLst>
          </p:cNvPr>
          <p:cNvSpPr txBox="1"/>
          <p:nvPr/>
        </p:nvSpPr>
        <p:spPr>
          <a:xfrm>
            <a:off x="716280" y="3673974"/>
            <a:ext cx="10698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JDIH BPK: </a:t>
            </a:r>
            <a:r>
              <a:rPr dirty="0" err="1"/>
              <a:t>Peraturan</a:t>
            </a:r>
            <a:r>
              <a:rPr dirty="0"/>
              <a:t> BPIP </a:t>
            </a:r>
            <a:r>
              <a:rPr dirty="0" err="1"/>
              <a:t>Nomor</a:t>
            </a:r>
            <a:r>
              <a:rPr dirty="0"/>
              <a:t> 2 </a:t>
            </a:r>
            <a:r>
              <a:rPr dirty="0" err="1"/>
              <a:t>Tahun</a:t>
            </a:r>
            <a:r>
              <a:rPr dirty="0"/>
              <a:t> 2022 — Materi Dasar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JDIH DPR RI: UUD Negara Republik Indonesia </a:t>
            </a:r>
            <a:r>
              <a:rPr dirty="0" err="1"/>
              <a:t>Tahun</a:t>
            </a:r>
            <a:r>
              <a:rPr dirty="0"/>
              <a:t> 1945.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JDIH BPIP: </a:t>
            </a:r>
            <a:r>
              <a:rPr dirty="0" err="1"/>
              <a:t>Dokumen</a:t>
            </a:r>
            <a:r>
              <a:rPr dirty="0"/>
              <a:t> dan </a:t>
            </a:r>
            <a:r>
              <a:rPr dirty="0" err="1"/>
              <a:t>materi</a:t>
            </a:r>
            <a:r>
              <a:rPr dirty="0"/>
              <a:t>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  <a:p>
            <a:pPr>
              <a:spcAft>
                <a:spcPts val="800"/>
              </a:spcAft>
              <a:defRPr sz="1900">
                <a:solidFill>
                  <a:srgbClr val="23262A"/>
                </a:solidFill>
                <a:latin typeface="Aptos"/>
              </a:defRPr>
            </a:pPr>
            <a:r>
              <a:rPr dirty="0"/>
              <a:t>BPIP Satu Data: dataset dan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daya</a:t>
            </a:r>
            <a:r>
              <a:rPr dirty="0"/>
              <a:t> </a:t>
            </a:r>
            <a:r>
              <a:rPr dirty="0" err="1"/>
              <a:t>pembinaan</a:t>
            </a:r>
            <a:r>
              <a:rPr dirty="0"/>
              <a:t> </a:t>
            </a:r>
            <a:r>
              <a:rPr dirty="0" err="1"/>
              <a:t>ideologi</a:t>
            </a:r>
            <a:r>
              <a:rPr dirty="0"/>
              <a:t> Pancasila.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7C5103-8238-DFE5-5C28-DAC6046F018C}"/>
              </a:ext>
            </a:extLst>
          </p:cNvPr>
          <p:cNvSpPr txBox="1"/>
          <p:nvPr/>
        </p:nvSpPr>
        <p:spPr>
          <a:xfrm>
            <a:off x="3908225" y="5396330"/>
            <a:ext cx="336162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u="sng" dirty="0">
                <a:solidFill>
                  <a:srgbClr val="1C345B"/>
                </a:solidFill>
                <a:hlinkClick r:id="rId2"/>
              </a:rPr>
              <a:t>JDIH BPK – </a:t>
            </a:r>
            <a:r>
              <a:rPr u="sng" dirty="0" err="1">
                <a:solidFill>
                  <a:srgbClr val="1C345B"/>
                </a:solidFill>
                <a:hlinkClick r:id="rId2"/>
              </a:rPr>
              <a:t>Peraturan</a:t>
            </a:r>
            <a:r>
              <a:rPr u="sng" dirty="0">
                <a:solidFill>
                  <a:srgbClr val="1C345B"/>
                </a:solidFill>
                <a:hlinkClick r:id="rId2"/>
              </a:rPr>
              <a:t> BPIP 2/2022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3AE920-EACF-A4C8-C804-F98353908E9D}"/>
              </a:ext>
            </a:extLst>
          </p:cNvPr>
          <p:cNvSpPr txBox="1"/>
          <p:nvPr/>
        </p:nvSpPr>
        <p:spPr>
          <a:xfrm>
            <a:off x="777240" y="5381343"/>
            <a:ext cx="284244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u="sng" dirty="0">
                <a:solidFill>
                  <a:srgbClr val="1C345B"/>
                </a:solidFill>
                <a:hlinkClick r:id="rId3"/>
              </a:rPr>
              <a:t>JDIH DPR RI – UUD NRI 1945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7E3379-DB81-F575-0A86-571EABC1B7DF}"/>
              </a:ext>
            </a:extLst>
          </p:cNvPr>
          <p:cNvSpPr txBox="1"/>
          <p:nvPr/>
        </p:nvSpPr>
        <p:spPr>
          <a:xfrm>
            <a:off x="7684947" y="5411320"/>
            <a:ext cx="155940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u="sng" dirty="0">
                <a:solidFill>
                  <a:srgbClr val="1C345B"/>
                </a:solidFill>
                <a:hlinkClick r:id="rId4"/>
              </a:rPr>
              <a:t>BPIP Satu 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2309</Words>
  <Application>Microsoft Office PowerPoint</Application>
  <PresentationFormat>Widescreen</PresentationFormat>
  <Paragraphs>257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Aharoni</vt:lpstr>
      <vt:lpstr>Aptos</vt:lpstr>
      <vt:lpstr>Aptos Display</vt:lpstr>
      <vt:lpstr>Arial</vt:lpstr>
      <vt:lpstr>Calibri</vt:lpstr>
      <vt:lpstr>Cambria</vt:lpstr>
      <vt:lpstr>Century</vt:lpstr>
      <vt:lpstr>Century751 SeBd BT</vt:lpstr>
      <vt:lpstr>Corbel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Dibyo s</cp:lastModifiedBy>
  <cp:revision>2</cp:revision>
  <dcterms:created xsi:type="dcterms:W3CDTF">2013-01-27T09:14:16Z</dcterms:created>
  <dcterms:modified xsi:type="dcterms:W3CDTF">2026-10-09T03:28:24Z</dcterms:modified>
  <cp:category/>
</cp:coreProperties>
</file>