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7045325" cy="9345613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Gaya Medium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Gaya Tera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Gaya Terang 1 - Akse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E9639D4-E3E2-4D34-9284-5A2195B3D0D7}" styleName="Gaya Terang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Gaya Terang 2 - Akse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Gaya Terang 2 - Akse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Gaya Terang 2 - Akse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DA37D80-6434-44D0-A028-1B22A696006F}" styleName="Gaya Terang 3 - Akse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Gaya Teran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88" autoAdjust="0"/>
    <p:restoredTop sz="94347" autoAdjust="0"/>
  </p:normalViewPr>
  <p:slideViewPr>
    <p:cSldViewPr>
      <p:cViewPr varScale="1">
        <p:scale>
          <a:sx n="102" d="100"/>
          <a:sy n="102" d="100"/>
        </p:scale>
        <p:origin x="1072" y="1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701675"/>
            <a:ext cx="622617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701675"/>
            <a:ext cx="6226175" cy="3503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HKB24413 – HUKUM PERUSAHAAN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DEFINISI HUKUM PIDANA BISNIS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1524000" y="2571744"/>
            <a:ext cx="9144000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BAHASA INGGRIS PROFESI</a:t>
            </a:r>
            <a:endParaRPr lang="id-ID" sz="4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5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9336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7EE4538-51E0-463C-AD1B-BD9B800D8858}"/>
              </a:ext>
            </a:extLst>
          </p:cNvPr>
          <p:cNvSpPr txBox="1">
            <a:spLocks/>
          </p:cNvSpPr>
          <p:nvPr/>
        </p:nvSpPr>
        <p:spPr>
          <a:xfrm>
            <a:off x="1981200" y="449310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BERLIAN FITRI AYU MANIK, S.H., M.H.</a:t>
            </a:r>
            <a:endParaRPr lang="id-ID" sz="2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Konten 1">
            <a:extLst>
              <a:ext uri="{FF2B5EF4-FFF2-40B4-BE49-F238E27FC236}">
                <a16:creationId xmlns:a16="http://schemas.microsoft.com/office/drawing/2014/main" id="{3FEF327D-8641-14CC-DA61-86872106E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A. Simple Sentence</a:t>
            </a:r>
          </a:p>
          <a:p>
            <a:pPr marL="0" indent="0">
              <a:buNone/>
            </a:pPr>
            <a:endParaRPr lang="id-ID" b="1" dirty="0"/>
          </a:p>
          <a:p>
            <a:r>
              <a:rPr lang="en-US" b="1" dirty="0"/>
              <a:t>Definition.</a:t>
            </a:r>
            <a:r>
              <a:rPr lang="en-US" dirty="0"/>
              <a:t> A simple sentence is a sentence that has only </a:t>
            </a:r>
            <a:r>
              <a:rPr lang="en-US" b="1" dirty="0"/>
              <a:t>one independent clause</a:t>
            </a:r>
            <a:r>
              <a:rPr lang="en-US" dirty="0"/>
              <a:t>: one subject and one predicate (verb) that expresses a complete idea. (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klausa</a:t>
            </a:r>
            <a:r>
              <a:rPr lang="en-US" dirty="0"/>
              <a:t> </a:t>
            </a:r>
            <a:r>
              <a:rPr lang="en-US" dirty="0" err="1"/>
              <a:t>bebas</a:t>
            </a:r>
            <a:r>
              <a:rPr lang="en-US" dirty="0"/>
              <a:t>.)</a:t>
            </a:r>
          </a:p>
          <a:p>
            <a:pPr marL="0" indent="0">
              <a:buNone/>
            </a:pPr>
            <a:endParaRPr lang="id-ID" dirty="0"/>
          </a:p>
          <a:p>
            <a:r>
              <a:rPr lang="en-US" b="1" dirty="0"/>
              <a:t>Basic formula:</a:t>
            </a:r>
            <a:r>
              <a:rPr lang="en-US" dirty="0"/>
              <a:t> Subject + Predicate (Verb) + (Object / Complement / Adverb)</a:t>
            </a: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03533949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mpungan Konten 2">
            <a:extLst>
              <a:ext uri="{FF2B5EF4-FFF2-40B4-BE49-F238E27FC236}">
                <a16:creationId xmlns:a16="http://schemas.microsoft.com/office/drawing/2014/main" id="{9136F52A-CAE0-72CE-EC1B-F5B24612FE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525104"/>
              </p:ext>
            </p:extLst>
          </p:nvPr>
        </p:nvGraphicFramePr>
        <p:xfrm>
          <a:off x="1180748" y="1628801"/>
          <a:ext cx="9307740" cy="4176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9906">
                  <a:extLst>
                    <a:ext uri="{9D8B030D-6E8A-4147-A177-3AD203B41FA5}">
                      <a16:colId xmlns:a16="http://schemas.microsoft.com/office/drawing/2014/main" val="3227581785"/>
                    </a:ext>
                  </a:extLst>
                </a:gridCol>
                <a:gridCol w="4957834">
                  <a:extLst>
                    <a:ext uri="{9D8B030D-6E8A-4147-A177-3AD203B41FA5}">
                      <a16:colId xmlns:a16="http://schemas.microsoft.com/office/drawing/2014/main" val="2956278433"/>
                    </a:ext>
                  </a:extLst>
                </a:gridCol>
              </a:tblGrid>
              <a:tr h="59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Pattern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Example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5306320"/>
                  </a:ext>
                </a:extLst>
              </a:tr>
              <a:tr h="59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 + V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The baby cries.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93503284"/>
                  </a:ext>
                </a:extLst>
              </a:tr>
              <a:tr h="59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 + V + O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Rina reads a novel.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4029444"/>
                  </a:ext>
                </a:extLst>
              </a:tr>
              <a:tr h="59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 + V + C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My father is a lecturer.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0860006"/>
                  </a:ext>
                </a:extLst>
              </a:tr>
              <a:tr h="59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 + V + Adv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The students study in the library.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0756224"/>
                  </a:ext>
                </a:extLst>
              </a:tr>
              <a:tr h="59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 + V + O + O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She gave me a book.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7327960"/>
                  </a:ext>
                </a:extLst>
              </a:tr>
              <a:tr h="59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 + V + O + Adv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We eat rice every morning.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0208990"/>
                  </a:ext>
                </a:extLst>
              </a:tr>
            </a:tbl>
          </a:graphicData>
        </a:graphic>
      </p:graphicFrame>
      <p:sp>
        <p:nvSpPr>
          <p:cNvPr id="5" name="Kotak Teks 4">
            <a:extLst>
              <a:ext uri="{FF2B5EF4-FFF2-40B4-BE49-F238E27FC236}">
                <a16:creationId xmlns:a16="http://schemas.microsoft.com/office/drawing/2014/main" id="{D1D9EA7D-1724-B8AF-D839-98E4DF37DCE2}"/>
              </a:ext>
            </a:extLst>
          </p:cNvPr>
          <p:cNvSpPr txBox="1"/>
          <p:nvPr/>
        </p:nvSpPr>
        <p:spPr>
          <a:xfrm>
            <a:off x="1066158" y="1052733"/>
            <a:ext cx="8928992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400"/>
              </a:spcAft>
              <a:buNone/>
            </a:pPr>
            <a:r>
              <a:rPr lang="en-US" sz="1800" b="1" dirty="0">
                <a:effectLst/>
                <a:latin typeface="+mn-lt"/>
              </a:rPr>
              <a:t>Basic patterns</a:t>
            </a:r>
            <a:endParaRPr lang="id-ID" sz="1800" b="1" dirty="0"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965584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Konten 1">
            <a:extLst>
              <a:ext uri="{FF2B5EF4-FFF2-40B4-BE49-F238E27FC236}">
                <a16:creationId xmlns:a16="http://schemas.microsoft.com/office/drawing/2014/main" id="{66F52170-B48F-9D6B-AA48-1F1C0A791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80729"/>
            <a:ext cx="10972800" cy="5145436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Important notes</a:t>
            </a:r>
            <a:endParaRPr lang="id-ID" b="1" dirty="0"/>
          </a:p>
          <a:p>
            <a:pPr lvl="0"/>
            <a:r>
              <a:rPr lang="en-US" dirty="0"/>
              <a:t>A simple sentence can have a </a:t>
            </a:r>
            <a:r>
              <a:rPr lang="en-US" b="1" dirty="0"/>
              <a:t>compound subject</a:t>
            </a:r>
            <a:r>
              <a:rPr lang="en-US" dirty="0"/>
              <a:t>: </a:t>
            </a:r>
            <a:r>
              <a:rPr lang="en-US" i="1" dirty="0"/>
              <a:t>Andi and Budi play football.</a:t>
            </a:r>
            <a:endParaRPr lang="id-ID" dirty="0"/>
          </a:p>
          <a:p>
            <a:pPr lvl="0"/>
            <a:r>
              <a:rPr lang="en-US" dirty="0"/>
              <a:t>It can have a </a:t>
            </a:r>
            <a:r>
              <a:rPr lang="en-US" b="1" dirty="0"/>
              <a:t>compound predicate</a:t>
            </a:r>
            <a:r>
              <a:rPr lang="en-US" dirty="0"/>
              <a:t>: </a:t>
            </a:r>
            <a:r>
              <a:rPr lang="en-US" i="1" dirty="0"/>
              <a:t>She opened the door and walked in.</a:t>
            </a:r>
            <a:endParaRPr lang="id-ID" dirty="0"/>
          </a:p>
          <a:p>
            <a:pPr lvl="0"/>
            <a:r>
              <a:rPr lang="en-US" dirty="0"/>
              <a:t>It can have both: </a:t>
            </a:r>
            <a:r>
              <a:rPr lang="en-US" i="1" dirty="0"/>
              <a:t>Andi and Budi opened the door and walked in.</a:t>
            </a:r>
            <a:endParaRPr lang="id-ID" dirty="0"/>
          </a:p>
          <a:p>
            <a:pPr lvl="0"/>
            <a:r>
              <a:rPr lang="en-US" dirty="0"/>
              <a:t>It can contain adjectives, adverbs and prepositional phrases, but still only </a:t>
            </a:r>
            <a:r>
              <a:rPr lang="en-US" b="1" dirty="0"/>
              <a:t>one</a:t>
            </a:r>
            <a:r>
              <a:rPr lang="en-US" dirty="0"/>
              <a:t> independent clause: </a:t>
            </a:r>
            <a:r>
              <a:rPr lang="en-US" i="1" dirty="0"/>
              <a:t>The tall student in the blue shirt answered the question quickly.</a:t>
            </a:r>
            <a:endParaRPr lang="id-ID" dirty="0"/>
          </a:p>
          <a:p>
            <a:pPr lvl="0"/>
            <a:r>
              <a:rPr lang="en-US" b="1" dirty="0"/>
              <a:t>By purpose, a simple sentence can be a statement, a question, a command or an exclamation:</a:t>
            </a:r>
            <a:endParaRPr lang="id-ID" b="1" dirty="0"/>
          </a:p>
          <a:p>
            <a:pPr lvl="1"/>
            <a:r>
              <a:rPr lang="en-US" dirty="0"/>
              <a:t>Statement: </a:t>
            </a:r>
            <a:r>
              <a:rPr lang="en-US" i="1" dirty="0"/>
              <a:t>They live in Lampung.</a:t>
            </a:r>
            <a:endParaRPr lang="id-ID" dirty="0"/>
          </a:p>
          <a:p>
            <a:pPr lvl="1"/>
            <a:r>
              <a:rPr lang="en-US" dirty="0"/>
              <a:t>Question: </a:t>
            </a:r>
            <a:r>
              <a:rPr lang="en-US" i="1" dirty="0"/>
              <a:t>Do they live in Lampung?</a:t>
            </a:r>
            <a:endParaRPr lang="id-ID" dirty="0"/>
          </a:p>
          <a:p>
            <a:pPr lvl="1"/>
            <a:r>
              <a:rPr lang="en-US" dirty="0"/>
              <a:t>Command: </a:t>
            </a:r>
            <a:r>
              <a:rPr lang="en-US" i="1" dirty="0"/>
              <a:t>Close the door, please.</a:t>
            </a:r>
            <a:endParaRPr lang="id-ID" dirty="0"/>
          </a:p>
          <a:p>
            <a:pPr lvl="1"/>
            <a:r>
              <a:rPr lang="en-US" dirty="0"/>
              <a:t>Exclamation: </a:t>
            </a:r>
            <a:r>
              <a:rPr lang="en-US" i="1" dirty="0"/>
              <a:t>What a beautiful day!</a:t>
            </a: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83969137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Konten 1">
            <a:extLst>
              <a:ext uri="{FF2B5EF4-FFF2-40B4-BE49-F238E27FC236}">
                <a16:creationId xmlns:a16="http://schemas.microsoft.com/office/drawing/2014/main" id="{295F65F6-A6E2-7E7B-FB3A-C73C39B04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60"/>
          </a:xfrm>
        </p:spPr>
        <p:txBody>
          <a:bodyPr>
            <a:normAutofit/>
          </a:bodyPr>
          <a:lstStyle/>
          <a:p>
            <a:r>
              <a:rPr lang="en-US" sz="2400" b="1" dirty="0"/>
              <a:t>B. Past Participle (V3)</a:t>
            </a:r>
            <a:endParaRPr lang="id-ID" sz="2400" b="1" dirty="0"/>
          </a:p>
          <a:p>
            <a:r>
              <a:rPr lang="en-US" sz="2400" b="1" dirty="0"/>
              <a:t>Definition.</a:t>
            </a:r>
            <a:r>
              <a:rPr lang="en-US" sz="2400" dirty="0"/>
              <a:t> The past participle is the </a:t>
            </a:r>
            <a:r>
              <a:rPr lang="en-US" sz="2400" b="1" dirty="0"/>
              <a:t>third form of the verb (V3)</a:t>
            </a:r>
            <a:r>
              <a:rPr lang="en-US" sz="2400" dirty="0"/>
              <a:t>. For regular verbs it ends in </a:t>
            </a:r>
            <a:r>
              <a:rPr lang="en-US" sz="2400" b="1" dirty="0"/>
              <a:t>-ed</a:t>
            </a:r>
            <a:r>
              <a:rPr lang="en-US" sz="2400" dirty="0"/>
              <a:t>; irregular verbs have special forms</a:t>
            </a:r>
            <a:endParaRPr lang="id-ID" sz="2400" dirty="0"/>
          </a:p>
          <a:p>
            <a:endParaRPr lang="id-ID" sz="2400" dirty="0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137E2EC2-BA44-434C-9A00-9FAF36C652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984034"/>
              </p:ext>
            </p:extLst>
          </p:nvPr>
        </p:nvGraphicFramePr>
        <p:xfrm>
          <a:off x="1199456" y="2564905"/>
          <a:ext cx="8928992" cy="3456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398247328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411390736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3165446409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69176057"/>
                    </a:ext>
                  </a:extLst>
                </a:gridCol>
              </a:tblGrid>
              <a:tr h="314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V1 (Base)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V2 (Past)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V3 (Past Participle)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Meaning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5255627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walk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walked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walked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berjalan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6258208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study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studied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studied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belajar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6202768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write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wrote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written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menulis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6558934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eat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ate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eaten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makan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4195027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go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went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gone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pergi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7505493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take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took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taken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mengambil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7629972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see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saw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seen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melihat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3220785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break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broke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broken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memecahkan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3161112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buy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bought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bought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membeli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3718449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give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gave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given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 err="1">
                          <a:effectLst/>
                        </a:rPr>
                        <a:t>memberi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3788052"/>
                  </a:ext>
                </a:extLst>
              </a:tr>
            </a:tbl>
          </a:graphicData>
        </a:graphic>
      </p:graphicFrame>
      <p:sp>
        <p:nvSpPr>
          <p:cNvPr id="5" name="Kotak Teks 4">
            <a:extLst>
              <a:ext uri="{FF2B5EF4-FFF2-40B4-BE49-F238E27FC236}">
                <a16:creationId xmlns:a16="http://schemas.microsoft.com/office/drawing/2014/main" id="{BF66E189-3699-DCB5-E3A8-B894C4F58E48}"/>
              </a:ext>
            </a:extLst>
          </p:cNvPr>
          <p:cNvSpPr txBox="1"/>
          <p:nvPr/>
        </p:nvSpPr>
        <p:spPr>
          <a:xfrm>
            <a:off x="1055440" y="2060848"/>
            <a:ext cx="6100174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400"/>
              </a:spcAft>
              <a:buNone/>
            </a:pPr>
            <a:r>
              <a:rPr lang="en-US" sz="1800" b="1" dirty="0">
                <a:effectLst/>
                <a:latin typeface="+mn-lt"/>
              </a:rPr>
              <a:t>Examples of forms</a:t>
            </a:r>
            <a:endParaRPr lang="id-ID" sz="1800" b="1" dirty="0"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298222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Konten 1">
            <a:extLst>
              <a:ext uri="{FF2B5EF4-FFF2-40B4-BE49-F238E27FC236}">
                <a16:creationId xmlns:a16="http://schemas.microsoft.com/office/drawing/2014/main" id="{254A8AA7-BB65-450E-B021-D7780436D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36713"/>
            <a:ext cx="10972800" cy="5289452"/>
          </a:xfrm>
        </p:spPr>
        <p:txBody>
          <a:bodyPr>
            <a:normAutofit/>
          </a:bodyPr>
          <a:lstStyle/>
          <a:p>
            <a:pPr algn="just"/>
            <a:r>
              <a:rPr lang="en-US" sz="2000" b="1" dirty="0"/>
              <a:t>Functions of the past participle</a:t>
            </a:r>
          </a:p>
          <a:p>
            <a:pPr marL="0" indent="0" algn="just">
              <a:buNone/>
            </a:pPr>
            <a:endParaRPr lang="id-ID" sz="2000" b="1" dirty="0"/>
          </a:p>
          <a:p>
            <a:pPr lvl="0" algn="just"/>
            <a:r>
              <a:rPr lang="en-US" sz="2000" b="1" dirty="0"/>
              <a:t>Perfect tenses</a:t>
            </a:r>
            <a:r>
              <a:rPr lang="en-US" sz="2000" dirty="0"/>
              <a:t> (have / has / had + V3)</a:t>
            </a:r>
            <a:endParaRPr lang="id-ID" sz="2000" dirty="0"/>
          </a:p>
          <a:p>
            <a:pPr lvl="1" algn="just"/>
            <a:r>
              <a:rPr lang="en-US" sz="2000" i="1" dirty="0"/>
              <a:t>I have finished my homework.</a:t>
            </a:r>
            <a:endParaRPr lang="id-ID" sz="2000" dirty="0"/>
          </a:p>
          <a:p>
            <a:pPr lvl="1" algn="just"/>
            <a:r>
              <a:rPr lang="en-US" sz="2000" i="1" dirty="0"/>
              <a:t>She had left before I arrived.</a:t>
            </a:r>
            <a:endParaRPr lang="id-ID" sz="2000" dirty="0"/>
          </a:p>
          <a:p>
            <a:pPr lvl="0" algn="just"/>
            <a:r>
              <a:rPr lang="en-US" sz="2000" b="1" dirty="0"/>
              <a:t>Passive voice</a:t>
            </a:r>
            <a:r>
              <a:rPr lang="en-US" sz="2000" dirty="0"/>
              <a:t> (be + V3)</a:t>
            </a:r>
            <a:endParaRPr lang="id-ID" sz="2000" dirty="0"/>
          </a:p>
          <a:p>
            <a:pPr lvl="1" algn="just"/>
            <a:r>
              <a:rPr lang="en-US" sz="2000" i="1" dirty="0"/>
              <a:t>The letter was written by Dina.</a:t>
            </a:r>
            <a:endParaRPr lang="id-ID" sz="2000" dirty="0"/>
          </a:p>
          <a:p>
            <a:pPr lvl="1" algn="just"/>
            <a:r>
              <a:rPr lang="en-US" sz="2000" i="1" dirty="0"/>
              <a:t>English is spoken all over the world.</a:t>
            </a:r>
            <a:endParaRPr lang="id-ID" sz="2000" dirty="0"/>
          </a:p>
          <a:p>
            <a:pPr lvl="0" algn="just"/>
            <a:r>
              <a:rPr lang="en-US" sz="2000" b="1" dirty="0"/>
              <a:t>Adjective</a:t>
            </a:r>
            <a:r>
              <a:rPr lang="en-US" sz="2000" dirty="0"/>
              <a:t> (before a noun or after a linking verb)</a:t>
            </a:r>
            <a:endParaRPr lang="id-ID" sz="2000" dirty="0"/>
          </a:p>
          <a:p>
            <a:pPr lvl="1" algn="just"/>
            <a:r>
              <a:rPr lang="en-US" sz="2000" i="1" dirty="0"/>
              <a:t>a broken window, a closed door</a:t>
            </a:r>
            <a:endParaRPr lang="id-ID" sz="2000" dirty="0"/>
          </a:p>
          <a:p>
            <a:pPr lvl="1" algn="just"/>
            <a:r>
              <a:rPr lang="en-US" sz="2000" i="1" dirty="0"/>
              <a:t>The students are excited.</a:t>
            </a:r>
            <a:endParaRPr lang="id-ID" sz="2000" dirty="0"/>
          </a:p>
          <a:p>
            <a:pPr lvl="0" algn="just"/>
            <a:r>
              <a:rPr lang="en-US" sz="2000" b="1" dirty="0"/>
              <a:t>Participle phrase</a:t>
            </a:r>
            <a:r>
              <a:rPr lang="en-US" sz="2000" dirty="0"/>
              <a:t> (a passive or completed meaning)</a:t>
            </a:r>
            <a:endParaRPr lang="id-ID" sz="2000" dirty="0"/>
          </a:p>
          <a:p>
            <a:pPr lvl="1" algn="just"/>
            <a:r>
              <a:rPr lang="en-US" sz="2000" i="1" dirty="0"/>
              <a:t>The book written by that author is popular.</a:t>
            </a:r>
            <a:endParaRPr lang="id-ID" sz="2000" dirty="0"/>
          </a:p>
          <a:p>
            <a:pPr lvl="1" algn="just"/>
            <a:r>
              <a:rPr lang="en-US" sz="2000" i="1" dirty="0"/>
              <a:t>Tired after the trip, he went to bed early.</a:t>
            </a:r>
            <a:endParaRPr lang="id-ID" sz="2000" dirty="0"/>
          </a:p>
          <a:p>
            <a:pPr algn="just"/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263425634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Konten 1">
            <a:extLst>
              <a:ext uri="{FF2B5EF4-FFF2-40B4-BE49-F238E27FC236}">
                <a16:creationId xmlns:a16="http://schemas.microsoft.com/office/drawing/2014/main" id="{1D67765A-E9E3-2F25-D829-F04BA236C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692697"/>
            <a:ext cx="10972800" cy="5433468"/>
          </a:xfrm>
        </p:spPr>
        <p:txBody>
          <a:bodyPr>
            <a:normAutofit/>
          </a:bodyPr>
          <a:lstStyle/>
          <a:p>
            <a:r>
              <a:rPr lang="en-US" sz="2400" b="1" dirty="0"/>
              <a:t>C. Present Participle (V-</a:t>
            </a:r>
            <a:r>
              <a:rPr lang="en-US" sz="2400" b="1" dirty="0" err="1"/>
              <a:t>ing</a:t>
            </a:r>
            <a:r>
              <a:rPr lang="en-US" sz="2400" b="1" dirty="0"/>
              <a:t>)</a:t>
            </a:r>
            <a:endParaRPr lang="id-ID" sz="2400" b="1" dirty="0"/>
          </a:p>
          <a:p>
            <a:r>
              <a:rPr lang="en-US" sz="2400" b="1" dirty="0"/>
              <a:t>Definition.</a:t>
            </a:r>
            <a:r>
              <a:rPr lang="en-US" sz="2400" dirty="0"/>
              <a:t> The present participle is the </a:t>
            </a:r>
            <a:r>
              <a:rPr lang="en-US" sz="2400" b="1" dirty="0"/>
              <a:t>base verb + -</a:t>
            </a:r>
            <a:r>
              <a:rPr lang="en-US" sz="2400" b="1" dirty="0" err="1"/>
              <a:t>ing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id-ID" sz="2400" dirty="0"/>
          </a:p>
          <a:p>
            <a:r>
              <a:rPr lang="en-US" sz="2400" b="1" dirty="0"/>
              <a:t>Spelling rules</a:t>
            </a:r>
          </a:p>
          <a:p>
            <a:endParaRPr lang="id-ID" sz="2400" b="1" dirty="0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BFE38DB9-70A3-04CC-434B-51FF743E3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380976"/>
              </p:ext>
            </p:extLst>
          </p:nvPr>
        </p:nvGraphicFramePr>
        <p:xfrm>
          <a:off x="1055440" y="2564905"/>
          <a:ext cx="8012360" cy="3024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6180">
                  <a:extLst>
                    <a:ext uri="{9D8B030D-6E8A-4147-A177-3AD203B41FA5}">
                      <a16:colId xmlns:a16="http://schemas.microsoft.com/office/drawing/2014/main" val="4162137265"/>
                    </a:ext>
                  </a:extLst>
                </a:gridCol>
                <a:gridCol w="4006180">
                  <a:extLst>
                    <a:ext uri="{9D8B030D-6E8A-4147-A177-3AD203B41FA5}">
                      <a16:colId xmlns:a16="http://schemas.microsoft.com/office/drawing/2014/main" val="2733517728"/>
                    </a:ext>
                  </a:extLst>
                </a:gridCol>
              </a:tblGrid>
              <a:tr h="4291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Rule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Example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8801642"/>
                  </a:ext>
                </a:extLst>
              </a:tr>
              <a:tr h="4291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Add -ing to most verbs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read → reading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2355126"/>
                  </a:ext>
                </a:extLst>
              </a:tr>
              <a:tr h="4291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Verb ending in silent -e: drop the 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make → making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945652"/>
                  </a:ext>
                </a:extLst>
              </a:tr>
              <a:tr h="878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One syllable, consonant-vowel-consonant: double the last consonant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run → running, sit → sitting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532649"/>
                  </a:ext>
                </a:extLst>
              </a:tr>
              <a:tr h="4291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Verb ending in -ie: change to -y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lie → lying, die → dying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1506754"/>
                  </a:ext>
                </a:extLst>
              </a:tr>
              <a:tr h="4291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Verb ending in -y: keep the y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play → playing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2944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706007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Konten 1">
            <a:extLst>
              <a:ext uri="{FF2B5EF4-FFF2-40B4-BE49-F238E27FC236}">
                <a16:creationId xmlns:a16="http://schemas.microsoft.com/office/drawing/2014/main" id="{F578E47C-CC53-8DAF-BD40-22F2D3770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36713"/>
            <a:ext cx="10972800" cy="5289452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Functions of the present participle</a:t>
            </a:r>
          </a:p>
          <a:p>
            <a:endParaRPr lang="id-ID" b="1" dirty="0"/>
          </a:p>
          <a:p>
            <a:pPr lvl="0"/>
            <a:r>
              <a:rPr lang="en-US" sz="2000" b="1" dirty="0"/>
              <a:t>Continuous tenses</a:t>
            </a:r>
            <a:r>
              <a:rPr lang="en-US" sz="2000" dirty="0"/>
              <a:t> (be + V-</a:t>
            </a:r>
            <a:r>
              <a:rPr lang="en-US" sz="2000" dirty="0" err="1"/>
              <a:t>ing</a:t>
            </a:r>
            <a:r>
              <a:rPr lang="en-US" sz="2000" dirty="0"/>
              <a:t>)</a:t>
            </a:r>
            <a:endParaRPr lang="id-ID" sz="2000" dirty="0"/>
          </a:p>
          <a:p>
            <a:pPr lvl="1"/>
            <a:r>
              <a:rPr lang="en-US" sz="2000" i="1" dirty="0"/>
              <a:t>They are playing football now.</a:t>
            </a:r>
            <a:endParaRPr lang="id-ID" sz="2000" dirty="0"/>
          </a:p>
          <a:p>
            <a:pPr lvl="1"/>
            <a:r>
              <a:rPr lang="en-US" sz="2000" i="1" dirty="0"/>
              <a:t>I was sleeping when you called.</a:t>
            </a:r>
          </a:p>
          <a:p>
            <a:pPr marL="457200" lvl="1" indent="0">
              <a:buNone/>
            </a:pPr>
            <a:endParaRPr lang="id-ID" sz="2000" dirty="0"/>
          </a:p>
          <a:p>
            <a:pPr lvl="0"/>
            <a:r>
              <a:rPr lang="en-US" sz="2000" b="1" dirty="0"/>
              <a:t>Adjective</a:t>
            </a:r>
            <a:r>
              <a:rPr lang="en-US" sz="2000" dirty="0"/>
              <a:t> (active meaning)</a:t>
            </a:r>
            <a:endParaRPr lang="id-ID" sz="2000" dirty="0"/>
          </a:p>
          <a:p>
            <a:pPr lvl="1"/>
            <a:r>
              <a:rPr lang="en-US" sz="2000" i="1" dirty="0"/>
              <a:t>an interesting story, a running man</a:t>
            </a:r>
          </a:p>
          <a:p>
            <a:pPr marL="457200" lvl="1" indent="0">
              <a:buNone/>
            </a:pPr>
            <a:endParaRPr lang="id-ID" sz="2000" dirty="0"/>
          </a:p>
          <a:p>
            <a:pPr lvl="0"/>
            <a:r>
              <a:rPr lang="en-US" sz="2000" b="1" dirty="0"/>
              <a:t>Participle phrase</a:t>
            </a:r>
            <a:r>
              <a:rPr lang="en-US" sz="2000" dirty="0"/>
              <a:t> (replaces a clause, with the same subject)</a:t>
            </a:r>
            <a:endParaRPr lang="id-ID" sz="2000" dirty="0"/>
          </a:p>
          <a:p>
            <a:pPr lvl="1"/>
            <a:r>
              <a:rPr lang="en-US" sz="2000" i="1" dirty="0"/>
              <a:t>Walking to campus, I met my teacher.</a:t>
            </a:r>
            <a:r>
              <a:rPr lang="en-US" sz="2000" dirty="0"/>
              <a:t> (= While I was walking to campus, I met my teacher.)</a:t>
            </a:r>
          </a:p>
          <a:p>
            <a:pPr marL="457200" lvl="1" indent="0">
              <a:buNone/>
            </a:pPr>
            <a:endParaRPr lang="id-ID" sz="2000" dirty="0"/>
          </a:p>
          <a:p>
            <a:pPr lvl="0"/>
            <a:r>
              <a:rPr lang="en-US" sz="2000" b="1" dirty="0"/>
              <a:t>After verbs of perception</a:t>
            </a:r>
            <a:endParaRPr lang="id-ID" sz="2000" dirty="0"/>
          </a:p>
          <a:p>
            <a:pPr lvl="1"/>
            <a:r>
              <a:rPr lang="en-US" sz="2000" i="1" dirty="0"/>
              <a:t>I saw her crossing the street.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207034288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mpungan Konten 2">
            <a:extLst>
              <a:ext uri="{FF2B5EF4-FFF2-40B4-BE49-F238E27FC236}">
                <a16:creationId xmlns:a16="http://schemas.microsoft.com/office/drawing/2014/main" id="{3BED5BBE-25E1-EC3E-B04C-F0BBF33E8F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8466394"/>
              </p:ext>
            </p:extLst>
          </p:nvPr>
        </p:nvGraphicFramePr>
        <p:xfrm>
          <a:off x="1318581" y="1437893"/>
          <a:ext cx="7652320" cy="4392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6160">
                  <a:extLst>
                    <a:ext uri="{9D8B030D-6E8A-4147-A177-3AD203B41FA5}">
                      <a16:colId xmlns:a16="http://schemas.microsoft.com/office/drawing/2014/main" val="3230337865"/>
                    </a:ext>
                  </a:extLst>
                </a:gridCol>
                <a:gridCol w="3826160">
                  <a:extLst>
                    <a:ext uri="{9D8B030D-6E8A-4147-A177-3AD203B41FA5}">
                      <a16:colId xmlns:a16="http://schemas.microsoft.com/office/drawing/2014/main" val="2273872541"/>
                    </a:ext>
                  </a:extLst>
                </a:gridCol>
              </a:tblGrid>
              <a:tr h="10981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-ing (causes the feeling)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-ed (feels the feeling)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6236757"/>
                  </a:ext>
                </a:extLst>
              </a:tr>
              <a:tr h="10981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The lesson is boring.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The students are bored.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4569869"/>
                  </a:ext>
                </a:extLst>
              </a:tr>
              <a:tr h="10981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The news is surprising.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I am surprised.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2852881"/>
                  </a:ext>
                </a:extLst>
              </a:tr>
              <a:tr h="10981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The movie is exciting.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We are excited.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0670023"/>
                  </a:ext>
                </a:extLst>
              </a:tr>
            </a:tbl>
          </a:graphicData>
        </a:graphic>
      </p:graphicFrame>
      <p:sp>
        <p:nvSpPr>
          <p:cNvPr id="5" name="Kotak Teks 4">
            <a:extLst>
              <a:ext uri="{FF2B5EF4-FFF2-40B4-BE49-F238E27FC236}">
                <a16:creationId xmlns:a16="http://schemas.microsoft.com/office/drawing/2014/main" id="{6C5CAB7E-1A3E-31BE-E1D0-350398C8ADF8}"/>
              </a:ext>
            </a:extLst>
          </p:cNvPr>
          <p:cNvSpPr txBox="1"/>
          <p:nvPr/>
        </p:nvSpPr>
        <p:spPr>
          <a:xfrm>
            <a:off x="1217787" y="908720"/>
            <a:ext cx="7853907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400"/>
              </a:spcAft>
              <a:buNone/>
            </a:pPr>
            <a:r>
              <a:rPr lang="en-US" sz="1800" b="1" dirty="0">
                <a:effectLst/>
                <a:latin typeface="+mn-lt"/>
              </a:rPr>
              <a:t>-</a:t>
            </a:r>
            <a:r>
              <a:rPr lang="en-US" sz="1800" b="1" dirty="0" err="1">
                <a:effectLst/>
                <a:latin typeface="+mn-lt"/>
              </a:rPr>
              <a:t>ing</a:t>
            </a:r>
            <a:r>
              <a:rPr lang="en-US" sz="1800" b="1" dirty="0">
                <a:effectLst/>
                <a:latin typeface="+mn-lt"/>
              </a:rPr>
              <a:t> vs -ed adjectives</a:t>
            </a:r>
            <a:endParaRPr lang="id-ID" sz="1800" b="1" dirty="0"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881405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mpungan Konten 2">
            <a:extLst>
              <a:ext uri="{FF2B5EF4-FFF2-40B4-BE49-F238E27FC236}">
                <a16:creationId xmlns:a16="http://schemas.microsoft.com/office/drawing/2014/main" id="{A5D2A25F-A988-669F-0032-AE21C3DA44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307812"/>
              </p:ext>
            </p:extLst>
          </p:nvPr>
        </p:nvGraphicFramePr>
        <p:xfrm>
          <a:off x="1110589" y="3312224"/>
          <a:ext cx="7957212" cy="2349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2404">
                  <a:extLst>
                    <a:ext uri="{9D8B030D-6E8A-4147-A177-3AD203B41FA5}">
                      <a16:colId xmlns:a16="http://schemas.microsoft.com/office/drawing/2014/main" val="3815113940"/>
                    </a:ext>
                  </a:extLst>
                </a:gridCol>
                <a:gridCol w="2652404">
                  <a:extLst>
                    <a:ext uri="{9D8B030D-6E8A-4147-A177-3AD203B41FA5}">
                      <a16:colId xmlns:a16="http://schemas.microsoft.com/office/drawing/2014/main" val="755994260"/>
                    </a:ext>
                  </a:extLst>
                </a:gridCol>
                <a:gridCol w="2652404">
                  <a:extLst>
                    <a:ext uri="{9D8B030D-6E8A-4147-A177-3AD203B41FA5}">
                      <a16:colId xmlns:a16="http://schemas.microsoft.com/office/drawing/2014/main" val="1633069626"/>
                    </a:ext>
                  </a:extLst>
                </a:gridCol>
              </a:tblGrid>
              <a:tr h="5872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Type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Formula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Example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5731949"/>
                  </a:ext>
                </a:extLst>
              </a:tr>
              <a:tr h="5872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Positive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 + will + V1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She will visit her grandmother.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4040127"/>
                  </a:ext>
                </a:extLst>
              </a:tr>
              <a:tr h="5872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Negative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S + will not (won't) + V1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They won't come tomorrow.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2539849"/>
                  </a:ext>
                </a:extLst>
              </a:tr>
              <a:tr h="5872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Question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Will + S + V1?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Will you join the class?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2354450"/>
                  </a:ext>
                </a:extLst>
              </a:tr>
            </a:tbl>
          </a:graphicData>
        </a:graphic>
      </p:graphicFrame>
      <p:sp>
        <p:nvSpPr>
          <p:cNvPr id="5" name="Kotak Teks 4">
            <a:extLst>
              <a:ext uri="{FF2B5EF4-FFF2-40B4-BE49-F238E27FC236}">
                <a16:creationId xmlns:a16="http://schemas.microsoft.com/office/drawing/2014/main" id="{3361371E-C29C-1C8D-3A86-2BB81DD718B4}"/>
              </a:ext>
            </a:extLst>
          </p:cNvPr>
          <p:cNvSpPr txBox="1"/>
          <p:nvPr/>
        </p:nvSpPr>
        <p:spPr>
          <a:xfrm>
            <a:off x="1005780" y="1340768"/>
            <a:ext cx="8166830" cy="1572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400"/>
              </a:spcBef>
              <a:spcAft>
                <a:spcPts val="500"/>
              </a:spcAft>
              <a:buNone/>
            </a:pPr>
            <a:r>
              <a:rPr lang="en-US" sz="1800" b="1" dirty="0">
                <a:effectLst/>
                <a:latin typeface="+mn-lt"/>
              </a:rPr>
              <a:t>D. Simple Future Tense</a:t>
            </a:r>
            <a:endParaRPr lang="id-ID" sz="1800" b="1" dirty="0">
              <a:effectLst/>
              <a:latin typeface="+mn-lt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+mn-lt"/>
                <a:ea typeface="Calibri" panose="020F0502020204030204" pitchFamily="34" charset="0"/>
              </a:rPr>
              <a:t>Definition.</a:t>
            </a:r>
            <a:r>
              <a:rPr lang="en-US" sz="1800" dirty="0">
                <a:effectLst/>
                <a:latin typeface="+mn-lt"/>
                <a:ea typeface="Calibri" panose="020F0502020204030204" pitchFamily="34" charset="0"/>
              </a:rPr>
              <a:t> The simple future tense expresses an action that </a:t>
            </a:r>
            <a:r>
              <a:rPr lang="en-US" sz="1800" b="1" dirty="0">
                <a:effectLst/>
                <a:latin typeface="+mn-lt"/>
                <a:ea typeface="Calibri" panose="020F0502020204030204" pitchFamily="34" charset="0"/>
              </a:rPr>
              <a:t>will happen after now</a:t>
            </a:r>
            <a:r>
              <a:rPr lang="en-US" sz="1800" dirty="0">
                <a:effectLst/>
                <a:latin typeface="+mn-lt"/>
                <a:ea typeface="Calibri" panose="020F0502020204030204" pitchFamily="34" charset="0"/>
              </a:rPr>
              <a:t>.</a:t>
            </a:r>
            <a:endParaRPr lang="id-ID" sz="1800" dirty="0">
              <a:effectLst/>
              <a:latin typeface="+mn-lt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400"/>
              </a:spcAft>
              <a:buNone/>
            </a:pPr>
            <a:r>
              <a:rPr lang="en-US" sz="1800" b="1" dirty="0">
                <a:effectLst/>
                <a:latin typeface="+mn-lt"/>
              </a:rPr>
              <a:t>Formula</a:t>
            </a:r>
            <a:endParaRPr lang="id-ID" sz="1800" b="1" dirty="0">
              <a:effectLst/>
              <a:latin typeface="+mn-lt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dirty="0">
                <a:effectLst/>
                <a:latin typeface="+mn-lt"/>
                <a:ea typeface="Calibri" panose="020F0502020204030204" pitchFamily="34" charset="0"/>
              </a:rPr>
              <a:t>Short answers:</a:t>
            </a:r>
            <a:r>
              <a:rPr lang="en-US" sz="1800" dirty="0">
                <a:effectLst/>
                <a:latin typeface="+mn-lt"/>
                <a:ea typeface="Calibri" panose="020F0502020204030204" pitchFamily="34" charset="0"/>
              </a:rPr>
              <a:t> Yes, I will. / No, I won't.</a:t>
            </a:r>
            <a:endParaRPr lang="id-ID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91329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mpungan Konten 2">
            <a:extLst>
              <a:ext uri="{FF2B5EF4-FFF2-40B4-BE49-F238E27FC236}">
                <a16:creationId xmlns:a16="http://schemas.microsoft.com/office/drawing/2014/main" id="{0F900DD2-82EB-1984-DAA4-08362556E1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7627063"/>
              </p:ext>
            </p:extLst>
          </p:nvPr>
        </p:nvGraphicFramePr>
        <p:xfrm>
          <a:off x="1199455" y="1484785"/>
          <a:ext cx="8280921" cy="1944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307">
                  <a:extLst>
                    <a:ext uri="{9D8B030D-6E8A-4147-A177-3AD203B41FA5}">
                      <a16:colId xmlns:a16="http://schemas.microsoft.com/office/drawing/2014/main" val="1995422684"/>
                    </a:ext>
                  </a:extLst>
                </a:gridCol>
                <a:gridCol w="2760307">
                  <a:extLst>
                    <a:ext uri="{9D8B030D-6E8A-4147-A177-3AD203B41FA5}">
                      <a16:colId xmlns:a16="http://schemas.microsoft.com/office/drawing/2014/main" val="2379325111"/>
                    </a:ext>
                  </a:extLst>
                </a:gridCol>
                <a:gridCol w="2760307">
                  <a:extLst>
                    <a:ext uri="{9D8B030D-6E8A-4147-A177-3AD203B41FA5}">
                      <a16:colId xmlns:a16="http://schemas.microsoft.com/office/drawing/2014/main" val="191793320"/>
                    </a:ext>
                  </a:extLst>
                </a:gridCol>
              </a:tblGrid>
              <a:tr h="3852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Type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Formula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Example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20363"/>
                  </a:ext>
                </a:extLst>
              </a:tr>
              <a:tr h="3852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Positive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 + am/is/are + going to + V1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I am going to buy a laptop.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3586693"/>
                  </a:ext>
                </a:extLst>
              </a:tr>
              <a:tr h="7884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Negative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S + am/is/are + not + going to + V1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He is not going to attend the meeting.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1530718"/>
                  </a:ext>
                </a:extLst>
              </a:tr>
              <a:tr h="3852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Question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Am/Is/Are + S + going to + V1?</a:t>
                      </a:r>
                      <a:endParaRPr lang="id-ID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Are you going to study tonight?</a:t>
                      </a:r>
                      <a:endParaRPr lang="id-ID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1089478"/>
                  </a:ext>
                </a:extLst>
              </a:tr>
            </a:tbl>
          </a:graphicData>
        </a:graphic>
      </p:graphicFrame>
      <p:sp>
        <p:nvSpPr>
          <p:cNvPr id="5" name="Kotak Teks 4">
            <a:extLst>
              <a:ext uri="{FF2B5EF4-FFF2-40B4-BE49-F238E27FC236}">
                <a16:creationId xmlns:a16="http://schemas.microsoft.com/office/drawing/2014/main" id="{E6432088-9DBD-CD1A-0965-D554EC764894}"/>
              </a:ext>
            </a:extLst>
          </p:cNvPr>
          <p:cNvSpPr txBox="1"/>
          <p:nvPr/>
        </p:nvSpPr>
        <p:spPr>
          <a:xfrm>
            <a:off x="1083742" y="980728"/>
            <a:ext cx="9016401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400"/>
              </a:spcAft>
              <a:buNone/>
            </a:pPr>
            <a:r>
              <a:rPr lang="en-US" sz="1800" b="1" dirty="0">
                <a:effectLst/>
                <a:latin typeface="+mn-lt"/>
              </a:rPr>
              <a:t>Using "be going to"</a:t>
            </a:r>
            <a:endParaRPr lang="id-ID" sz="1800" b="1" dirty="0">
              <a:effectLst/>
              <a:latin typeface="Calibri" panose="020F0502020204030204" pitchFamily="34" charset="0"/>
            </a:endParaRP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EFDD852D-4300-F6B9-230A-E07E5299B65A}"/>
              </a:ext>
            </a:extLst>
          </p:cNvPr>
          <p:cNvSpPr txBox="1"/>
          <p:nvPr/>
        </p:nvSpPr>
        <p:spPr>
          <a:xfrm>
            <a:off x="10183660" y="404590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d-ID" dirty="0"/>
          </a:p>
          <a:p>
            <a:endParaRPr lang="id-ID" dirty="0"/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4874E5ED-10E4-CA80-EB27-6AA4551846B7}"/>
              </a:ext>
            </a:extLst>
          </p:cNvPr>
          <p:cNvSpPr txBox="1"/>
          <p:nvPr/>
        </p:nvSpPr>
        <p:spPr>
          <a:xfrm>
            <a:off x="1199454" y="3607608"/>
            <a:ext cx="8784978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400"/>
              </a:spcAft>
              <a:buNone/>
            </a:pPr>
            <a:r>
              <a:rPr lang="en-US" sz="1800" b="1" dirty="0">
                <a:effectLst/>
                <a:latin typeface="+mn-lt"/>
              </a:rPr>
              <a:t>Uses</a:t>
            </a:r>
            <a:endParaRPr lang="id-ID" sz="1800" b="1" dirty="0">
              <a:effectLst/>
              <a:latin typeface="+mn-lt"/>
            </a:endParaRP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>
                <a:effectLst/>
                <a:latin typeface="+mn-lt"/>
                <a:ea typeface="Calibri" panose="020F0502020204030204" pitchFamily="34" charset="0"/>
              </a:rPr>
              <a:t>Predictions: </a:t>
            </a:r>
            <a:r>
              <a:rPr lang="en-US" sz="1800" i="1" dirty="0">
                <a:effectLst/>
                <a:latin typeface="+mn-lt"/>
                <a:ea typeface="Calibri" panose="020F0502020204030204" pitchFamily="34" charset="0"/>
              </a:rPr>
              <a:t>It will rain this afternoon.</a:t>
            </a:r>
            <a:endParaRPr lang="id-ID" sz="1800" dirty="0">
              <a:effectLst/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>
                <a:effectLst/>
                <a:latin typeface="+mn-lt"/>
                <a:ea typeface="Calibri" panose="020F0502020204030204" pitchFamily="34" charset="0"/>
              </a:rPr>
              <a:t>Decisions made at the moment of speaking: </a:t>
            </a:r>
            <a:r>
              <a:rPr lang="en-US" sz="1800" i="1" dirty="0">
                <a:effectLst/>
                <a:latin typeface="+mn-lt"/>
                <a:ea typeface="Calibri" panose="020F0502020204030204" pitchFamily="34" charset="0"/>
              </a:rPr>
              <a:t>The phone is ringing. I'll answer it.</a:t>
            </a:r>
            <a:endParaRPr lang="id-ID" sz="1800" dirty="0">
              <a:effectLst/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>
                <a:effectLst/>
                <a:latin typeface="+mn-lt"/>
                <a:ea typeface="Calibri" panose="020F0502020204030204" pitchFamily="34" charset="0"/>
              </a:rPr>
              <a:t>Promises and offers: </a:t>
            </a:r>
            <a:r>
              <a:rPr lang="en-US" sz="1800" i="1" dirty="0">
                <a:effectLst/>
                <a:latin typeface="+mn-lt"/>
                <a:ea typeface="Calibri" panose="020F0502020204030204" pitchFamily="34" charset="0"/>
              </a:rPr>
              <a:t>I will help you with your assignment.</a:t>
            </a:r>
            <a:endParaRPr lang="id-ID" sz="1800" dirty="0">
              <a:effectLst/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+mn-lt"/>
                <a:ea typeface="Calibri" panose="020F0502020204030204" pitchFamily="34" charset="0"/>
              </a:rPr>
              <a:t>Plans already made (be going to): </a:t>
            </a:r>
            <a:r>
              <a:rPr lang="en-US" sz="1800" i="1" dirty="0">
                <a:effectLst/>
                <a:latin typeface="+mn-lt"/>
                <a:ea typeface="Calibri" panose="020F0502020204030204" pitchFamily="34" charset="0"/>
              </a:rPr>
              <a:t>We are going to travel to Bali next month.</a:t>
            </a:r>
          </a:p>
          <a:p>
            <a:r>
              <a:rPr lang="en-US" b="1" dirty="0"/>
              <a:t>Time signals</a:t>
            </a:r>
            <a:endParaRPr lang="id-ID" b="1" dirty="0"/>
          </a:p>
          <a:p>
            <a:r>
              <a:rPr lang="en-US" dirty="0"/>
              <a:t>tomorrow, next week / month / year, soon, later, tonight, in two days, the day after tomorrow</a:t>
            </a:r>
            <a:endParaRPr lang="id-ID" dirty="0"/>
          </a:p>
          <a:p>
            <a:pPr lvl="0">
              <a:lnSpc>
                <a:spcPct val="100000"/>
              </a:lnSpc>
              <a:spcAft>
                <a:spcPts val="800"/>
              </a:spcAft>
            </a:pPr>
            <a:endParaRPr lang="id-ID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814540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3497</TotalTime>
  <Words>925</Words>
  <Application>Microsoft Macintosh PowerPoint</Application>
  <PresentationFormat>Layar Lebar</PresentationFormat>
  <Paragraphs>169</Paragraphs>
  <Slides>11</Slides>
  <Notes>1</Notes>
  <HiddenSlides>0</HiddenSlides>
  <MMClips>0</MMClips>
  <ScaleCrop>false</ScaleCrop>
  <HeadingPairs>
    <vt:vector size="6" baseType="variant">
      <vt:variant>
        <vt:lpstr>Font Dipakai</vt:lpstr>
      </vt:variant>
      <vt:variant>
        <vt:i4>4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</vt:lpstr>
      <vt:lpstr>Times New Roman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Berlian manik</cp:lastModifiedBy>
  <cp:revision>502</cp:revision>
  <cp:lastPrinted>2026-09-06T13:18:44Z</cp:lastPrinted>
  <dcterms:created xsi:type="dcterms:W3CDTF">2010-04-18T12:06:30Z</dcterms:created>
  <dcterms:modified xsi:type="dcterms:W3CDTF">2026-10-09T07:55:41Z</dcterms:modified>
</cp:coreProperties>
</file>