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9"/>
  </p:notesMasterIdLst>
  <p:handoutMasterIdLst>
    <p:handoutMasterId r:id="rId30"/>
  </p:handoutMasterIdLst>
  <p:sldIdLst>
    <p:sldId id="398" r:id="rId3"/>
    <p:sldId id="429" r:id="rId4"/>
    <p:sldId id="341" r:id="rId5"/>
    <p:sldId id="342" r:id="rId6"/>
    <p:sldId id="344" r:id="rId7"/>
    <p:sldId id="343" r:id="rId8"/>
    <p:sldId id="345" r:id="rId9"/>
    <p:sldId id="322" r:id="rId10"/>
    <p:sldId id="337" r:id="rId11"/>
    <p:sldId id="335" r:id="rId12"/>
    <p:sldId id="346" r:id="rId13"/>
    <p:sldId id="347" r:id="rId14"/>
    <p:sldId id="348" r:id="rId15"/>
    <p:sldId id="349" r:id="rId16"/>
    <p:sldId id="336" r:id="rId17"/>
    <p:sldId id="354" r:id="rId18"/>
    <p:sldId id="338" r:id="rId19"/>
    <p:sldId id="355" r:id="rId20"/>
    <p:sldId id="302" r:id="rId21"/>
    <p:sldId id="418" r:id="rId22"/>
    <p:sldId id="419" r:id="rId23"/>
    <p:sldId id="420" r:id="rId24"/>
    <p:sldId id="421" r:id="rId25"/>
    <p:sldId id="422" r:id="rId26"/>
    <p:sldId id="423" r:id="rId27"/>
    <p:sldId id="300" r:id="rId28"/>
  </p:sldIdLst>
  <p:sldSz cx="9144000" cy="6858000" type="screen4x3"/>
  <p:notesSz cx="7045325" cy="9345613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84">
          <p15:clr>
            <a:srgbClr val="A4A3A4"/>
          </p15:clr>
        </p15:guide>
        <p15:guide id="2" pos="221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/>
  <p:cmAuthor id="2" name="user" initials="u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6" autoAdjust="0"/>
    <p:restoredTop sz="81339" autoAdjust="0"/>
  </p:normalViewPr>
  <p:slideViewPr>
    <p:cSldViewPr showGuides="1">
      <p:cViewPr varScale="1">
        <p:scale>
          <a:sx n="48" d="100"/>
          <a:sy n="48" d="100"/>
        </p:scale>
        <p:origin x="1644" y="36"/>
      </p:cViewPr>
      <p:guideLst>
        <p:guide orient="horz" pos="219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2748" y="60"/>
      </p:cViewPr>
      <p:guideLst>
        <p:guide orient="horz" pos="2984"/>
        <p:guide pos="221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2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63986"/>
            <a:ext cx="7632848" cy="307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sz="1400" b="1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HKB24412: </a:t>
            </a:r>
            <a:r>
              <a:rPr kumimoji="0" lang="en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HUKUM PERIKATAN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94763"/>
            <a:ext cx="7560840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sz="11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HKB24412: </a:t>
            </a:r>
            <a:r>
              <a:rPr kumimoji="0" lang="en-ID" sz="11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HUKUM PERIKATAN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HKB24227: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HUKUM AGRARIA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22108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71682"/>
            <a:ext cx="7632848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Syarat</a:t>
            </a:r>
            <a:r>
              <a:rPr kumimoji="0" 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Sah </a:t>
            </a:r>
            <a:r>
              <a:rPr kumimoji="0" lang="en-US" sz="1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Kontrak</a:t>
            </a:r>
            <a:r>
              <a:rPr kumimoji="0" 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dan </a:t>
            </a:r>
            <a:r>
              <a:rPr kumimoji="0" lang="en-US" sz="1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Unsur</a:t>
            </a:r>
            <a:r>
              <a:rPr kumimoji="0" lang="en-US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3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Perjanjian</a:t>
            </a:r>
            <a:r>
              <a:rPr kumimoji="0" lang="id-ID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id-ID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037419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211605"/>
      </p:ext>
    </p:extLst>
  </p:cSld>
  <p:clrMapOvr>
    <a:masterClrMapping/>
  </p:clrMapOvr>
  <p:transition spd="slow">
    <p:fade thruBlk="1"/>
  </p:transition>
  <p:hf sldNum="0"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4784161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677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37170" y="1530062"/>
            <a:ext cx="9144000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Syarat</a:t>
            </a:r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Sah </a:t>
            </a:r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Lahirnya</a:t>
            </a:r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Pembatalan</a:t>
            </a:r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endParaRPr lang="id-ID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4</a:t>
            </a:r>
            <a:endParaRPr lang="en-US" altLang="id-ID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>
            <p:custDataLst>
              <p:tags r:id="rId2"/>
            </p:custDataLst>
          </p:nvPr>
        </p:nvSpPr>
        <p:spPr>
          <a:xfrm>
            <a:off x="-55290" y="4581128"/>
            <a:ext cx="9144000" cy="645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charset="0"/>
                <a:cs typeface="Bookman Old Style" panose="02050604050505020204" charset="0"/>
              </a:rPr>
              <a:t>Eka Chandre Pratiwi, S.H.,M.Kn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3" y="3237537"/>
            <a:ext cx="4175626" cy="2783751"/>
          </a:xfrm>
          <a:prstGeom prst="rect">
            <a:avLst/>
          </a:prstGeom>
          <a:ln>
            <a:noFill/>
          </a:ln>
          <a:effectLst>
            <a:reflection stA="0" endPos="65000" dist="50800" dir="5400000" sy="-100000" algn="bl" rotWithShape="0"/>
            <a:softEdge rad="112500"/>
          </a:effectLst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12D88DB-FC2C-A9E5-387B-29557A968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496944" cy="547260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altLang="en-US" dirty="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MUATAN PERJANJIAN.</a:t>
            </a:r>
          </a:p>
          <a:p>
            <a:pPr algn="just"/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/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Unsur-unsur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mencakup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Objek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perjanjian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Pihak-pihak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terlibat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Syarat-syarat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dipenuhi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oleh masing-masing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juga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tanggung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jawab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kewajiban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hak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dimiliki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oleh para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pihak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Jangka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Waktu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Hukum yang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berlaku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Ketentuan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tambahan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(Force Majure,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Penyelesaian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Sengketa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dan Addendum)</a:t>
            </a:r>
          </a:p>
          <a:p>
            <a:pPr algn="just"/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884427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ACBEF27-159E-3F93-22C3-9B57F334F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640960" cy="5616624"/>
          </a:xfrm>
        </p:spPr>
        <p:txBody>
          <a:bodyPr>
            <a:noAutofit/>
          </a:bodyPr>
          <a:lstStyle/>
          <a:p>
            <a:pPr algn="just"/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Sebuah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dianggap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jika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memenuhi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empat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syarat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diatur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dalam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Pasal 1320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KUHPerdata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:</a:t>
            </a:r>
          </a:p>
          <a:p>
            <a:pPr algn="just"/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1.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Kesepakatan</a:t>
            </a:r>
            <a:endParaRPr lang="en-US" sz="1600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Kesepakatan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adalah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syarat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pertama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harus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dipenuhi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agar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suatu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menjadi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Ini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berarti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bahwa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kedua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belah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pihak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terlibat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dalam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harus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memahami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dan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menyetujui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isi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tersebut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tanpa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adanya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paksaan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kekhilafan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atau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penipuan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Jika salah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satu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pihak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merasa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terpaksa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atau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tertipu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maka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kesepakatan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tersebut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dapat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dianggap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</a:p>
          <a:p>
            <a:pPr algn="just"/>
            <a:endParaRPr lang="en-US" sz="1600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2.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Kecakapan</a:t>
            </a:r>
            <a:endParaRPr lang="en-US" sz="1600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Syarat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kedua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adalah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kecakapan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dari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para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pihak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terlibat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dalam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Para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pihak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harus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sudah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cukup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umur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dan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dalam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kondisi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menghalangi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mereka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untuk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membuat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Menurut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KUHPerdata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seseorang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dianggap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cakap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jika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sudah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berusia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18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tahun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atau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sudah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menikah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Orang yang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berada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di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bawah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pengampuan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seperti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mengalami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gangguan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jiwa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dianggap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cakap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untuk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membuat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</a:p>
          <a:p>
            <a:pPr algn="just"/>
            <a:endParaRPr lang="en-US" sz="1600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3. Hal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Tertentu</a:t>
            </a:r>
            <a:endParaRPr lang="en-US" sz="1600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Syarat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ketiga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adalah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adanya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objek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jelas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dan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tertentu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Hal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ini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mencakup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prestasi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harus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dilakukan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seperti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memberikan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sesuatu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melakukan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suatu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tindakan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atau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melakukan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tindakan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tertentu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Objek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harus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sah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dan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bertentangan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dengan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1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2251191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13EA45F-CF82-EC73-22BA-CE61DA865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496944" cy="540060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4.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Sebab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Halal</a:t>
            </a:r>
          </a:p>
          <a:p>
            <a:pPr algn="r"/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Syarat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terakhir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adalah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sebab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halal, yang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berarti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bahwa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alasan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di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balik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tersebut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boleh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bertentangan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kesusilaan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ketertiban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umum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Jika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sebab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terlarang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maka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tersebut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dianggap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batal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demi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</a:p>
          <a:p>
            <a:pPr algn="r"/>
            <a:endParaRPr lang="en-US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Kesimpulan:</a:t>
            </a:r>
          </a:p>
          <a:p>
            <a:pPr algn="r"/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Keempat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syarat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ini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harus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terpenuhi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secara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kumulatif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. Jika salah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satu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syarat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terpenuhi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,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maka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dapat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dianggap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batal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atau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memiliki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kekuatan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hukum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.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Memahami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syarat-syarat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ini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penting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untuk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melindungi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kepentingan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hukum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Anda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dalam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setiap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 yang </a:t>
            </a:r>
            <a:r>
              <a:rPr lang="en-US" dirty="0" err="1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dibuat</a:t>
            </a:r>
            <a:r>
              <a:rPr lang="en-US" dirty="0">
                <a:ln w="0"/>
                <a:solidFill>
                  <a:srgbClr val="FF0000"/>
                </a:solidFill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3297884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8EC65E4-2781-375E-8E84-D7B17B068C1F}"/>
              </a:ext>
            </a:extLst>
          </p:cNvPr>
          <p:cNvGraphicFramePr>
            <a:graphicFrameLocks noGrp="1"/>
          </p:cNvGraphicFramePr>
          <p:nvPr/>
        </p:nvGraphicFramePr>
        <p:xfrm>
          <a:off x="251520" y="692696"/>
          <a:ext cx="8568952" cy="6892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>
                  <a:extLst>
                    <a:ext uri="{9D8B030D-6E8A-4147-A177-3AD203B41FA5}">
                      <a16:colId xmlns:a16="http://schemas.microsoft.com/office/drawing/2014/main" val="4116800337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708305012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351356390"/>
                    </a:ext>
                  </a:extLst>
                </a:gridCol>
                <a:gridCol w="2142238">
                  <a:extLst>
                    <a:ext uri="{9D8B030D-6E8A-4147-A177-3AD203B41FA5}">
                      <a16:colId xmlns:a16="http://schemas.microsoft.com/office/drawing/2014/main" val="2166876597"/>
                    </a:ext>
                  </a:extLst>
                </a:gridCol>
              </a:tblGrid>
              <a:tr h="1006931">
                <a:tc>
                  <a:txBody>
                    <a:bodyPr/>
                    <a:lstStyle/>
                    <a:p>
                      <a:r>
                        <a:rPr lang="en-US" dirty="0" err="1"/>
                        <a:t>Kategori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Syarat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Penjelasan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Konsekuensi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jika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terpenuhi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324247"/>
                  </a:ext>
                </a:extLst>
              </a:tr>
              <a:tr h="1222248">
                <a:tc>
                  <a:txBody>
                    <a:bodyPr/>
                    <a:lstStyle/>
                    <a:p>
                      <a:r>
                        <a:rPr lang="en-US" dirty="0" err="1"/>
                        <a:t>Subjektif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Kesepakatan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Para </a:t>
                      </a:r>
                      <a:r>
                        <a:rPr lang="en-US" dirty="0" err="1"/>
                        <a:t>pihak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harus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setuju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tanpa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adanya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paksaan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penipuan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atau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kekhilafan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Jika </a:t>
                      </a:r>
                      <a:r>
                        <a:rPr lang="en-US" dirty="0" err="1"/>
                        <a:t>cacat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kehendak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kontrak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dapat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dibatalkan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445094"/>
                  </a:ext>
                </a:extLst>
              </a:tr>
              <a:tr h="100693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Kecakapan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Pihak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membuat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kontrak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harus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cakap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hukum</a:t>
                      </a:r>
                      <a:r>
                        <a:rPr lang="en-US" dirty="0"/>
                        <a:t> (</a:t>
                      </a:r>
                      <a:r>
                        <a:rPr lang="en-US" dirty="0" err="1"/>
                        <a:t>dewasa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sehat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akal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berada</a:t>
                      </a:r>
                      <a:r>
                        <a:rPr lang="en-US" dirty="0"/>
                        <a:t> di </a:t>
                      </a:r>
                      <a:r>
                        <a:rPr lang="en-US" dirty="0" err="1"/>
                        <a:t>bawah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pengampuan</a:t>
                      </a:r>
                      <a:r>
                        <a:rPr lang="en-US" dirty="0"/>
                        <a:t>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Jika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cakap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kontrak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dapat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dibatalkan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032345"/>
                  </a:ext>
                </a:extLst>
              </a:tr>
              <a:tr h="1006931">
                <a:tc>
                  <a:txBody>
                    <a:bodyPr/>
                    <a:lstStyle/>
                    <a:p>
                      <a:r>
                        <a:rPr lang="en-US" dirty="0" err="1"/>
                        <a:t>Objektif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Suatu</a:t>
                      </a:r>
                      <a:r>
                        <a:rPr lang="en-US" dirty="0"/>
                        <a:t> Hal </a:t>
                      </a:r>
                      <a:r>
                        <a:rPr lang="en-US" dirty="0" err="1"/>
                        <a:t>Tertentu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Objek kontrak harus jelas, dapat ditentukan, dan mungkin untuk dilaksanakan.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Jika </a:t>
                      </a:r>
                      <a:r>
                        <a:rPr lang="en-US" dirty="0" err="1"/>
                        <a:t>objek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jelas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mungkin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kontrak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batal</a:t>
                      </a:r>
                      <a:r>
                        <a:rPr lang="en-US" dirty="0"/>
                        <a:t> demi </a:t>
                      </a:r>
                      <a:r>
                        <a:rPr lang="en-US" dirty="0" err="1"/>
                        <a:t>hukum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978502"/>
                  </a:ext>
                </a:extLst>
              </a:tr>
              <a:tr h="100693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Sebab</a:t>
                      </a:r>
                      <a:r>
                        <a:rPr lang="en-US" dirty="0"/>
                        <a:t> Yang Halal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Tujuan </a:t>
                      </a:r>
                      <a:r>
                        <a:rPr lang="en-US" dirty="0" err="1"/>
                        <a:t>kontrak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boleh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bertentangan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dengan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hukum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kesusilaan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atau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ketertiban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umum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Jika </a:t>
                      </a:r>
                      <a:r>
                        <a:rPr lang="en-US" dirty="0" err="1"/>
                        <a:t>sebab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tidak</a:t>
                      </a:r>
                      <a:r>
                        <a:rPr lang="en-US" dirty="0"/>
                        <a:t> halal, </a:t>
                      </a:r>
                      <a:r>
                        <a:rPr lang="en-US" dirty="0" err="1"/>
                        <a:t>kontrak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batal</a:t>
                      </a:r>
                      <a:r>
                        <a:rPr lang="en-US" dirty="0"/>
                        <a:t> demi </a:t>
                      </a:r>
                      <a:r>
                        <a:rPr lang="en-US" dirty="0" err="1"/>
                        <a:t>hukum</a:t>
                      </a:r>
                      <a:r>
                        <a:rPr lang="en-US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851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826035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3DCC86D-C2C5-185C-4174-83E9C4499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1052736"/>
            <a:ext cx="7304856" cy="4586064"/>
          </a:xfrm>
        </p:spPr>
        <p:txBody>
          <a:bodyPr>
            <a:normAutofit lnSpcReduction="10000"/>
          </a:bodyPr>
          <a:lstStyle/>
          <a:p>
            <a:r>
              <a:rPr lang="en-US" sz="3200" dirty="0" err="1">
                <a:solidFill>
                  <a:srgbClr val="FF0000"/>
                </a:solidFill>
              </a:rPr>
              <a:t>Untuk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memastikan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kontrak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sah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menurut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KUHPerdata</a:t>
            </a:r>
            <a:r>
              <a:rPr lang="en-US" sz="3200" dirty="0">
                <a:solidFill>
                  <a:srgbClr val="FF0000"/>
                </a:solidFill>
              </a:rPr>
              <a:t>, </a:t>
            </a:r>
            <a:r>
              <a:rPr lang="en-US" sz="3200" dirty="0" err="1">
                <a:solidFill>
                  <a:srgbClr val="FF0000"/>
                </a:solidFill>
              </a:rPr>
              <a:t>pastikan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ada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kesepakatan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bebas</a:t>
            </a:r>
            <a:r>
              <a:rPr lang="en-US" sz="3200" dirty="0">
                <a:solidFill>
                  <a:srgbClr val="FF0000"/>
                </a:solidFill>
              </a:rPr>
              <a:t>, para </a:t>
            </a:r>
            <a:r>
              <a:rPr lang="en-US" sz="3200" dirty="0" err="1">
                <a:solidFill>
                  <a:srgbClr val="FF0000"/>
                </a:solidFill>
              </a:rPr>
              <a:t>pihak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cakap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hukum</a:t>
            </a:r>
            <a:r>
              <a:rPr lang="en-US" sz="3200" dirty="0">
                <a:solidFill>
                  <a:srgbClr val="FF0000"/>
                </a:solidFill>
              </a:rPr>
              <a:t>, </a:t>
            </a:r>
            <a:r>
              <a:rPr lang="en-US" sz="3200" dirty="0" err="1">
                <a:solidFill>
                  <a:srgbClr val="FF0000"/>
                </a:solidFill>
              </a:rPr>
              <a:t>objek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kontrak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jelas</a:t>
            </a:r>
            <a:r>
              <a:rPr lang="en-US" sz="3200" dirty="0">
                <a:solidFill>
                  <a:srgbClr val="FF0000"/>
                </a:solidFill>
              </a:rPr>
              <a:t> dan </a:t>
            </a:r>
            <a:r>
              <a:rPr lang="en-US" sz="3200" dirty="0" err="1">
                <a:solidFill>
                  <a:srgbClr val="FF0000"/>
                </a:solidFill>
              </a:rPr>
              <a:t>mungkin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dilaksanakan</a:t>
            </a:r>
            <a:r>
              <a:rPr lang="en-US" sz="3200" dirty="0">
                <a:solidFill>
                  <a:srgbClr val="FF0000"/>
                </a:solidFill>
              </a:rPr>
              <a:t>, </a:t>
            </a:r>
            <a:r>
              <a:rPr lang="en-US" sz="3200" dirty="0" err="1">
                <a:solidFill>
                  <a:srgbClr val="FF0000"/>
                </a:solidFill>
              </a:rPr>
              <a:t>serta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tujuan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kontrak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tidak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bertentangan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dengan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hukum</a:t>
            </a:r>
            <a:r>
              <a:rPr lang="en-US" sz="3200" dirty="0">
                <a:solidFill>
                  <a:srgbClr val="FF0000"/>
                </a:solidFill>
              </a:rPr>
              <a:t>. Jika salah </a:t>
            </a:r>
            <a:r>
              <a:rPr lang="en-US" sz="3200" dirty="0" err="1">
                <a:solidFill>
                  <a:srgbClr val="FF0000"/>
                </a:solidFill>
              </a:rPr>
              <a:t>satu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syarat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tidak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terpenuhi</a:t>
            </a:r>
            <a:r>
              <a:rPr lang="en-US" sz="3200" dirty="0">
                <a:solidFill>
                  <a:srgbClr val="FF0000"/>
                </a:solidFill>
              </a:rPr>
              <a:t>, </a:t>
            </a:r>
            <a:r>
              <a:rPr lang="en-US" sz="3200" dirty="0" err="1">
                <a:solidFill>
                  <a:srgbClr val="FF0000"/>
                </a:solidFill>
              </a:rPr>
              <a:t>kontrak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bisa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kehilangan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kekuatan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hukum</a:t>
            </a:r>
            <a:r>
              <a:rPr lang="en-US" sz="3200" dirty="0">
                <a:solidFill>
                  <a:srgbClr val="FF0000"/>
                </a:solidFill>
              </a:rPr>
              <a:t>, </a:t>
            </a:r>
            <a:r>
              <a:rPr lang="en-US" sz="3200" dirty="0" err="1">
                <a:solidFill>
                  <a:srgbClr val="FF0000"/>
                </a:solidFill>
              </a:rPr>
              <a:t>sehingga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penting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bagi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pihak-pihak</a:t>
            </a:r>
            <a:r>
              <a:rPr lang="en-US" sz="3200" dirty="0">
                <a:solidFill>
                  <a:srgbClr val="FF0000"/>
                </a:solidFill>
              </a:rPr>
              <a:t> yang </a:t>
            </a:r>
            <a:r>
              <a:rPr lang="en-US" sz="3200" dirty="0" err="1">
                <a:solidFill>
                  <a:srgbClr val="FF0000"/>
                </a:solidFill>
              </a:rPr>
              <a:t>berkontrak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untuk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memeriksa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keabsahan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sejak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awal</a:t>
            </a:r>
            <a:r>
              <a:rPr lang="en-US" sz="32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0577077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7444144-6B29-33D7-E261-1D62C1842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568952" cy="5616624"/>
          </a:xfrm>
        </p:spPr>
        <p:txBody>
          <a:bodyPr>
            <a:normAutofit/>
          </a:bodyPr>
          <a:lstStyle/>
          <a:p>
            <a:pPr algn="l"/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Konsekuensi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Hukum:</a:t>
            </a:r>
          </a:p>
          <a:p>
            <a:pPr algn="l"/>
            <a:endParaRPr lang="en-US" sz="3600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l"/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- Tidak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terpenuhinya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syarat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subjektif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→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dapat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dibatalkan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atas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permintaan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pihak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dirugikan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algn="l"/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- Tidak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terpenuhinya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syarat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objektif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→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batal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demi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artinya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dianggap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pernah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sejak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awal</a:t>
            </a:r>
            <a:r>
              <a:rPr lang="en-US" sz="36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8523428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657C2EC-F1BF-9D47-8C0F-1C68F90E6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784976" cy="576064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ID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Legalitas</a:t>
            </a:r>
            <a:r>
              <a:rPr lang="en-ID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ID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erujuk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syarat-syarat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dipenuhi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oleh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setiap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terlibat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suatu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agar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tersebut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diberlakukan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Dalam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konteks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Indonesia,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legalitas</a:t>
            </a:r>
            <a:r>
              <a:rPr lang="en-ID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salah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satu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penting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pembentukan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diatur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Pasal 1320 </a:t>
            </a:r>
            <a:r>
              <a:rPr lang="en-ID" sz="24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KUHPerdata</a:t>
            </a:r>
            <a:endParaRPr lang="en-ID" sz="24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ID" sz="24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ID" sz="2400" dirty="0">
                <a:solidFill>
                  <a:schemeClr val="tx1"/>
                </a:solidFill>
              </a:rPr>
              <a:t>1.Kecakapan </a:t>
            </a:r>
            <a:r>
              <a:rPr lang="en-ID" sz="2400" dirty="0" err="1">
                <a:solidFill>
                  <a:schemeClr val="tx1"/>
                </a:solidFill>
              </a:rPr>
              <a:t>untuk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melakukan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perjanjian</a:t>
            </a:r>
            <a:r>
              <a:rPr lang="en-ID" sz="2400" dirty="0">
                <a:solidFill>
                  <a:schemeClr val="tx1"/>
                </a:solidFill>
              </a:rPr>
              <a:t> (capable of contracting):</a:t>
            </a:r>
          </a:p>
          <a:p>
            <a:pPr algn="just"/>
            <a:r>
              <a:rPr lang="en-ID" sz="2400" dirty="0" err="1">
                <a:solidFill>
                  <a:schemeClr val="tx1"/>
                </a:solidFill>
              </a:rPr>
              <a:t>Setiap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pihak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terlibat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dalam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kontrak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harus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memiliki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kecakapan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hukum</a:t>
            </a:r>
            <a:r>
              <a:rPr lang="en-ID" sz="2400" dirty="0">
                <a:solidFill>
                  <a:schemeClr val="tx1"/>
                </a:solidFill>
              </a:rPr>
              <a:t>. </a:t>
            </a:r>
            <a:r>
              <a:rPr lang="en-ID" sz="2400" dirty="0" err="1">
                <a:solidFill>
                  <a:schemeClr val="tx1"/>
                </a:solidFill>
              </a:rPr>
              <a:t>Artinya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mereka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harus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berada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dalam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kondisi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sah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untuk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membuat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perjanjian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ID" sz="2400" dirty="0" err="1">
                <a:solidFill>
                  <a:schemeClr val="tx1"/>
                </a:solidFill>
              </a:rPr>
              <a:t>Pihak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tidak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memiliki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kecakapan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hukum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seperti</a:t>
            </a:r>
            <a:r>
              <a:rPr lang="en-ID" sz="2400" dirty="0">
                <a:solidFill>
                  <a:schemeClr val="tx1"/>
                </a:solidFill>
              </a:rPr>
              <a:t> orang yang </a:t>
            </a:r>
            <a:r>
              <a:rPr lang="en-ID" sz="2400" dirty="0" err="1">
                <a:solidFill>
                  <a:schemeClr val="tx1"/>
                </a:solidFill>
              </a:rPr>
              <a:t>belum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dewasa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belum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berusia</a:t>
            </a:r>
            <a:r>
              <a:rPr lang="en-ID" sz="2400" dirty="0">
                <a:solidFill>
                  <a:schemeClr val="tx1"/>
                </a:solidFill>
              </a:rPr>
              <a:t> 21 </a:t>
            </a:r>
            <a:r>
              <a:rPr lang="en-ID" sz="2400" dirty="0" err="1">
                <a:solidFill>
                  <a:schemeClr val="tx1"/>
                </a:solidFill>
              </a:rPr>
              <a:t>tahun</a:t>
            </a:r>
            <a:r>
              <a:rPr lang="en-ID" sz="2400" dirty="0">
                <a:solidFill>
                  <a:schemeClr val="tx1"/>
                </a:solidFill>
              </a:rPr>
              <a:t>), orang yang </a:t>
            </a:r>
            <a:r>
              <a:rPr lang="en-ID" sz="2400" dirty="0" err="1">
                <a:solidFill>
                  <a:schemeClr val="tx1"/>
                </a:solidFill>
              </a:rPr>
              <a:t>sedang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berada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dalam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pengampuan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misalnya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karena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gangguan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jiwa</a:t>
            </a:r>
            <a:r>
              <a:rPr lang="en-ID" sz="2400" dirty="0">
                <a:solidFill>
                  <a:schemeClr val="tx1"/>
                </a:solidFill>
              </a:rPr>
              <a:t>), </a:t>
            </a:r>
            <a:r>
              <a:rPr lang="en-ID" sz="2400" dirty="0" err="1">
                <a:solidFill>
                  <a:schemeClr val="tx1"/>
                </a:solidFill>
              </a:rPr>
              <a:t>atau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mereka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telah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dinyatakan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tidak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cakap</a:t>
            </a:r>
            <a:r>
              <a:rPr lang="en-ID" sz="2400" dirty="0">
                <a:solidFill>
                  <a:schemeClr val="tx1"/>
                </a:solidFill>
              </a:rPr>
              <a:t> oleh </a:t>
            </a:r>
            <a:r>
              <a:rPr lang="en-ID" sz="2400" dirty="0" err="1">
                <a:solidFill>
                  <a:schemeClr val="tx1"/>
                </a:solidFill>
              </a:rPr>
              <a:t>pengadilan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tidak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bisa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melakukan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kontrak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mengikat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en-ID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798657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D23A3FB-8843-1149-62C2-B508E89462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9144000" cy="4658072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Para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cakap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hukum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artinya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mampu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melakukan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perbuatan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hukum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Orang yang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dianggap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cakap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Anak di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bawah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umur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belum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18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belum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menikah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Orang yang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berada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bawah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pengampuan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misalnya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karena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gangguan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jiwa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Orang yang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dinyatakan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pailit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tertentu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terbatas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pengelolaan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harta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Jika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cakap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dibatalkan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ID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singkat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8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legalitas</a:t>
            </a:r>
            <a:r>
              <a:rPr lang="en-ID" sz="28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para </a:t>
            </a:r>
            <a:r>
              <a:rPr lang="en-ID" sz="28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8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28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mencakup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kecakapan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hukum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bebas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paksaan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penipuan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wewenang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kapasitas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hukum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bertindak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membuat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perjanjian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Jika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syarat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dipenuhi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dibuat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bisa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dianggap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batal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8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</a:t>
            </a:r>
            <a:r>
              <a:rPr lang="en-ID" sz="2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05628839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AD1366-70E5-16EC-6771-6946584D0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8424936" cy="5832648"/>
          </a:xfrm>
        </p:spPr>
        <p:txBody>
          <a:bodyPr>
            <a:no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endParaRPr lang="en-ID" sz="2000" b="1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Tidak 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</a:t>
            </a: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paksaan</a:t>
            </a: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penipuan</a:t>
            </a: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kekeliruan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Agar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para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sepakat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bebas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tanpa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adanya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paksaan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penipuan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kekeliruan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Jika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terjadi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paksaan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penipuan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kekeliruan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perjanjian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maka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dirugikan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meminta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pembatalan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ganti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rugi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	Selain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cakap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memiliki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kewenangan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bertindak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atas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nama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dirinya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lain.</a:t>
            </a:r>
          </a:p>
        </p:txBody>
      </p:sp>
    </p:spTree>
    <p:extLst>
      <p:ext uri="{BB962C8B-B14F-4D97-AF65-F5344CB8AC3E}">
        <p14:creationId xmlns:p14="http://schemas.microsoft.com/office/powerpoint/2010/main" val="3538025688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2A4F780-94B0-F198-A86D-1255C695A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568952" cy="5544616"/>
          </a:xfrm>
        </p:spPr>
        <p:txBody>
          <a:bodyPr>
            <a:normAutofit fontScale="92500" lnSpcReduction="20000"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D" sz="2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3. </a:t>
            </a:r>
            <a:r>
              <a:rPr lang="en-ID" sz="2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Kewenangan</a:t>
            </a:r>
            <a:r>
              <a:rPr lang="en-ID" sz="2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atau</a:t>
            </a:r>
            <a:r>
              <a:rPr lang="en-ID" sz="2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kapasitas</a:t>
            </a:r>
            <a:r>
              <a:rPr lang="en-ID" sz="2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untuk</a:t>
            </a:r>
            <a:r>
              <a:rPr lang="en-ID" sz="20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bertindak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:</a:t>
            </a:r>
          </a:p>
          <a:p>
            <a:pPr lvl="1" algn="just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A.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Setiap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pihak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yang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terlibat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dalam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kontrak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harus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memiliki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kewenangan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untuk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bertindak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 Ini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berarti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mereka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harus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berhak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atau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memiliki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wewenang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untuk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membuat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keputusan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atau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melakukan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tindakan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yang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berkaitan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dengan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kontrak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tersebut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lvl="1" algn="just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 Dalam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hal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ini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misalnya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suatu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badan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hukum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(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seperti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perusahaan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)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harus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diwakili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oleh orang yang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memiliki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kewenangan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untuk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menandatangani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kontrak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atas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nama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perusahaan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seperti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direktur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atau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pejabat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yang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berwenang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lvl="1" algn="just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ID" sz="20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•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Contoh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:</a:t>
            </a:r>
          </a:p>
          <a:p>
            <a:pPr lvl="0"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• 	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Direktur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perusahaan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berwenang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menandatangani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kontrak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atas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nama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perseroan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lvl="0"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• 	Kuasa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hukum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dapat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bertindak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jika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ada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surat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kuasa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sah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lvl="0" algn="just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• 	Jika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tidak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berwenang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kontrak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bisa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dianggap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tidak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mengikat</a:t>
            </a:r>
            <a:r>
              <a:rPr lang="en-ID" sz="2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ID" sz="2000" kern="100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en-ID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737189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4C6405AC-2567-5E09-D88A-5E5D944E2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712968" cy="5688632"/>
          </a:xfrm>
        </p:spPr>
        <p:txBody>
          <a:bodyPr/>
          <a:lstStyle/>
          <a:p>
            <a:pPr algn="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	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Identitas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dan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Kejelasan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Pihak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• Para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harus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jelas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identitasnya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(nama,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kedudukan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status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</a:t>
            </a:r>
          </a:p>
          <a:p>
            <a:pPr algn="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• Hal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ini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penting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menentukan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siapa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bertanggung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jawab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atas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pelaksanaan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kontrak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algn="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	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Itikad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Baik</a:t>
            </a:r>
          </a:p>
          <a:p>
            <a:pPr algn="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•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Legalitas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juga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mencakup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prinsip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itikad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baik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(Pasal 1338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</a:t>
            </a:r>
          </a:p>
          <a:p>
            <a:pPr algn="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• 	\Para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wajib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melaksanakan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kontrak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jujur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dan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merugikan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lain.</a:t>
            </a:r>
          </a:p>
        </p:txBody>
      </p:sp>
    </p:spTree>
    <p:extLst>
      <p:ext uri="{BB962C8B-B14F-4D97-AF65-F5344CB8AC3E}">
        <p14:creationId xmlns:p14="http://schemas.microsoft.com/office/powerpoint/2010/main" val="1116917256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D582C285-629D-20C4-4234-346764DE6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764704"/>
            <a:ext cx="8496944" cy="5400600"/>
          </a:xfrm>
        </p:spPr>
        <p:txBody>
          <a:bodyPr/>
          <a:lstStyle/>
          <a:p>
            <a:r>
              <a:rPr lang="en-US" dirty="0" err="1">
                <a:ln w="0"/>
                <a:solidFill>
                  <a:srgbClr val="FF0000"/>
                </a:solidFill>
              </a:rPr>
              <a:t>Contoh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Kasus</a:t>
            </a:r>
            <a:endParaRPr lang="en-US" dirty="0">
              <a:ln w="0"/>
              <a:solidFill>
                <a:srgbClr val="FF0000"/>
              </a:solidFill>
            </a:endParaRPr>
          </a:p>
          <a:p>
            <a:r>
              <a:rPr lang="en-US" dirty="0">
                <a:ln w="0"/>
                <a:solidFill>
                  <a:srgbClr val="FF0000"/>
                </a:solidFill>
              </a:rPr>
              <a:t>• 	</a:t>
            </a:r>
            <a:r>
              <a:rPr lang="en-US" dirty="0" err="1">
                <a:ln w="0"/>
                <a:solidFill>
                  <a:srgbClr val="FF0000"/>
                </a:solidFill>
              </a:rPr>
              <a:t>Perjanjian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jual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beli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tanah</a:t>
            </a:r>
            <a:r>
              <a:rPr lang="en-US" dirty="0">
                <a:ln w="0"/>
                <a:solidFill>
                  <a:srgbClr val="FF0000"/>
                </a:solidFill>
              </a:rPr>
              <a:t>: </a:t>
            </a:r>
            <a:r>
              <a:rPr lang="en-US" dirty="0" err="1">
                <a:ln w="0"/>
                <a:solidFill>
                  <a:srgbClr val="FF0000"/>
                </a:solidFill>
              </a:rPr>
              <a:t>harus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ditandatangani</a:t>
            </a:r>
            <a:r>
              <a:rPr lang="en-US" dirty="0">
                <a:ln w="0"/>
                <a:solidFill>
                  <a:srgbClr val="FF0000"/>
                </a:solidFill>
              </a:rPr>
              <a:t> oleh </a:t>
            </a:r>
            <a:r>
              <a:rPr lang="en-US" dirty="0" err="1">
                <a:ln w="0"/>
                <a:solidFill>
                  <a:srgbClr val="FF0000"/>
                </a:solidFill>
              </a:rPr>
              <a:t>pemilik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sah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atau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kuasa</a:t>
            </a:r>
            <a:r>
              <a:rPr lang="en-US" dirty="0">
                <a:ln w="0"/>
                <a:solidFill>
                  <a:srgbClr val="FF0000"/>
                </a:solidFill>
              </a:rPr>
              <a:t> yang </a:t>
            </a:r>
            <a:r>
              <a:rPr lang="en-US" dirty="0" err="1">
                <a:ln w="0"/>
                <a:solidFill>
                  <a:srgbClr val="FF0000"/>
                </a:solidFill>
              </a:rPr>
              <a:t>sah</a:t>
            </a:r>
            <a:r>
              <a:rPr lang="en-US" dirty="0">
                <a:ln w="0"/>
                <a:solidFill>
                  <a:srgbClr val="FF0000"/>
                </a:solidFill>
              </a:rPr>
              <a:t>. Jika </a:t>
            </a:r>
            <a:r>
              <a:rPr lang="en-US" dirty="0" err="1">
                <a:ln w="0"/>
                <a:solidFill>
                  <a:srgbClr val="FF0000"/>
                </a:solidFill>
              </a:rPr>
              <a:t>ditandatangani</a:t>
            </a:r>
            <a:r>
              <a:rPr lang="en-US" dirty="0">
                <a:ln w="0"/>
                <a:solidFill>
                  <a:srgbClr val="FF0000"/>
                </a:solidFill>
              </a:rPr>
              <a:t> oleh </a:t>
            </a:r>
            <a:r>
              <a:rPr lang="en-US" dirty="0" err="1">
                <a:ln w="0"/>
                <a:solidFill>
                  <a:srgbClr val="FF0000"/>
                </a:solidFill>
              </a:rPr>
              <a:t>anak</a:t>
            </a:r>
            <a:r>
              <a:rPr lang="en-US" dirty="0">
                <a:ln w="0"/>
                <a:solidFill>
                  <a:srgbClr val="FF0000"/>
                </a:solidFill>
              </a:rPr>
              <a:t> di </a:t>
            </a:r>
            <a:r>
              <a:rPr lang="en-US" dirty="0" err="1">
                <a:ln w="0"/>
                <a:solidFill>
                  <a:srgbClr val="FF0000"/>
                </a:solidFill>
              </a:rPr>
              <a:t>bawah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umur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tanpa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wali</a:t>
            </a:r>
            <a:r>
              <a:rPr lang="en-US" dirty="0">
                <a:ln w="0"/>
                <a:solidFill>
                  <a:srgbClr val="FF0000"/>
                </a:solidFill>
              </a:rPr>
              <a:t>, </a:t>
            </a:r>
            <a:r>
              <a:rPr lang="en-US" dirty="0" err="1">
                <a:ln w="0"/>
                <a:solidFill>
                  <a:srgbClr val="FF0000"/>
                </a:solidFill>
              </a:rPr>
              <a:t>perjanjian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dapat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dibatalkan</a:t>
            </a:r>
            <a:r>
              <a:rPr lang="en-US" dirty="0">
                <a:ln w="0"/>
                <a:solidFill>
                  <a:srgbClr val="FF0000"/>
                </a:solidFill>
              </a:rPr>
              <a:t>.</a:t>
            </a:r>
          </a:p>
          <a:p>
            <a:endParaRPr lang="en-US" dirty="0">
              <a:ln w="0"/>
              <a:solidFill>
                <a:srgbClr val="FF0000"/>
              </a:solidFill>
            </a:endParaRPr>
          </a:p>
          <a:p>
            <a:r>
              <a:rPr lang="en-US" dirty="0">
                <a:ln w="0"/>
                <a:solidFill>
                  <a:srgbClr val="FF0000"/>
                </a:solidFill>
              </a:rPr>
              <a:t>• 	</a:t>
            </a:r>
            <a:r>
              <a:rPr lang="en-US" dirty="0" err="1">
                <a:ln w="0"/>
                <a:solidFill>
                  <a:srgbClr val="FF0000"/>
                </a:solidFill>
              </a:rPr>
              <a:t>Kontrak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perusahaan</a:t>
            </a:r>
            <a:r>
              <a:rPr lang="en-US" dirty="0">
                <a:ln w="0"/>
                <a:solidFill>
                  <a:srgbClr val="FF0000"/>
                </a:solidFill>
              </a:rPr>
              <a:t>: </a:t>
            </a:r>
            <a:r>
              <a:rPr lang="en-US" dirty="0" err="1">
                <a:ln w="0"/>
                <a:solidFill>
                  <a:srgbClr val="FF0000"/>
                </a:solidFill>
              </a:rPr>
              <a:t>hanya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sah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jika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ditandatangani</a:t>
            </a:r>
            <a:r>
              <a:rPr lang="en-US" dirty="0">
                <a:ln w="0"/>
                <a:solidFill>
                  <a:srgbClr val="FF0000"/>
                </a:solidFill>
              </a:rPr>
              <a:t> oleh </a:t>
            </a:r>
            <a:r>
              <a:rPr lang="en-US" dirty="0" err="1">
                <a:ln w="0"/>
                <a:solidFill>
                  <a:srgbClr val="FF0000"/>
                </a:solidFill>
              </a:rPr>
              <a:t>direksi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atau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pihak</a:t>
            </a:r>
            <a:r>
              <a:rPr lang="en-US" dirty="0">
                <a:ln w="0"/>
                <a:solidFill>
                  <a:srgbClr val="FF0000"/>
                </a:solidFill>
              </a:rPr>
              <a:t> yang </a:t>
            </a:r>
            <a:r>
              <a:rPr lang="en-US" dirty="0" err="1">
                <a:ln w="0"/>
                <a:solidFill>
                  <a:srgbClr val="FF0000"/>
                </a:solidFill>
              </a:rPr>
              <a:t>diberi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kuasa</a:t>
            </a:r>
            <a:r>
              <a:rPr lang="en-US" dirty="0">
                <a:ln w="0"/>
                <a:solidFill>
                  <a:srgbClr val="FF0000"/>
                </a:solidFill>
              </a:rPr>
              <a:t>. Jika </a:t>
            </a:r>
            <a:r>
              <a:rPr lang="en-US" dirty="0" err="1">
                <a:ln w="0"/>
                <a:solidFill>
                  <a:srgbClr val="FF0000"/>
                </a:solidFill>
              </a:rPr>
              <a:t>ditandatangani</a:t>
            </a:r>
            <a:r>
              <a:rPr lang="en-US" dirty="0">
                <a:ln w="0"/>
                <a:solidFill>
                  <a:srgbClr val="FF0000"/>
                </a:solidFill>
              </a:rPr>
              <a:t> oleh </a:t>
            </a:r>
            <a:r>
              <a:rPr lang="en-US" dirty="0" err="1">
                <a:ln w="0"/>
                <a:solidFill>
                  <a:srgbClr val="FF0000"/>
                </a:solidFill>
              </a:rPr>
              <a:t>karyawan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biasa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tanpa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kuasa</a:t>
            </a:r>
            <a:r>
              <a:rPr lang="en-US" dirty="0">
                <a:ln w="0"/>
                <a:solidFill>
                  <a:srgbClr val="FF0000"/>
                </a:solidFill>
              </a:rPr>
              <a:t>, </a:t>
            </a:r>
            <a:r>
              <a:rPr lang="en-US" dirty="0" err="1">
                <a:ln w="0"/>
                <a:solidFill>
                  <a:srgbClr val="FF0000"/>
                </a:solidFill>
              </a:rPr>
              <a:t>kontrak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tidak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mengikat</a:t>
            </a:r>
            <a:r>
              <a:rPr lang="en-US" dirty="0">
                <a:ln w="0"/>
                <a:solidFill>
                  <a:srgbClr val="FF0000"/>
                </a:solidFill>
              </a:rPr>
              <a:t> </a:t>
            </a:r>
            <a:r>
              <a:rPr lang="en-US" dirty="0" err="1">
                <a:ln w="0"/>
                <a:solidFill>
                  <a:srgbClr val="FF0000"/>
                </a:solidFill>
              </a:rPr>
              <a:t>perusahaan</a:t>
            </a:r>
            <a:r>
              <a:rPr lang="en-US" dirty="0">
                <a:ln w="0"/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6400195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060DF76-1805-43C6-05A8-A9E4B4EE2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692696"/>
            <a:ext cx="8352928" cy="4992960"/>
          </a:xfrm>
        </p:spPr>
        <p:txBody>
          <a:bodyPr>
            <a:normAutofit/>
          </a:bodyPr>
          <a:lstStyle/>
          <a:p>
            <a:endParaRPr lang="en-US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  <a:p>
            <a:endParaRPr lang="en-US" sz="32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  <a:p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legalitas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para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pihak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dalam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kontrak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berarti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memastikan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bahwa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pihak-pihak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yang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terlibat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cakap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hukum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berwenang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jelas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identitasnya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, dan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beritikad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baik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.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Tanpa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itu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,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kontrak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bisa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kehilangan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kekuatan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mengikatnya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6255688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95DC569-BD4D-9795-664B-569FA76EA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640960" cy="532859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3. </a:t>
            </a:r>
            <a:r>
              <a:rPr lang="en-US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Akibat</a:t>
            </a:r>
            <a:r>
              <a:rPr lang="en-US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hukum</a:t>
            </a:r>
            <a:r>
              <a:rPr lang="en-US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jika</a:t>
            </a:r>
            <a:r>
              <a:rPr lang="en-US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kontrak</a:t>
            </a:r>
            <a:r>
              <a:rPr lang="en-US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tidak</a:t>
            </a:r>
            <a:r>
              <a:rPr lang="en-US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memenuhi</a:t>
            </a:r>
            <a:r>
              <a:rPr lang="en-US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syarat</a:t>
            </a:r>
            <a:r>
              <a:rPr lang="en-US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  <a:ea typeface="Book Antiqua" panose="02040602050305030304" pitchFamily="18" charset="0"/>
                <a:cs typeface="Book Antiqua" panose="02040602050305030304" pitchFamily="18" charset="0"/>
              </a:rPr>
              <a:t>sah</a:t>
            </a:r>
            <a:endParaRPr lang="en-US" sz="3200" dirty="0">
              <a:ln w="0"/>
              <a:solidFill>
                <a:schemeClr val="tx1"/>
              </a:solidFill>
              <a:latin typeface="Bookman Old Style" panose="020506040505050202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  <a:p>
            <a:pPr algn="just"/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1. Batal demi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(Batal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Secara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Sendiri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)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Jika salah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satu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atau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lebih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dari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syarat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sah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terpenuhi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akan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batal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demi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Artinya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dianggap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pernah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dan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mempunyai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kekuatan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Sebagai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contoh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jika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dibuat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oleh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pihak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cakap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(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misalnya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orang yang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belum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dewasa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atau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orang yang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sedang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dalam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keadaan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sakit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jiwa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),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maka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tersebut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batal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dengan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sendirinya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tanpa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perlu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adanya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keputusan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pengadilan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Dalam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hal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ini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baik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objek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maupun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isi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dianggap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sejak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ID" sz="3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awal</a:t>
            </a:r>
            <a:r>
              <a:rPr lang="en-ID" sz="3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batal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demi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berarti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pernah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sehingga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pernah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menimbulkan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perikatan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Batal demi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juga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dikenal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istilah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“null and void”. </a:t>
            </a:r>
            <a:endParaRPr lang="en-ID" sz="3200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n-ID" sz="3200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endParaRPr lang="en-ID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453347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11293DF-2317-0FDE-0D57-CFCC86834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640960" cy="5400600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ID" sz="2400" b="0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ID" sz="2400" dirty="0">
              <a:ln w="0"/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ID" sz="2400" b="0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2. Tidak Mengikat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Pihak</a:t>
            </a:r>
            <a:endParaRPr kumimoji="0" lang="en-ID" sz="2400" b="0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Times New Roman" panose="02020603050405020304" pitchFamily="18" charset="0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Kontrak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yang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tidak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sah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tidak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mengikat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pihak-pihak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yang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terlibat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Pihak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yang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tidak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memenuhi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syarat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sahnya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kontrak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tidak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terikat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pada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kewajiban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yang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ada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dalam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kontrak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tersebut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Pihak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yang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dirugikan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oleh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ketidakabsahan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kontrak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dapat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meminta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pembatalan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atau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bahkan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ganti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rugi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kepada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pihak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yang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bertanggung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jawab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atas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kesalahan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D" sz="24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tersebut</a:t>
            </a:r>
            <a:r>
              <a:rPr kumimoji="0" lang="en-ID" sz="24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0164221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07E06B6-0367-7FAF-A1CF-528B6E506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64704"/>
            <a:ext cx="9036496" cy="5616624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Kemungkinan</a:t>
            </a: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Terjadinya</a:t>
            </a: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Pembatalan</a:t>
            </a: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Perjanjian</a:t>
            </a: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Dapat 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Dibatalkan</a:t>
            </a: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ID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AutoNum type="alphaLcPeriod"/>
              <a:tabLst>
                <a:tab pos="457200" algn="l"/>
              </a:tabLst>
            </a:pP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Jika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memenuhi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syarat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sudah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dijalankan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dirugikan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mengajukan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permohonan</a:t>
            </a: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pembatalan</a:t>
            </a:r>
            <a:r>
              <a:rPr lang="en-ID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b="1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melalui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pengadilan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Permohonan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dilakukan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berdasarkan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alasan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seperti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kekeliruan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penipuan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paksaan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AutoNum type="alphaLcPeriod"/>
              <a:tabLst>
                <a:tab pos="457200" algn="l"/>
              </a:tabLst>
            </a:pP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Pembatalan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ini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membuat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tersebut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kembali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kepada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keadaan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semula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seperti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sebelum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kontrak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dibuat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dan masing-masing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harus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mengembalikan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sudah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diterima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jika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tersebut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memungkinkan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AutoNum type="alphaLcPeriod"/>
              <a:tabLst>
                <a:tab pos="457200" algn="l"/>
              </a:tabLst>
            </a:pP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Jika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suatu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perjanjian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memenuhi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syarat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subjektif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kesepakatan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dan/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kecakapan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akibatnya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perjanjian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dibatalkan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Arti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perjanjian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dibatalkan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*voidable*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ialah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salah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satu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meminta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pembatalan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Perjanjian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tetap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mengikat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kedua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belah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selama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belum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dibatalkan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oleh hakim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atas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permintaan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berhak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meminta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pembatalan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cakap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pihak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memberikan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persetujuan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bebas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atas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kehendak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sendiri</a:t>
            </a:r>
            <a:r>
              <a:rPr lang="en-ID" sz="20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141460459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F1AC7A1-3337-EDFA-8909-EDB5DA3E96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712968" cy="5544616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ID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4. </a:t>
            </a:r>
            <a:r>
              <a:rPr lang="en-ID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Kerugian</a:t>
            </a:r>
            <a:r>
              <a:rPr lang="en-ID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dan Ganti </a:t>
            </a:r>
            <a:r>
              <a:rPr lang="en-ID" b="1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Rugi</a:t>
            </a:r>
            <a:endParaRPr lang="en-ID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AutoNum type="alphaLcPeriod"/>
              <a:tabLst>
                <a:tab pos="457200" algn="l"/>
              </a:tabLst>
            </a:pP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Pihak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yang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melakukan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tindakan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yang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menyebabkan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kontrak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menjadi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tidak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sah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(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misalnya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melakukan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penipuan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atau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paksaan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)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dapat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diminta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untuk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mengganti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kerugian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yang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timbul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akibat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ketidaksahan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kontrak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tersebut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AutoNum type="alphaLcPeriod"/>
              <a:tabLst>
                <a:tab pos="457200" algn="l"/>
              </a:tabLst>
            </a:pP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Jika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pembatalan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kontrak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disebabkan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oleh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kekeliruan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atau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penipuan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maka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pihak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yang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dirugikan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berhak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atas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ganti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rugi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sesuai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dengan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kerugian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yang </a:t>
            </a:r>
            <a:r>
              <a:rPr lang="en-ID" kern="1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diderita</a:t>
            </a:r>
            <a:r>
              <a:rPr lang="en-ID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540119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/>
          <p:nvPr/>
        </p:nvSpPr>
        <p:spPr>
          <a:xfrm>
            <a:off x="232410" y="937260"/>
            <a:ext cx="8486140" cy="3740785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threePt" dir="t"/>
            </a:scene3d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</a:pPr>
            <a:r>
              <a:rPr lang="en-US" altLang="en-US" sz="20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Kewajiban dan hak pihak: Kewajiban Hak Utama dan Kewajiban Hak Pelengkap.</a:t>
            </a:r>
          </a:p>
          <a:p>
            <a:pPr algn="just">
              <a:buFont typeface="Arial" panose="020B0604020202020204" pitchFamily="34" charset="0"/>
            </a:pPr>
            <a:endParaRPr lang="en-US" altLang="en-US" sz="2000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</a:pPr>
            <a:r>
              <a:rPr lang="en-US" altLang="en-US" sz="20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Pembedanya adalah pada akibat hukum jika terjadi pelanggaran. Apabila kewajiban hak utama dilanggar/tidak dipenuhi, mengakibatkan pembatalan perjanjian. Kewajiban hak utama berkaitan dengan biaya dan dokumen pengangkutan. Apabila tidak dipenuhi hanya dapat mengakibatkan pembayaran ganti kerugian.</a:t>
            </a:r>
          </a:p>
          <a:p>
            <a:pPr algn="just">
              <a:buFont typeface="Arial" panose="020B0604020202020204" pitchFamily="34" charset="0"/>
            </a:pPr>
            <a:endParaRPr lang="en-US" altLang="en-US" sz="2000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</a:pPr>
            <a:r>
              <a:rPr lang="en-US" altLang="en-US" sz="2000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Kewajiban hak pelengkap: berkenaan dengan barang bawaan penumpang, penyimpanan dan penunjukan dokumen dan syarat ringan lainnya.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260" y="4796790"/>
            <a:ext cx="1113790" cy="151257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0C5E10F-7439-1516-D18A-EAFD5AED6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692696"/>
            <a:ext cx="8712968" cy="554461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Asas-</a:t>
            </a:r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asas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Perjanjian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just"/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514350" indent="-514350" algn="just">
              <a:buAutoNum type="arabicPeriod"/>
            </a:pPr>
            <a:r>
              <a:rPr lang="en-US" dirty="0">
                <a:ln w="0"/>
                <a:solidFill>
                  <a:schemeClr val="tx1"/>
                </a:solidFill>
              </a:rPr>
              <a:t>Asas </a:t>
            </a:r>
            <a:r>
              <a:rPr lang="en-US" dirty="0" err="1">
                <a:ln w="0"/>
                <a:solidFill>
                  <a:schemeClr val="tx1"/>
                </a:solidFill>
              </a:rPr>
              <a:t>Kebebasan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Berkontrak</a:t>
            </a:r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</a:rPr>
              <a:t>Semua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dibuat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secara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sah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berlaku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sebagai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bagi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mereka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membuatnya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Kehendak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bebas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berarti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mutlak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artinya</a:t>
            </a:r>
            <a:r>
              <a:rPr lang="en-US" dirty="0">
                <a:ln w="0"/>
                <a:solidFill>
                  <a:schemeClr val="tx1"/>
                </a:solidFill>
              </a:rPr>
              <a:t> relative </a:t>
            </a:r>
            <a:r>
              <a:rPr lang="en-US" dirty="0" err="1">
                <a:ln w="0"/>
                <a:solidFill>
                  <a:schemeClr val="tx1"/>
                </a:solidFill>
              </a:rPr>
              <a:t>berkaitan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kepentingan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umum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2. Asas </a:t>
            </a:r>
            <a:r>
              <a:rPr lang="en-US" dirty="0" err="1">
                <a:ln w="0"/>
                <a:solidFill>
                  <a:schemeClr val="tx1"/>
                </a:solidFill>
              </a:rPr>
              <a:t>Konsensualisme</a:t>
            </a:r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Adanya kata </a:t>
            </a:r>
            <a:r>
              <a:rPr lang="en-US" dirty="0" err="1">
                <a:ln w="0"/>
                <a:solidFill>
                  <a:schemeClr val="tx1"/>
                </a:solidFill>
              </a:rPr>
              <a:t>sepakat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dari</a:t>
            </a:r>
            <a:r>
              <a:rPr lang="en-US" dirty="0">
                <a:ln w="0"/>
                <a:solidFill>
                  <a:schemeClr val="tx1"/>
                </a:solidFill>
              </a:rPr>
              <a:t> para </a:t>
            </a:r>
            <a:r>
              <a:rPr lang="en-US" dirty="0" err="1">
                <a:ln w="0"/>
                <a:solidFill>
                  <a:schemeClr val="tx1"/>
                </a:solidFill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</a:rPr>
              <a:t>. Asas consensus </a:t>
            </a:r>
            <a:r>
              <a:rPr lang="en-US" dirty="0" err="1">
                <a:ln w="0"/>
                <a:solidFill>
                  <a:schemeClr val="tx1"/>
                </a:solidFill>
              </a:rPr>
              <a:t>menekankkan</a:t>
            </a:r>
            <a:r>
              <a:rPr lang="en-US" dirty="0">
                <a:ln w="0"/>
                <a:solidFill>
                  <a:schemeClr val="tx1"/>
                </a:solidFill>
              </a:rPr>
              <a:t> pada </a:t>
            </a:r>
            <a:r>
              <a:rPr lang="en-US" dirty="0" err="1">
                <a:ln w="0"/>
                <a:solidFill>
                  <a:schemeClr val="tx1"/>
                </a:solidFill>
              </a:rPr>
              <a:t>janji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melekat</a:t>
            </a:r>
            <a:r>
              <a:rPr lang="en-US" dirty="0">
                <a:ln w="0"/>
                <a:solidFill>
                  <a:schemeClr val="tx1"/>
                </a:solidFill>
              </a:rPr>
              <a:t> Ketika </a:t>
            </a:r>
            <a:r>
              <a:rPr lang="en-US" dirty="0" err="1">
                <a:ln w="0"/>
                <a:solidFill>
                  <a:schemeClr val="tx1"/>
                </a:solidFill>
              </a:rPr>
              <a:t>adanya</a:t>
            </a:r>
            <a:r>
              <a:rPr lang="en-US" dirty="0">
                <a:ln w="0"/>
                <a:solidFill>
                  <a:schemeClr val="tx1"/>
                </a:solidFill>
              </a:rPr>
              <a:t> kata </a:t>
            </a:r>
            <a:r>
              <a:rPr lang="en-US" dirty="0" err="1">
                <a:ln w="0"/>
                <a:solidFill>
                  <a:schemeClr val="tx1"/>
                </a:solidFill>
              </a:rPr>
              <a:t>sepakat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688294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5CEECFC-37FE-EDE4-2CB4-7D9CAD1D9E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620688"/>
            <a:ext cx="8784976" cy="568863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3. Asas </a:t>
            </a:r>
            <a:r>
              <a:rPr lang="en-US" dirty="0" err="1">
                <a:ln w="0"/>
                <a:solidFill>
                  <a:schemeClr val="tx1"/>
                </a:solidFill>
              </a:rPr>
              <a:t>Kepribadian</a:t>
            </a:r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Karena </a:t>
            </a:r>
            <a:r>
              <a:rPr lang="en-US" dirty="0" err="1">
                <a:ln w="0"/>
                <a:solidFill>
                  <a:schemeClr val="tx1"/>
                </a:solidFill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hanya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berlaku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bagi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mengadakan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itu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sendiri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Pasal 1315 </a:t>
            </a:r>
            <a:r>
              <a:rPr lang="en-US" dirty="0" err="1">
                <a:ln w="0"/>
                <a:solidFill>
                  <a:schemeClr val="tx1"/>
                </a:solidFill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“Pada </a:t>
            </a:r>
            <a:r>
              <a:rPr lang="en-US" dirty="0" err="1">
                <a:ln w="0"/>
                <a:solidFill>
                  <a:schemeClr val="tx1"/>
                </a:solidFill>
              </a:rPr>
              <a:t>umumnya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seseorang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mengadakan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pengikatan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selain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dirinya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sendiri</a:t>
            </a:r>
            <a:r>
              <a:rPr lang="en-US" dirty="0">
                <a:ln w="0"/>
                <a:solidFill>
                  <a:schemeClr val="tx1"/>
                </a:solidFill>
              </a:rPr>
              <a:t>.”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Pasal 1340 </a:t>
            </a:r>
            <a:r>
              <a:rPr lang="en-US" dirty="0" err="1">
                <a:ln w="0"/>
                <a:solidFill>
                  <a:schemeClr val="tx1"/>
                </a:solidFill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“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hanya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berlaku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antara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pihak-pihak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membuatnya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merugikan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ketiga</a:t>
            </a:r>
            <a:r>
              <a:rPr lang="en-US" dirty="0">
                <a:ln w="0"/>
                <a:solidFill>
                  <a:schemeClr val="tx1"/>
                </a:solidFill>
              </a:rPr>
              <a:t>;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memberi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keuntungan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kepada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ketiga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selain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dalam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hal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ditentukan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dalam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pasal</a:t>
            </a:r>
            <a:r>
              <a:rPr lang="en-US" dirty="0">
                <a:ln w="0"/>
                <a:solidFill>
                  <a:schemeClr val="tx1"/>
                </a:solidFill>
              </a:rPr>
              <a:t> 1317.”</a:t>
            </a:r>
          </a:p>
        </p:txBody>
      </p:sp>
    </p:spTree>
    <p:extLst>
      <p:ext uri="{BB962C8B-B14F-4D97-AF65-F5344CB8AC3E}">
        <p14:creationId xmlns:p14="http://schemas.microsoft.com/office/powerpoint/2010/main" val="2142216247"/>
      </p:ext>
    </p:extLst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3CD3999-6220-8224-119D-19AD593888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712968" cy="5760640"/>
          </a:xfrm>
        </p:spPr>
        <p:txBody>
          <a:bodyPr/>
          <a:lstStyle/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Pasal 1317 </a:t>
            </a:r>
            <a:r>
              <a:rPr lang="en-US" dirty="0" err="1">
                <a:ln w="0"/>
                <a:solidFill>
                  <a:schemeClr val="tx1"/>
                </a:solidFill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“</a:t>
            </a:r>
            <a:r>
              <a:rPr lang="en-US" dirty="0" err="1">
                <a:ln w="0"/>
                <a:solidFill>
                  <a:schemeClr val="tx1"/>
                </a:solidFill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</a:rPr>
              <a:t> pula </a:t>
            </a:r>
            <a:r>
              <a:rPr lang="en-US" dirty="0" err="1">
                <a:ln w="0"/>
                <a:solidFill>
                  <a:schemeClr val="tx1"/>
                </a:solidFill>
              </a:rPr>
              <a:t>diadakan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kepentingan</a:t>
            </a:r>
            <a:r>
              <a:rPr lang="en-US" dirty="0">
                <a:ln w="0"/>
                <a:solidFill>
                  <a:schemeClr val="tx1"/>
                </a:solidFill>
              </a:rPr>
              <a:t> orang </a:t>
            </a:r>
            <a:r>
              <a:rPr lang="en-US" dirty="0" err="1">
                <a:ln w="0"/>
                <a:solidFill>
                  <a:schemeClr val="tx1"/>
                </a:solidFill>
              </a:rPr>
              <a:t>ketiga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bila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dibuat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diri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sendiri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pemberian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kepada</a:t>
            </a:r>
            <a:r>
              <a:rPr lang="en-US" dirty="0">
                <a:ln w="0"/>
                <a:solidFill>
                  <a:schemeClr val="tx1"/>
                </a:solidFill>
              </a:rPr>
              <a:t> orang lain, </a:t>
            </a:r>
            <a:r>
              <a:rPr lang="en-US" dirty="0" err="1">
                <a:ln w="0"/>
                <a:solidFill>
                  <a:schemeClr val="tx1"/>
                </a:solidFill>
              </a:rPr>
              <a:t>mengandung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syarat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semacam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itu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Siapa</a:t>
            </a:r>
            <a:r>
              <a:rPr lang="en-US" dirty="0">
                <a:ln w="0"/>
                <a:solidFill>
                  <a:schemeClr val="tx1"/>
                </a:solidFill>
              </a:rPr>
              <a:t> pun yang </a:t>
            </a:r>
            <a:r>
              <a:rPr lang="en-US" dirty="0" err="1">
                <a:ln w="0"/>
                <a:solidFill>
                  <a:schemeClr val="tx1"/>
                </a:solidFill>
              </a:rPr>
              <a:t>telah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menentukan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syarat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boleh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menariknya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kembali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jika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ketiga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telah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menyatakan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mempergunakan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syarat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itu</a:t>
            </a:r>
            <a:r>
              <a:rPr lang="en-US" dirty="0">
                <a:ln w="0"/>
                <a:solidFill>
                  <a:schemeClr val="tx1"/>
                </a:solidFill>
              </a:rPr>
              <a:t>.”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</a:rPr>
              <a:t>Pengecualian</a:t>
            </a:r>
            <a:r>
              <a:rPr lang="en-US" dirty="0">
                <a:ln w="0"/>
                <a:solidFill>
                  <a:schemeClr val="tx1"/>
                </a:solidFill>
              </a:rPr>
              <a:t> Asas </a:t>
            </a:r>
            <a:r>
              <a:rPr lang="en-US" dirty="0" err="1">
                <a:ln w="0"/>
                <a:solidFill>
                  <a:schemeClr val="tx1"/>
                </a:solidFill>
              </a:rPr>
              <a:t>Kepribadian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Berkaitan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janji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Ketiga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745463"/>
      </p:ext>
    </p:extLst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0997572-E6FE-BBE2-7D8B-D94D3C7E0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692696"/>
            <a:ext cx="8640960" cy="5472608"/>
          </a:xfrm>
        </p:spPr>
        <p:txBody>
          <a:bodyPr/>
          <a:lstStyle/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4. Asas </a:t>
            </a:r>
            <a:r>
              <a:rPr lang="en-US" dirty="0" err="1">
                <a:ln w="0"/>
                <a:solidFill>
                  <a:schemeClr val="tx1"/>
                </a:solidFill>
              </a:rPr>
              <a:t>Keseimbangan</a:t>
            </a:r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</a:rPr>
              <a:t>Menghendaki</a:t>
            </a:r>
            <a:r>
              <a:rPr lang="en-US" dirty="0">
                <a:ln w="0"/>
                <a:solidFill>
                  <a:schemeClr val="tx1"/>
                </a:solidFill>
              </a:rPr>
              <a:t> para </a:t>
            </a:r>
            <a:r>
              <a:rPr lang="en-US" dirty="0" err="1">
                <a:ln w="0"/>
                <a:solidFill>
                  <a:schemeClr val="tx1"/>
                </a:solidFill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memenuhi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prestasi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nya</a:t>
            </a:r>
            <a:r>
              <a:rPr lang="en-US" dirty="0">
                <a:ln w="0"/>
                <a:solidFill>
                  <a:schemeClr val="tx1"/>
                </a:solidFill>
              </a:rPr>
              <a:t> masing-masing. Hak dan </a:t>
            </a:r>
            <a:r>
              <a:rPr lang="en-US" dirty="0" err="1">
                <a:ln w="0"/>
                <a:solidFill>
                  <a:schemeClr val="tx1"/>
                </a:solidFill>
              </a:rPr>
              <a:t>Kewajiban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5. Asas </a:t>
            </a:r>
            <a:r>
              <a:rPr lang="en-US" dirty="0" err="1">
                <a:ln w="0"/>
                <a:solidFill>
                  <a:schemeClr val="tx1"/>
                </a:solidFill>
              </a:rPr>
              <a:t>Kepastian</a:t>
            </a:r>
            <a:r>
              <a:rPr lang="en-US" dirty="0">
                <a:ln w="0"/>
                <a:solidFill>
                  <a:schemeClr val="tx1"/>
                </a:solidFill>
              </a:rPr>
              <a:t> Hukum</a:t>
            </a: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merupakan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perwujudan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sehingga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mengandung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kepastian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Pasal 1338 </a:t>
            </a:r>
            <a:r>
              <a:rPr lang="en-US" dirty="0" err="1">
                <a:ln w="0"/>
                <a:solidFill>
                  <a:schemeClr val="tx1"/>
                </a:solidFill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“</a:t>
            </a:r>
            <a:r>
              <a:rPr lang="en-US" dirty="0" err="1">
                <a:ln w="0"/>
                <a:solidFill>
                  <a:schemeClr val="tx1"/>
                </a:solidFill>
              </a:rPr>
              <a:t>Semua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dibuat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sesuai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berlaku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sebagai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bagi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mereka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membuatnya</a:t>
            </a:r>
            <a:r>
              <a:rPr lang="en-US" dirty="0">
                <a:ln w="0"/>
                <a:solidFill>
                  <a:schemeClr val="tx1"/>
                </a:solidFill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998253263"/>
      </p:ext>
    </p:extLst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8D712E4-A845-A7BE-AF15-65C84A204C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620688"/>
            <a:ext cx="8712968" cy="5544616"/>
          </a:xfrm>
        </p:spPr>
        <p:txBody>
          <a:bodyPr/>
          <a:lstStyle/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6. Asas Moral</a:t>
            </a: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</a:rPr>
              <a:t>Dikatakan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sebagai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perbuatan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secara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cuma</a:t>
            </a:r>
            <a:r>
              <a:rPr lang="en-US" dirty="0">
                <a:ln w="0"/>
                <a:solidFill>
                  <a:schemeClr val="tx1"/>
                </a:solidFill>
              </a:rPr>
              <a:t>-Cuma </a:t>
            </a:r>
            <a:r>
              <a:rPr lang="en-US" dirty="0" err="1">
                <a:ln w="0"/>
                <a:solidFill>
                  <a:schemeClr val="tx1"/>
                </a:solidFill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sukarela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Dikatakan</a:t>
            </a:r>
            <a:r>
              <a:rPr lang="en-US" dirty="0">
                <a:ln w="0"/>
                <a:solidFill>
                  <a:schemeClr val="tx1"/>
                </a:solidFill>
              </a:rPr>
              <a:t> juga </a:t>
            </a:r>
            <a:r>
              <a:rPr lang="en-US" dirty="0" err="1">
                <a:ln w="0"/>
                <a:solidFill>
                  <a:schemeClr val="tx1"/>
                </a:solidFill>
              </a:rPr>
              <a:t>sebagai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Zaakwaarneming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adalah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tindakan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mengurus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kepentingan</a:t>
            </a:r>
            <a:r>
              <a:rPr lang="en-US" dirty="0">
                <a:ln w="0"/>
                <a:solidFill>
                  <a:schemeClr val="tx1"/>
                </a:solidFill>
              </a:rPr>
              <a:t> orang lain </a:t>
            </a:r>
            <a:r>
              <a:rPr lang="en-US" dirty="0" err="1">
                <a:ln w="0"/>
                <a:solidFill>
                  <a:schemeClr val="tx1"/>
                </a:solidFill>
              </a:rPr>
              <a:t>secara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sukarela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tanpa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diminta</a:t>
            </a:r>
            <a:r>
              <a:rPr lang="en-US" dirty="0">
                <a:ln w="0"/>
                <a:solidFill>
                  <a:schemeClr val="tx1"/>
                </a:solidFill>
              </a:rPr>
              <a:t>,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melahirkan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perikatan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menurut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Pasal 1339 </a:t>
            </a:r>
            <a:r>
              <a:rPr lang="en-US" dirty="0" err="1">
                <a:ln w="0"/>
                <a:solidFill>
                  <a:schemeClr val="tx1"/>
                </a:solidFill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“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hanya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mengikat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apa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tegas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ditentukan</a:t>
            </a:r>
            <a:r>
              <a:rPr lang="en-US" dirty="0">
                <a:ln w="0"/>
                <a:solidFill>
                  <a:schemeClr val="tx1"/>
                </a:solidFill>
              </a:rPr>
              <a:t> di </a:t>
            </a:r>
            <a:r>
              <a:rPr lang="en-US" dirty="0" err="1">
                <a:ln w="0"/>
                <a:solidFill>
                  <a:schemeClr val="tx1"/>
                </a:solidFill>
              </a:rPr>
              <a:t>dalamnya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melainkan</a:t>
            </a:r>
            <a:r>
              <a:rPr lang="en-US" dirty="0">
                <a:ln w="0"/>
                <a:solidFill>
                  <a:schemeClr val="tx1"/>
                </a:solidFill>
              </a:rPr>
              <a:t> juga </a:t>
            </a:r>
            <a:r>
              <a:rPr lang="en-US" dirty="0" err="1">
                <a:ln w="0"/>
                <a:solidFill>
                  <a:schemeClr val="tx1"/>
                </a:solidFill>
              </a:rPr>
              <a:t>segala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sesuatu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menurut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sifatnya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dituntut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berdasarkan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keadilan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kebiasaan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3918909"/>
      </p:ext>
    </p:extLst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72E827B-CE69-9D4A-343A-FA668F1FD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8680"/>
            <a:ext cx="8820472" cy="5616624"/>
          </a:xfrm>
        </p:spPr>
        <p:txBody>
          <a:bodyPr>
            <a:normAutofit lnSpcReduction="10000"/>
          </a:bodyPr>
          <a:lstStyle/>
          <a:p>
            <a:r>
              <a:rPr lang="en-US" sz="3000" dirty="0">
                <a:ln w="0"/>
                <a:solidFill>
                  <a:schemeClr val="tx1"/>
                </a:solidFill>
              </a:rPr>
              <a:t>Pasal 1354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KUHPerdata</a:t>
            </a:r>
            <a:r>
              <a:rPr lang="en-US" sz="3000" dirty="0">
                <a:ln w="0"/>
                <a:solidFill>
                  <a:schemeClr val="tx1"/>
                </a:solidFill>
              </a:rPr>
              <a:t>:</a:t>
            </a:r>
          </a:p>
          <a:p>
            <a:endParaRPr lang="en-US" sz="3000" dirty="0">
              <a:ln w="0"/>
              <a:solidFill>
                <a:schemeClr val="tx1"/>
              </a:solidFill>
            </a:endParaRPr>
          </a:p>
          <a:p>
            <a:r>
              <a:rPr lang="en-US" sz="3000" dirty="0">
                <a:ln w="0"/>
                <a:solidFill>
                  <a:schemeClr val="tx1"/>
                </a:solidFill>
              </a:rPr>
              <a:t>Jika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seseorang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sukarela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tanpa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ditugaskan</a:t>
            </a:r>
            <a:r>
              <a:rPr lang="en-US" sz="3000" dirty="0">
                <a:ln w="0"/>
                <a:solidFill>
                  <a:schemeClr val="tx1"/>
                </a:solidFill>
              </a:rPr>
              <a:t>,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mewakili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urusan</a:t>
            </a:r>
            <a:r>
              <a:rPr lang="en-US" sz="3000" dirty="0">
                <a:ln w="0"/>
                <a:solidFill>
                  <a:schemeClr val="tx1"/>
                </a:solidFill>
              </a:rPr>
              <a:t> orang lain,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atau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tanpa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setahu</a:t>
            </a:r>
            <a:r>
              <a:rPr lang="en-US" sz="3000" dirty="0">
                <a:ln w="0"/>
                <a:solidFill>
                  <a:schemeClr val="tx1"/>
                </a:solidFill>
              </a:rPr>
              <a:t> orang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itu</a:t>
            </a:r>
            <a:r>
              <a:rPr lang="en-US" sz="3000" dirty="0">
                <a:ln w="0"/>
                <a:solidFill>
                  <a:schemeClr val="tx1"/>
                </a:solidFill>
              </a:rPr>
              <a:t>,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maka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secara</a:t>
            </a:r>
            <a:r>
              <a:rPr lang="en-US" sz="3000" dirty="0">
                <a:ln w="0"/>
                <a:solidFill>
                  <a:schemeClr val="tx1"/>
                </a:solidFill>
              </a:rPr>
              <a:t> diam-diam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mengikatkan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dirinya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untuk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meneruskan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serta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menyelesaikan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urusan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itu</a:t>
            </a:r>
            <a:r>
              <a:rPr lang="en-US" sz="3000" dirty="0">
                <a:ln w="0"/>
                <a:solidFill>
                  <a:schemeClr val="tx1"/>
                </a:solidFill>
              </a:rPr>
              <a:t>,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hingga</a:t>
            </a:r>
            <a:r>
              <a:rPr lang="en-US" sz="3000" dirty="0">
                <a:ln w="0"/>
                <a:solidFill>
                  <a:schemeClr val="tx1"/>
                </a:solidFill>
              </a:rPr>
              <a:t> orang yang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wakili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kepentingannya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dapat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mengerjakan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sendiri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urusan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itu</a:t>
            </a:r>
            <a:r>
              <a:rPr lang="en-US" sz="3000" dirty="0">
                <a:ln w="0"/>
                <a:solidFill>
                  <a:schemeClr val="tx1"/>
                </a:solidFill>
              </a:rPr>
              <a:t>. Ia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harus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membebani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diri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segala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sesuatu</a:t>
            </a:r>
            <a:r>
              <a:rPr lang="en-US" sz="3000" dirty="0">
                <a:ln w="0"/>
                <a:solidFill>
                  <a:schemeClr val="tx1"/>
                </a:solidFill>
              </a:rPr>
              <a:t> yang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termasuk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urusan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itu</a:t>
            </a:r>
            <a:r>
              <a:rPr lang="en-US" sz="3000" dirty="0">
                <a:ln w="0"/>
                <a:solidFill>
                  <a:schemeClr val="tx1"/>
                </a:solidFill>
              </a:rPr>
              <a:t>. Ia juga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harus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menjalankan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segala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kewajiban</a:t>
            </a:r>
            <a:r>
              <a:rPr lang="en-US" sz="3000" dirty="0">
                <a:ln w="0"/>
                <a:solidFill>
                  <a:schemeClr val="tx1"/>
                </a:solidFill>
              </a:rPr>
              <a:t> yang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harus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pikul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jika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menerima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kekuasaan</a:t>
            </a:r>
            <a:r>
              <a:rPr lang="en-US" sz="3000" dirty="0">
                <a:ln w="0"/>
                <a:solidFill>
                  <a:schemeClr val="tx1"/>
                </a:solidFill>
              </a:rPr>
              <a:t> yang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dinyatakan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secara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tegas</a:t>
            </a:r>
            <a:r>
              <a:rPr lang="en-US" sz="3000" dirty="0">
                <a:ln w="0"/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28953832"/>
      </p:ext>
    </p:extLst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	</a:t>
            </a:r>
          </a:p>
          <a:p>
            <a:endParaRPr lang="en-US" sz="4000" b="1" dirty="0"/>
          </a:p>
          <a:p>
            <a:endParaRPr lang="id-ID" sz="2400" b="1" dirty="0">
              <a:sym typeface="Wingdings" panose="05000000000000000000" pitchFamily="2" charset="2"/>
            </a:endParaRPr>
          </a:p>
          <a:p>
            <a:pPr marL="571500" indent="-571500">
              <a:buFont typeface="Wingdings" panose="05000000000000000000" pitchFamily="2" charset="2"/>
              <a:buChar char="J"/>
            </a:pPr>
            <a:r>
              <a:rPr lang="en-US" sz="4000" b="1" dirty="0"/>
              <a:t>END</a:t>
            </a:r>
            <a:r>
              <a:rPr lang="id-ID" sz="4000" b="1" dirty="0"/>
              <a:t> </a:t>
            </a:r>
            <a:r>
              <a:rPr lang="id-ID" sz="4000" b="1" dirty="0">
                <a:sym typeface="Wingdings" panose="05000000000000000000" pitchFamily="2" charset="2"/>
              </a:rPr>
              <a:t></a:t>
            </a:r>
            <a:endParaRPr lang="en-US" sz="4000" b="1" dirty="0">
              <a:sym typeface="Wingdings" panose="05000000000000000000" pitchFamily="2" charset="2"/>
            </a:endParaRPr>
          </a:p>
          <a:p>
            <a:r>
              <a:rPr lang="en-US" sz="4000" b="1" dirty="0">
                <a:sym typeface="Wingdings" panose="05000000000000000000" pitchFamily="2" charset="2"/>
              </a:rPr>
              <a:t>TERIMA KASI</a:t>
            </a:r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2038</Words>
  <Application>Microsoft Office PowerPoint</Application>
  <PresentationFormat>On-screen Show (4:3)</PresentationFormat>
  <Paragraphs>155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Bookman Old Style</vt:lpstr>
      <vt:lpstr>Calibri</vt:lpstr>
      <vt:lpstr>Cambria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Eka Chandre Pratiwi</cp:lastModifiedBy>
  <cp:revision>675</cp:revision>
  <cp:lastPrinted>2017-08-29T02:54:00Z</cp:lastPrinted>
  <dcterms:created xsi:type="dcterms:W3CDTF">2010-04-18T12:06:00Z</dcterms:created>
  <dcterms:modified xsi:type="dcterms:W3CDTF">2026-10-09T16:40:33Z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9A5EFE740EC449978A5AB6B85036B936_12</vt:lpwstr>
  </property>
  <property fmtid="{D5CDD505-2E9C-101B-9397-08002B2CF9AE}" pid="3" name="KSOProductBuildVer">
    <vt:lpwstr>1033-12.2.0.22549</vt:lpwstr>
  </property>
</Properties>
</file>