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1"/>
    <p:restoredTop sz="94727"/>
  </p:normalViewPr>
  <p:slideViewPr>
    <p:cSldViewPr snapToGrid="0" snapToObjects="1">
      <p:cViewPr varScale="1">
        <p:scale>
          <a:sx n="69" d="100"/>
          <a:sy n="69" d="100"/>
        </p:scale>
        <p:origin x="208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5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12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28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3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97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857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76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7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64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6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4D3EC852-2816-8E47-85A9-A4D040863DBC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AB44D8C5-CEFA-C046-A463-49C40ED6F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40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F675B-54A7-E849-9B92-5E82CDF957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MEMBUAT LATAR BELAKANG MASALAH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E05C6-779C-A649-B3D9-41065047B6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Rohiman</a:t>
            </a:r>
            <a:r>
              <a:rPr lang="en-US" dirty="0"/>
              <a:t>, </a:t>
            </a:r>
            <a:r>
              <a:rPr lang="en-US" dirty="0" err="1"/>
              <a:t>S.Pd</a:t>
            </a:r>
            <a:r>
              <a:rPr lang="en-US" dirty="0"/>
              <a:t>., </a:t>
            </a:r>
            <a:r>
              <a:rPr lang="en-US" dirty="0" err="1"/>
              <a:t>M.Sn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9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CDABC-CB53-4042-B101-41717D2F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07075"/>
          </a:xfrm>
        </p:spPr>
        <p:txBody>
          <a:bodyPr>
            <a:normAutofit/>
          </a:bodyPr>
          <a:lstStyle/>
          <a:p>
            <a:r>
              <a:rPr lang="en-ID" sz="4000" dirty="0" err="1"/>
              <a:t>Susunan</a:t>
            </a:r>
            <a:r>
              <a:rPr lang="en-ID" sz="4000" dirty="0"/>
              <a:t> </a:t>
            </a:r>
            <a:r>
              <a:rPr lang="en-ID" sz="4000" dirty="0" err="1"/>
              <a:t>Pendahuluan</a:t>
            </a:r>
            <a:r>
              <a:rPr lang="en-ID" sz="4000" dirty="0"/>
              <a:t> </a:t>
            </a:r>
            <a:r>
              <a:rPr lang="en-ID" sz="4000" dirty="0" err="1"/>
              <a:t>menjadi</a:t>
            </a:r>
            <a:r>
              <a:rPr lang="en-ID" sz="4000" dirty="0"/>
              <a:t> 15-18 </a:t>
            </a:r>
            <a:r>
              <a:rPr lang="en-ID" sz="4000" dirty="0" err="1"/>
              <a:t>paragraf</a:t>
            </a:r>
            <a:r>
              <a:rPr lang="en-ID" sz="4000" dirty="0"/>
              <a:t> </a:t>
            </a:r>
            <a:r>
              <a:rPr lang="en-ID" sz="4000" dirty="0" err="1"/>
              <a:t>dengan</a:t>
            </a:r>
            <a:r>
              <a:rPr lang="en-ID" sz="4000" dirty="0"/>
              <a:t> </a:t>
            </a:r>
            <a:r>
              <a:rPr lang="en-ID" sz="4000" dirty="0" err="1"/>
              <a:t>fungsi</a:t>
            </a:r>
            <a:r>
              <a:rPr lang="en-ID" sz="4000" dirty="0"/>
              <a:t> yang </a:t>
            </a:r>
            <a:r>
              <a:rPr lang="en-ID" sz="4000" dirty="0" err="1"/>
              <a:t>jelas</a:t>
            </a:r>
            <a:br>
              <a:rPr lang="en-ID" sz="4000" dirty="0"/>
            </a:br>
            <a:r>
              <a:rPr lang="en-ID" sz="4000" dirty="0"/>
              <a:t>1. </a:t>
            </a:r>
            <a:r>
              <a:rPr lang="en-ID" sz="4000" dirty="0" err="1"/>
              <a:t>paragraf</a:t>
            </a:r>
            <a:r>
              <a:rPr lang="en-ID" sz="4000" dirty="0"/>
              <a:t> 1–4 </a:t>
            </a:r>
            <a:r>
              <a:rPr lang="en-ID" sz="4000" dirty="0" err="1"/>
              <a:t>fokus</a:t>
            </a:r>
            <a:r>
              <a:rPr lang="en-ID" sz="4000" dirty="0"/>
              <a:t> pada </a:t>
            </a:r>
            <a:r>
              <a:rPr lang="en-ID" sz="4000" dirty="0" err="1"/>
              <a:t>variabel</a:t>
            </a:r>
            <a:r>
              <a:rPr lang="en-ID" sz="4000" dirty="0"/>
              <a:t> </a:t>
            </a:r>
            <a:r>
              <a:rPr lang="en-ID" sz="4000" dirty="0" err="1"/>
              <a:t>judul</a:t>
            </a:r>
            <a:r>
              <a:rPr lang="en-ID" sz="4000" dirty="0"/>
              <a:t> (MASALAH), </a:t>
            </a:r>
            <a:br>
              <a:rPr lang="en-ID" sz="4000" dirty="0"/>
            </a:br>
            <a:r>
              <a:rPr lang="en-ID" sz="4000" dirty="0"/>
              <a:t>2. </a:t>
            </a:r>
            <a:r>
              <a:rPr lang="en-ID" sz="4000" dirty="0" err="1"/>
              <a:t>paragraf</a:t>
            </a:r>
            <a:r>
              <a:rPr lang="en-ID" sz="4000" dirty="0"/>
              <a:t> 5-7 </a:t>
            </a:r>
            <a:r>
              <a:rPr lang="en-ID" sz="4000" dirty="0" err="1"/>
              <a:t>fokus</a:t>
            </a:r>
            <a:r>
              <a:rPr lang="en-ID" sz="4000" dirty="0"/>
              <a:t> pada </a:t>
            </a:r>
            <a:r>
              <a:rPr lang="en-ID" sz="4000" dirty="0" err="1"/>
              <a:t>permasalahan</a:t>
            </a:r>
            <a:r>
              <a:rPr lang="en-ID" sz="4000" dirty="0"/>
              <a:t>, </a:t>
            </a:r>
            <a:br>
              <a:rPr lang="en-ID" sz="4000" dirty="0"/>
            </a:br>
            <a:r>
              <a:rPr lang="en-ID" sz="4000" dirty="0"/>
              <a:t>3. </a:t>
            </a:r>
            <a:r>
              <a:rPr lang="en-ID" sz="4000" dirty="0" err="1"/>
              <a:t>paragraf</a:t>
            </a:r>
            <a:r>
              <a:rPr lang="en-ID" sz="4000" dirty="0"/>
              <a:t> 7–10 </a:t>
            </a:r>
            <a:r>
              <a:rPr lang="en-ID" sz="4000" dirty="0" err="1"/>
              <a:t>khusus</a:t>
            </a:r>
            <a:r>
              <a:rPr lang="en-ID" sz="4000" dirty="0"/>
              <a:t> </a:t>
            </a:r>
            <a:r>
              <a:rPr lang="en-ID" sz="4000" dirty="0" err="1"/>
              <a:t>penelitian</a:t>
            </a:r>
            <a:r>
              <a:rPr lang="en-ID" sz="4000" dirty="0"/>
              <a:t> </a:t>
            </a:r>
            <a:r>
              <a:rPr lang="en-ID" sz="4000" dirty="0" err="1"/>
              <a:t>terdahulu</a:t>
            </a:r>
            <a:r>
              <a:rPr lang="en-ID" sz="4000" dirty="0"/>
              <a:t>, dan </a:t>
            </a:r>
            <a:br>
              <a:rPr lang="en-ID" sz="4000" dirty="0"/>
            </a:br>
            <a:r>
              <a:rPr lang="en-ID" sz="4000" dirty="0"/>
              <a:t>4. </a:t>
            </a:r>
            <a:r>
              <a:rPr lang="en-ID" sz="4000" dirty="0" err="1"/>
              <a:t>paragraf</a:t>
            </a:r>
            <a:r>
              <a:rPr lang="en-ID" sz="4000" dirty="0"/>
              <a:t> 11-15 </a:t>
            </a:r>
            <a:r>
              <a:rPr lang="en-ID" sz="4000" dirty="0" err="1"/>
              <a:t>berisi</a:t>
            </a:r>
            <a:r>
              <a:rPr lang="en-ID" sz="4000" dirty="0"/>
              <a:t> </a:t>
            </a:r>
            <a:r>
              <a:rPr lang="en-ID" sz="4000" dirty="0" err="1"/>
              <a:t>tujuan</a:t>
            </a:r>
            <a:r>
              <a:rPr lang="en-ID" sz="4000" dirty="0"/>
              <a:t>. </a:t>
            </a:r>
            <a:r>
              <a:rPr lang="en-ID" sz="4000" dirty="0" err="1"/>
              <a:t>Hindari</a:t>
            </a:r>
            <a:r>
              <a:rPr lang="en-ID" sz="4000" dirty="0"/>
              <a:t> </a:t>
            </a:r>
            <a:r>
              <a:rPr lang="en-ID" sz="4000" dirty="0" err="1"/>
              <a:t>pencampuran</a:t>
            </a:r>
            <a:r>
              <a:rPr lang="en-ID" sz="4000" dirty="0"/>
              <a:t> </a:t>
            </a:r>
            <a:r>
              <a:rPr lang="en-ID" sz="4000" dirty="0" err="1"/>
              <a:t>beberapa</a:t>
            </a:r>
            <a:r>
              <a:rPr lang="en-ID" sz="4000" dirty="0"/>
              <a:t> </a:t>
            </a:r>
            <a:r>
              <a:rPr lang="en-ID" sz="4000" dirty="0" err="1"/>
              <a:t>fokus</a:t>
            </a:r>
            <a:r>
              <a:rPr lang="en-ID" sz="4000" dirty="0"/>
              <a:t> </a:t>
            </a:r>
            <a:r>
              <a:rPr lang="en-ID" sz="4000" dirty="0" err="1"/>
              <a:t>dalam</a:t>
            </a:r>
            <a:r>
              <a:rPr lang="en-ID" sz="4000" dirty="0"/>
              <a:t> </a:t>
            </a:r>
            <a:r>
              <a:rPr lang="en-ID" sz="4000" dirty="0" err="1"/>
              <a:t>satu</a:t>
            </a:r>
            <a:r>
              <a:rPr lang="en-ID" sz="4000" dirty="0"/>
              <a:t> </a:t>
            </a:r>
            <a:r>
              <a:rPr lang="en-ID" sz="4000" dirty="0" err="1"/>
              <a:t>paragraf</a:t>
            </a:r>
            <a:r>
              <a:rPr lang="en-ID" sz="4000" dirty="0"/>
              <a:t>.</a:t>
            </a:r>
            <a:r>
              <a:rPr lang="en-ID" sz="4000" dirty="0">
                <a:effectLst/>
              </a:rPr>
              <a:t> </a:t>
            </a:r>
            <a:br>
              <a:rPr lang="en-ID" sz="4000" dirty="0">
                <a:effectLst/>
              </a:rPr>
            </a:br>
            <a:r>
              <a:rPr lang="en-ID" sz="4000" dirty="0">
                <a:effectLst/>
              </a:rPr>
              <a:t>3-4 </a:t>
            </a:r>
            <a:r>
              <a:rPr lang="en-ID" sz="4000" dirty="0" err="1">
                <a:effectLst/>
              </a:rPr>
              <a:t>kalimat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64999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4A7B0-7488-3B45-8717-167B425F4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6446"/>
          </a:xfrm>
        </p:spPr>
        <p:txBody>
          <a:bodyPr/>
          <a:lstStyle/>
          <a:p>
            <a:r>
              <a:rPr lang="en-US" dirty="0"/>
              <a:t>SITASI : KUTIPAN</a:t>
            </a:r>
            <a:br>
              <a:rPr lang="en-US" dirty="0"/>
            </a:br>
            <a:r>
              <a:rPr lang="en-US" dirty="0"/>
              <a:t>KALIMAT YG BERNADA SETATEMEN (5-6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21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9259C4-5BE0-B84B-95E0-194F7025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68232"/>
          </a:xfrm>
        </p:spPr>
        <p:txBody>
          <a:bodyPr/>
          <a:lstStyle/>
          <a:p>
            <a:r>
              <a:rPr lang="en-US" dirty="0"/>
              <a:t>PIRAMIDA TERBALIK: DARI UMUM KE KHUSUS</a:t>
            </a:r>
            <a:br>
              <a:rPr lang="en-US" dirty="0"/>
            </a:br>
            <a:r>
              <a:rPr lang="en-US" dirty="0"/>
              <a:t>PIRAMIDA: KHUSUS KE UMUM</a:t>
            </a:r>
          </a:p>
        </p:txBody>
      </p:sp>
    </p:spTree>
    <p:extLst>
      <p:ext uri="{BB962C8B-B14F-4D97-AF65-F5344CB8AC3E}">
        <p14:creationId xmlns:p14="http://schemas.microsoft.com/office/powerpoint/2010/main" val="3507456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A359C-160F-A84C-9188-5DBAAC4A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09104"/>
          </a:xfrm>
        </p:spPr>
        <p:txBody>
          <a:bodyPr>
            <a:normAutofit/>
          </a:bodyPr>
          <a:lstStyle/>
          <a:p>
            <a:r>
              <a:rPr lang="en-US" sz="2800" dirty="0" err="1"/>
              <a:t>Minggu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3-4 BAB 1</a:t>
            </a:r>
            <a:br>
              <a:rPr lang="en-US" sz="2800" dirty="0"/>
            </a:br>
            <a:r>
              <a:rPr lang="en-US" sz="2800" dirty="0"/>
              <a:t>1.1 </a:t>
            </a:r>
            <a:r>
              <a:rPr lang="en-US" sz="2800" dirty="0" err="1"/>
              <a:t>Latar</a:t>
            </a:r>
            <a:r>
              <a:rPr lang="en-US" sz="2800" dirty="0"/>
              <a:t> </a:t>
            </a:r>
            <a:r>
              <a:rPr lang="en-US" sz="2800" dirty="0" err="1"/>
              <a:t>Belakang</a:t>
            </a:r>
            <a:r>
              <a:rPr lang="en-US" sz="2800" dirty="0"/>
              <a:t> </a:t>
            </a:r>
            <a:r>
              <a:rPr lang="en-US" sz="2800" dirty="0" err="1"/>
              <a:t>Masalah</a:t>
            </a:r>
            <a:br>
              <a:rPr lang="en-US" sz="2800" dirty="0"/>
            </a:br>
            <a:r>
              <a:rPr lang="en-US" sz="2800" dirty="0"/>
              <a:t>1-15 </a:t>
            </a:r>
            <a:r>
              <a:rPr lang="en-US" sz="2800" dirty="0" err="1"/>
              <a:t>atau</a:t>
            </a:r>
            <a:r>
              <a:rPr lang="en-US" sz="2800" dirty="0"/>
              <a:t> 20an </a:t>
            </a:r>
            <a:r>
              <a:rPr lang="en-US" sz="2800" dirty="0" err="1"/>
              <a:t>Paragraf</a:t>
            </a:r>
            <a:r>
              <a:rPr lang="en-US" sz="2800" dirty="0"/>
              <a:t> (18-25 </a:t>
            </a:r>
            <a:r>
              <a:rPr lang="en-US" sz="2800" dirty="0" err="1"/>
              <a:t>sitasi</a:t>
            </a:r>
            <a:r>
              <a:rPr lang="en-US" sz="2800" dirty="0"/>
              <a:t>) 6 </a:t>
            </a:r>
            <a:r>
              <a:rPr lang="en-US" sz="2800" dirty="0" err="1"/>
              <a:t>tahun</a:t>
            </a:r>
            <a:r>
              <a:rPr lang="en-US" sz="2800" dirty="0"/>
              <a:t> </a:t>
            </a:r>
            <a:r>
              <a:rPr lang="en-US" sz="2800" dirty="0" err="1"/>
              <a:t>terakhir</a:t>
            </a:r>
            <a:r>
              <a:rPr lang="en-US" sz="2800" dirty="0"/>
              <a:t> 5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buku</a:t>
            </a:r>
            <a:r>
              <a:rPr lang="en-US" sz="2800" dirty="0"/>
              <a:t> </a:t>
            </a:r>
            <a:r>
              <a:rPr lang="en-US" sz="2800" dirty="0" err="1"/>
              <a:t>selebihnya</a:t>
            </a:r>
            <a:r>
              <a:rPr lang="en-US" sz="2800" dirty="0"/>
              <a:t> </a:t>
            </a:r>
            <a:r>
              <a:rPr lang="en-US" sz="2800" dirty="0" err="1"/>
              <a:t>penelitian</a:t>
            </a:r>
            <a:r>
              <a:rPr lang="en-US" sz="2800" dirty="0"/>
              <a:t>/</a:t>
            </a:r>
            <a:r>
              <a:rPr lang="en-US" sz="2800" dirty="0" err="1"/>
              <a:t>jurnal</a:t>
            </a:r>
            <a:br>
              <a:rPr lang="en-US" sz="2800" dirty="0"/>
            </a:br>
            <a:r>
              <a:rPr lang="en-US" sz="2800" dirty="0">
                <a:solidFill>
                  <a:srgbClr val="FF0000"/>
                </a:solidFill>
              </a:rPr>
              <a:t>1.2 </a:t>
            </a:r>
            <a:r>
              <a:rPr lang="en-US" sz="2800" dirty="0" err="1">
                <a:solidFill>
                  <a:srgbClr val="FF0000"/>
                </a:solidFill>
              </a:rPr>
              <a:t>Indentifikasi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Masalah</a:t>
            </a:r>
            <a:r>
              <a:rPr lang="en-US" sz="2800" dirty="0">
                <a:solidFill>
                  <a:srgbClr val="FF0000"/>
                </a:solidFill>
              </a:rPr>
              <a:t> -&gt; 3-4 Point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1.3 </a:t>
            </a:r>
            <a:r>
              <a:rPr lang="en-US" sz="2800" dirty="0" err="1">
                <a:solidFill>
                  <a:srgbClr val="FF0000"/>
                </a:solidFill>
              </a:rPr>
              <a:t>Rumusan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Masalah</a:t>
            </a:r>
            <a:r>
              <a:rPr lang="en-US" sz="2800" dirty="0">
                <a:solidFill>
                  <a:srgbClr val="FF0000"/>
                </a:solidFill>
              </a:rPr>
              <a:t> BAB -&gt; 2-1 </a:t>
            </a:r>
            <a:r>
              <a:rPr lang="en-US" sz="2800" b="1" dirty="0" err="1">
                <a:solidFill>
                  <a:srgbClr val="FF0000"/>
                </a:solidFill>
              </a:rPr>
              <a:t>bukan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Pertanyaan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Penelitian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1.4 </a:t>
            </a:r>
            <a:r>
              <a:rPr lang="en-US" sz="2800" b="1" dirty="0">
                <a:solidFill>
                  <a:srgbClr val="FF0000"/>
                </a:solidFill>
              </a:rPr>
              <a:t>Batasan </a:t>
            </a:r>
            <a:r>
              <a:rPr lang="en-US" sz="2800" b="1" dirty="0" err="1">
                <a:solidFill>
                  <a:srgbClr val="FF0000"/>
                </a:solidFill>
              </a:rPr>
              <a:t>Masalah</a:t>
            </a:r>
            <a:r>
              <a:rPr lang="en-US" sz="2800" b="1" dirty="0">
                <a:solidFill>
                  <a:srgbClr val="FF0000"/>
                </a:solidFill>
              </a:rPr>
              <a:t> -&gt; </a:t>
            </a:r>
            <a:r>
              <a:rPr lang="en-US" sz="2800" b="1" dirty="0" err="1">
                <a:solidFill>
                  <a:srgbClr val="FF0000"/>
                </a:solidFill>
              </a:rPr>
              <a:t>sampai</a:t>
            </a:r>
            <a:r>
              <a:rPr lang="en-US" sz="2800" b="1" dirty="0">
                <a:solidFill>
                  <a:srgbClr val="FF0000"/>
                </a:solidFill>
              </a:rPr>
              <a:t> mana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1.5 </a:t>
            </a:r>
            <a:r>
              <a:rPr lang="en-US" sz="2800" dirty="0" err="1">
                <a:solidFill>
                  <a:srgbClr val="FF0000"/>
                </a:solidFill>
              </a:rPr>
              <a:t>Tujuan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Masalah</a:t>
            </a:r>
            <a:r>
              <a:rPr lang="en-US" sz="2800" dirty="0">
                <a:solidFill>
                  <a:srgbClr val="FF0000"/>
                </a:solidFill>
              </a:rPr>
              <a:t> -&gt; 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1.6 </a:t>
            </a:r>
            <a:r>
              <a:rPr lang="en-US" sz="2800" dirty="0" err="1">
                <a:solidFill>
                  <a:srgbClr val="FF0000"/>
                </a:solidFill>
              </a:rPr>
              <a:t>Manfaat</a:t>
            </a:r>
            <a:r>
              <a:rPr lang="en-US" sz="2800" dirty="0">
                <a:solidFill>
                  <a:srgbClr val="FF0000"/>
                </a:solidFill>
              </a:rPr>
              <a:t> -&gt; 3: </a:t>
            </a:r>
            <a:r>
              <a:rPr lang="en-US" sz="2800" dirty="0" err="1">
                <a:solidFill>
                  <a:srgbClr val="FF0000"/>
                </a:solidFill>
              </a:rPr>
              <a:t>Mahasisw</a:t>
            </a:r>
            <a:r>
              <a:rPr lang="en-US" sz="2800" dirty="0">
                <a:solidFill>
                  <a:srgbClr val="FF0000"/>
                </a:solidFill>
              </a:rPr>
              <a:t>, </a:t>
            </a:r>
            <a:r>
              <a:rPr lang="en-US" sz="2800" dirty="0" err="1">
                <a:solidFill>
                  <a:srgbClr val="FF0000"/>
                </a:solidFill>
              </a:rPr>
              <a:t>Instansia</a:t>
            </a:r>
            <a:r>
              <a:rPr lang="en-US" sz="2800" dirty="0">
                <a:solidFill>
                  <a:srgbClr val="FF0000"/>
                </a:solidFill>
              </a:rPr>
              <a:t>, Lembaga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0037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E0E1-8E76-F144-A4AA-85E6A6E36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86689"/>
          </a:xfrm>
        </p:spPr>
        <p:txBody>
          <a:bodyPr>
            <a:normAutofit/>
          </a:bodyPr>
          <a:lstStyle/>
          <a:p>
            <a:r>
              <a:rPr lang="en-US" dirty="0" err="1"/>
              <a:t>Minggu</a:t>
            </a:r>
            <a:r>
              <a:rPr lang="en-US" dirty="0"/>
              <a:t> 5-6 BAB 2</a:t>
            </a:r>
            <a:br>
              <a:rPr lang="en-US" dirty="0"/>
            </a:br>
            <a:r>
              <a:rPr lang="en-US" dirty="0" err="1"/>
              <a:t>Minggu</a:t>
            </a:r>
            <a:r>
              <a:rPr lang="en-US" dirty="0"/>
              <a:t> k3 7 BAB 3</a:t>
            </a:r>
            <a:br>
              <a:rPr lang="en-US" dirty="0"/>
            </a:b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9-10 </a:t>
            </a:r>
            <a:r>
              <a:rPr lang="en-US" dirty="0" err="1"/>
              <a:t>Sempro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051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{832D1491-DDA4-E64F-A1F7-1D42B8CF19C4}TF09111146-77b2-4f36-846e-7cab5afe596cb274332d-30ebde5369b4</Template>
  <TotalTime>1522</TotalTime>
  <Words>184</Words>
  <Application>Microsoft Macintosh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Rockwell</vt:lpstr>
      <vt:lpstr>Rockwell Condensed</vt:lpstr>
      <vt:lpstr>Rockwell Extra Bold</vt:lpstr>
      <vt:lpstr>Wingdings</vt:lpstr>
      <vt:lpstr>Wood Type</vt:lpstr>
      <vt:lpstr>MEMBUAT LATAR BELAKANG MASALAH</vt:lpstr>
      <vt:lpstr>Susunan Pendahuluan menjadi 15-18 paragraf dengan fungsi yang jelas 1. paragraf 1–4 fokus pada variabel judul (MASALAH),  2. paragraf 5-7 fokus pada permasalahan,  3. paragraf 7–10 khusus penelitian terdahulu, dan  4. paragraf 11-15 berisi tujuan. Hindari pencampuran beberapa fokus dalam satu paragraf.  3-4 kalimat</vt:lpstr>
      <vt:lpstr>SITASI : KUTIPAN KALIMAT YG BERNADA SETATEMEN (5-6 tahun terakhir) </vt:lpstr>
      <vt:lpstr>PIRAMIDA TERBALIK: DARI UMUM KE KHUSUS PIRAMIDA: KHUSUS KE UMUM</vt:lpstr>
      <vt:lpstr>Minggu ke 3-4 BAB 1 1.1 Latar Belakang Masalah 1-15 atau 20an Paragraf (18-25 sitasi) 6 tahun terakhir 5 dari buku selebihnya penelitian/jurnal 1.2 Indentifikasi Masalah -&gt; 3-4 Point 1.3 Rumusan Masalah BAB -&gt; 2-1 bukan Pertanyaan Penelitian 1.4 Batasan Masalah -&gt; sampai mana 1.5 Tujuan Masalah -&gt;  1.6 Manfaat -&gt; 3: Mahasisw, Instansia, Lembaga </vt:lpstr>
      <vt:lpstr>Minggu 5-6 BAB 2 Minggu k3 7 BAB 3 Minggu Ke 9-10 Sempro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MEMBUAT LATARBELAKANG MASALAH</dc:title>
  <dc:creator>Microsoft Office User</dc:creator>
  <cp:lastModifiedBy>Microsoft Office User</cp:lastModifiedBy>
  <cp:revision>3</cp:revision>
  <dcterms:created xsi:type="dcterms:W3CDTF">2026-09-21T02:34:21Z</dcterms:created>
  <dcterms:modified xsi:type="dcterms:W3CDTF">2026-10-12T02:10:22Z</dcterms:modified>
</cp:coreProperties>
</file>