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5" r:id="rId3"/>
    <p:sldId id="257" r:id="rId4"/>
    <p:sldId id="258" r:id="rId5"/>
    <p:sldId id="270" r:id="rId6"/>
    <p:sldId id="259" r:id="rId7"/>
    <p:sldId id="260" r:id="rId8"/>
    <p:sldId id="261" r:id="rId9"/>
    <p:sldId id="263" r:id="rId10"/>
    <p:sldId id="265" r:id="rId11"/>
    <p:sldId id="267" r:id="rId12"/>
    <p:sldId id="268" r:id="rId13"/>
    <p:sldId id="273" r:id="rId14"/>
    <p:sldId id="274" r:id="rId15"/>
    <p:sldId id="279" r:id="rId16"/>
    <p:sldId id="280" r:id="rId17"/>
    <p:sldId id="282" r:id="rId18"/>
    <p:sldId id="283" r:id="rId19"/>
    <p:sldId id="28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79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-Kdt1CSkjRI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54834"/>
            <a:ext cx="12191695" cy="6858000"/>
          </a:xfrm>
          <a:prstGeom prst="rect">
            <a:avLst/>
          </a:prstGeom>
          <a:solidFill>
            <a:srgbClr val="19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051560"/>
            <a:ext cx="137160" cy="4480560"/>
          </a:xfrm>
          <a:prstGeom prst="rect">
            <a:avLst/>
          </a:prstGeom>
          <a:solidFill>
            <a:srgbClr val="CD96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62940" y="1676013"/>
            <a:ext cx="5856732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FFFFFF"/>
                </a:solidFill>
              </a:defRPr>
            </a:pPr>
            <a:r>
              <a:rPr lang="en-US" dirty="0" err="1"/>
              <a:t>Korupsi</a:t>
            </a:r>
            <a:r>
              <a:rPr dirty="0"/>
              <a:t> D</a:t>
            </a:r>
            <a:r>
              <a:rPr lang="en-US" dirty="0"/>
              <a:t>an </a:t>
            </a:r>
            <a:r>
              <a:rPr dirty="0" err="1"/>
              <a:t>B</a:t>
            </a:r>
            <a:r>
              <a:rPr lang="en-US" dirty="0" err="1"/>
              <a:t>erbagai</a:t>
            </a:r>
            <a:r>
              <a:rPr lang="en-US" dirty="0"/>
              <a:t> ragam </a:t>
            </a:r>
          </a:p>
          <a:p>
            <a:pPr>
              <a:defRPr sz="3400" b="1">
                <a:solidFill>
                  <a:srgbClr val="FFFFFF"/>
                </a:solidFill>
              </a:defRPr>
            </a:pPr>
            <a:r>
              <a:rPr lang="en-US" dirty="0"/>
              <a:t>Jenis </a:t>
            </a:r>
            <a:r>
              <a:rPr lang="en-US" dirty="0" err="1"/>
              <a:t>Korupsi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73152" y="5686008"/>
            <a:ext cx="2463751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CDD2DC"/>
                </a:solidFill>
              </a:defRPr>
            </a:pPr>
            <a:r>
              <a:rPr dirty="0"/>
              <a:t>Materi </a:t>
            </a:r>
            <a:r>
              <a:rPr dirty="0" err="1"/>
              <a:t>perkuliahan</a:t>
            </a:r>
            <a:r>
              <a:rPr dirty="0"/>
              <a:t> </a:t>
            </a:r>
            <a:r>
              <a:rPr lang="en-US" dirty="0" err="1"/>
              <a:t>ke</a:t>
            </a:r>
            <a:r>
              <a:rPr lang="en-US" dirty="0"/>
              <a:t> 6 </a:t>
            </a:r>
          </a:p>
          <a:p>
            <a:pPr>
              <a:defRPr sz="1200">
                <a:solidFill>
                  <a:srgbClr val="CDD2DC"/>
                </a:solidFill>
              </a:defRPr>
            </a:pPr>
            <a:r>
              <a:rPr dirty="0"/>
              <a:t>Pendidikan </a:t>
            </a:r>
            <a:r>
              <a:rPr dirty="0" err="1"/>
              <a:t>Karakter</a:t>
            </a:r>
            <a:r>
              <a:rPr dirty="0"/>
              <a:t> &amp; </a:t>
            </a:r>
            <a:r>
              <a:rPr dirty="0" err="1"/>
              <a:t>Antikorupsi</a:t>
            </a:r>
            <a:r>
              <a:rPr dirty="0"/>
              <a:t> •</a:t>
            </a:r>
            <a:endParaRPr lang="en-US" dirty="0"/>
          </a:p>
          <a:p>
            <a:pPr>
              <a:defRPr sz="1200">
                <a:solidFill>
                  <a:srgbClr val="CDD2DC"/>
                </a:solidFill>
              </a:defRPr>
            </a:pPr>
            <a:r>
              <a:rPr dirty="0"/>
              <a:t>2026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CAA0F3-2350-8837-AB3E-6B9F3E6C4A44}"/>
              </a:ext>
            </a:extLst>
          </p:cNvPr>
          <p:cNvSpPr txBox="1"/>
          <p:nvPr/>
        </p:nvSpPr>
        <p:spPr>
          <a:xfrm>
            <a:off x="731520" y="2968674"/>
            <a:ext cx="838441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CDD2DC"/>
                </a:solidFill>
              </a:defRPr>
            </a:pPr>
            <a:r>
              <a:rPr lang="en-US" sz="1400" b="1" dirty="0" err="1"/>
              <a:t>Gratifikasi</a:t>
            </a:r>
            <a:r>
              <a:rPr lang="en-US" sz="1400" b="1" dirty="0"/>
              <a:t> – </a:t>
            </a:r>
            <a:r>
              <a:rPr lang="en-US" sz="1400" b="1" dirty="0" err="1"/>
              <a:t>Suap</a:t>
            </a:r>
            <a:r>
              <a:rPr lang="en-US" sz="1400" b="1" dirty="0"/>
              <a:t> – </a:t>
            </a:r>
            <a:r>
              <a:rPr lang="en-US" sz="1400" b="1" dirty="0" err="1"/>
              <a:t>Pemerasan</a:t>
            </a:r>
            <a:r>
              <a:rPr lang="en-US" sz="1400" b="1" dirty="0"/>
              <a:t> – </a:t>
            </a:r>
            <a:r>
              <a:rPr lang="en-US" sz="1400" b="1" dirty="0" err="1"/>
              <a:t>Konflik</a:t>
            </a:r>
            <a:r>
              <a:rPr lang="en-US" sz="1400" b="1" dirty="0"/>
              <a:t> </a:t>
            </a:r>
            <a:r>
              <a:rPr lang="en-US" sz="1400" b="1" dirty="0" err="1"/>
              <a:t>Kepentingan</a:t>
            </a:r>
            <a:r>
              <a:rPr lang="en-US" sz="1400" b="1" dirty="0"/>
              <a:t> – </a:t>
            </a:r>
            <a:r>
              <a:rPr lang="en-US" sz="1400" b="1" dirty="0" err="1"/>
              <a:t>Penyalahgunaan</a:t>
            </a:r>
            <a:r>
              <a:rPr lang="en-US" sz="1400" b="1" dirty="0"/>
              <a:t> </a:t>
            </a:r>
            <a:r>
              <a:rPr lang="en-US" sz="1400" b="1" dirty="0" err="1"/>
              <a:t>Wewenang</a:t>
            </a:r>
            <a:r>
              <a:rPr lang="en-US" sz="1400" b="1" dirty="0"/>
              <a:t> – </a:t>
            </a:r>
            <a:r>
              <a:rPr lang="en-US" sz="1400" b="1" dirty="0" err="1"/>
              <a:t>Fruad</a:t>
            </a:r>
            <a:r>
              <a:rPr lang="en-US" sz="1400" b="1" dirty="0"/>
              <a:t> </a:t>
            </a:r>
            <a:r>
              <a:rPr lang="en-US" sz="1400" b="1" dirty="0" err="1"/>
              <a:t>dalam</a:t>
            </a:r>
            <a:r>
              <a:rPr lang="en-US" sz="1400" b="1" dirty="0"/>
              <a:t> </a:t>
            </a:r>
            <a:r>
              <a:rPr lang="en-US" sz="1400" b="1" dirty="0" err="1"/>
              <a:t>Organisasi</a:t>
            </a:r>
            <a:endParaRPr sz="1400" b="1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6848445-E355-9FAB-5CC2-5BAD2D6F7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3254" y="3475267"/>
            <a:ext cx="6058746" cy="33273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B421AEA-ED20-C542-856C-1CB8EA60BF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833"/>
          <a:stretch>
            <a:fillRect/>
          </a:stretch>
        </p:blipFill>
        <p:spPr>
          <a:xfrm>
            <a:off x="2403391" y="3530679"/>
            <a:ext cx="4058216" cy="3255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BDF68A-6E1A-38C8-6623-B30EB2A87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8057"/>
            <a:ext cx="12192000" cy="6840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254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66751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92D46"/>
                </a:solidFill>
              </a:defRPr>
            </a:pPr>
            <a:r>
              <a:rPr dirty="0"/>
              <a:t>Tujuan </a:t>
            </a:r>
            <a:r>
              <a:rPr dirty="0" err="1"/>
              <a:t>Pembelajaran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1234440"/>
            <a:ext cx="10789920" cy="2600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  <a:defRPr sz="1900" b="0">
                <a:solidFill>
                  <a:srgbClr val="232323"/>
                </a:solidFill>
              </a:defRPr>
            </a:pPr>
            <a:r>
              <a:t>Mahasiswa mampu menjelaskan konsep dan dampak korupsi serta membedakan korupsi, konflik kepentingan, dan fraud.</a:t>
            </a:r>
          </a:p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  <a:defRPr sz="1900" b="0">
                <a:solidFill>
                  <a:srgbClr val="232323"/>
                </a:solidFill>
              </a:defRPr>
            </a:pPr>
            <a:r>
              <a:t>Mahasiswa mampu mengidentifikasi modus gratifikasi, suap, pemerasan, penyalahgunaan wewenang, dan benturan kepentingan.</a:t>
            </a:r>
          </a:p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  <a:defRPr sz="1900" b="0">
                <a:solidFill>
                  <a:srgbClr val="232323"/>
                </a:solidFill>
              </a:defRPr>
            </a:pPr>
            <a:r>
              <a:t>Mahasiswa mampu mengaitkan kasus dengan ketentuan hukum yang relevan.</a:t>
            </a:r>
          </a:p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  <a:defRPr sz="1900" b="0">
                <a:solidFill>
                  <a:srgbClr val="232323"/>
                </a:solidFill>
              </a:defRPr>
            </a:pPr>
            <a:r>
              <a:t>Mahasiswa mampu menganalisis kasus nyata Indonesia secara kritis dan berbasis bukti.</a:t>
            </a:r>
          </a:p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  <a:defRPr sz="1900" b="0">
                <a:solidFill>
                  <a:srgbClr val="232323"/>
                </a:solidFill>
              </a:defRPr>
            </a:pPr>
            <a:r>
              <a:t>Mahasiswa mampu merumuskan tindakan pencegahan dan budaya integritas dalam organisasi.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73952"/>
            <a:ext cx="11155680" cy="18288"/>
          </a:xfrm>
          <a:prstGeom prst="rect">
            <a:avLst/>
          </a:prstGeom>
          <a:solidFill>
            <a:srgbClr val="CD96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62179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92D46"/>
                </a:solidFill>
              </a:defRPr>
            </a:pPr>
            <a:r>
              <a:rPr dirty="0" err="1"/>
              <a:t>Mengapa</a:t>
            </a:r>
            <a:r>
              <a:rPr dirty="0"/>
              <a:t> Materi Ini </a:t>
            </a:r>
            <a:r>
              <a:rPr dirty="0" err="1"/>
              <a:t>Penting</a:t>
            </a:r>
            <a:r>
              <a:rPr dirty="0"/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234440"/>
            <a:ext cx="10789920" cy="2485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900"/>
              </a:spcAft>
              <a:buFont typeface="Wingdings" panose="05000000000000000000" pitchFamily="2" charset="2"/>
              <a:buChar char="ü"/>
              <a:defRPr sz="1900" b="0">
                <a:solidFill>
                  <a:srgbClr val="232323"/>
                </a:solidFill>
              </a:defRPr>
            </a:pPr>
            <a:r>
              <a:rPr dirty="0" err="1"/>
              <a:t>Korupsi</a:t>
            </a:r>
            <a:r>
              <a:rPr dirty="0"/>
              <a:t> </a:t>
            </a:r>
            <a:r>
              <a:rPr dirty="0" err="1"/>
              <a:t>merusak</a:t>
            </a:r>
            <a:r>
              <a:rPr dirty="0"/>
              <a:t> </a:t>
            </a:r>
            <a:r>
              <a:rPr dirty="0" err="1"/>
              <a:t>kepercayaan</a:t>
            </a:r>
            <a:r>
              <a:rPr dirty="0"/>
              <a:t> </a:t>
            </a:r>
            <a:r>
              <a:rPr dirty="0" err="1"/>
              <a:t>publik</a:t>
            </a:r>
            <a:r>
              <a:rPr dirty="0"/>
              <a:t>, </a:t>
            </a:r>
            <a:r>
              <a:rPr dirty="0" err="1"/>
              <a:t>kualitas</a:t>
            </a:r>
            <a:r>
              <a:rPr dirty="0"/>
              <a:t> </a:t>
            </a:r>
            <a:r>
              <a:rPr dirty="0" err="1"/>
              <a:t>layanan</a:t>
            </a:r>
            <a:r>
              <a:rPr dirty="0"/>
              <a:t>, </a:t>
            </a:r>
            <a:r>
              <a:rPr dirty="0" err="1"/>
              <a:t>efisiensi</a:t>
            </a:r>
            <a:r>
              <a:rPr dirty="0"/>
              <a:t> </a:t>
            </a:r>
            <a:r>
              <a:rPr dirty="0" err="1"/>
              <a:t>anggaran</a:t>
            </a:r>
            <a:r>
              <a:rPr dirty="0"/>
              <a:t>, dan </a:t>
            </a:r>
            <a:r>
              <a:rPr dirty="0" err="1"/>
              <a:t>keadilan</a:t>
            </a:r>
            <a:r>
              <a:rPr dirty="0"/>
              <a:t>.</a:t>
            </a:r>
          </a:p>
          <a:p>
            <a:pPr marL="342900" indent="-342900">
              <a:spcAft>
                <a:spcPts val="900"/>
              </a:spcAft>
              <a:buFont typeface="Wingdings" panose="05000000000000000000" pitchFamily="2" charset="2"/>
              <a:buChar char="ü"/>
              <a:defRPr sz="1900" b="0">
                <a:solidFill>
                  <a:srgbClr val="232323"/>
                </a:solidFill>
              </a:defRPr>
            </a:pPr>
            <a:r>
              <a:rPr dirty="0"/>
              <a:t>Risiko </a:t>
            </a:r>
            <a:r>
              <a:rPr dirty="0" err="1"/>
              <a:t>korupsi</a:t>
            </a:r>
            <a:r>
              <a:rPr dirty="0"/>
              <a:t> </a:t>
            </a:r>
            <a:r>
              <a:rPr dirty="0" err="1"/>
              <a:t>tidak</a:t>
            </a:r>
            <a:r>
              <a:rPr dirty="0"/>
              <a:t> </a:t>
            </a:r>
            <a:r>
              <a:rPr dirty="0" err="1"/>
              <a:t>hanya</a:t>
            </a:r>
            <a:r>
              <a:rPr dirty="0"/>
              <a:t> </a:t>
            </a:r>
            <a:r>
              <a:rPr dirty="0" err="1"/>
              <a:t>muncul</a:t>
            </a:r>
            <a:r>
              <a:rPr dirty="0"/>
              <a:t> di </a:t>
            </a:r>
            <a:r>
              <a:rPr dirty="0" err="1"/>
              <a:t>sektor</a:t>
            </a:r>
            <a:r>
              <a:rPr dirty="0"/>
              <a:t> </a:t>
            </a:r>
            <a:r>
              <a:rPr dirty="0" err="1"/>
              <a:t>pemerintah</a:t>
            </a:r>
            <a:r>
              <a:rPr dirty="0"/>
              <a:t>, </a:t>
            </a:r>
            <a:r>
              <a:rPr dirty="0" err="1"/>
              <a:t>tetapi</a:t>
            </a:r>
            <a:r>
              <a:rPr dirty="0"/>
              <a:t> juga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organisasi</a:t>
            </a:r>
            <a:r>
              <a:rPr dirty="0"/>
              <a:t> </a:t>
            </a:r>
            <a:r>
              <a:rPr dirty="0" err="1"/>
              <a:t>bisnis</a:t>
            </a:r>
            <a:r>
              <a:rPr dirty="0"/>
              <a:t>, </a:t>
            </a:r>
            <a:r>
              <a:rPr dirty="0" err="1"/>
              <a:t>pendidikan</a:t>
            </a:r>
            <a:r>
              <a:rPr dirty="0"/>
              <a:t>, BUMN/BUMD, dan </a:t>
            </a:r>
            <a:r>
              <a:rPr dirty="0" err="1"/>
              <a:t>organisasi</a:t>
            </a:r>
            <a:r>
              <a:rPr dirty="0"/>
              <a:t> </a:t>
            </a:r>
            <a:r>
              <a:rPr dirty="0" err="1"/>
              <a:t>kemahasiswaan</a:t>
            </a:r>
            <a:r>
              <a:rPr dirty="0"/>
              <a:t>.</a:t>
            </a:r>
          </a:p>
          <a:p>
            <a:pPr marL="342900" indent="-342900">
              <a:spcAft>
                <a:spcPts val="900"/>
              </a:spcAft>
              <a:buFont typeface="Wingdings" panose="05000000000000000000" pitchFamily="2" charset="2"/>
              <a:buChar char="ü"/>
              <a:defRPr sz="1900" b="0">
                <a:solidFill>
                  <a:srgbClr val="232323"/>
                </a:solidFill>
              </a:defRPr>
            </a:pPr>
            <a:r>
              <a:rPr dirty="0" err="1"/>
              <a:t>Teknologi</a:t>
            </a:r>
            <a:r>
              <a:rPr dirty="0"/>
              <a:t> </a:t>
            </a:r>
            <a:r>
              <a:rPr dirty="0" err="1"/>
              <a:t>memperluas</a:t>
            </a:r>
            <a:r>
              <a:rPr dirty="0"/>
              <a:t> </a:t>
            </a:r>
            <a:r>
              <a:rPr dirty="0" err="1"/>
              <a:t>peluang</a:t>
            </a:r>
            <a:r>
              <a:rPr dirty="0"/>
              <a:t> </a:t>
            </a:r>
            <a:r>
              <a:rPr dirty="0" err="1"/>
              <a:t>transparansi</a:t>
            </a:r>
            <a:r>
              <a:rPr dirty="0"/>
              <a:t>, </a:t>
            </a:r>
            <a:r>
              <a:rPr dirty="0" err="1"/>
              <a:t>tetapi</a:t>
            </a:r>
            <a:r>
              <a:rPr dirty="0"/>
              <a:t> juga </a:t>
            </a:r>
            <a:r>
              <a:rPr dirty="0" err="1"/>
              <a:t>membuka</a:t>
            </a:r>
            <a:r>
              <a:rPr dirty="0"/>
              <a:t> modus </a:t>
            </a:r>
            <a:r>
              <a:rPr dirty="0" err="1"/>
              <a:t>baru</a:t>
            </a:r>
            <a:r>
              <a:rPr dirty="0"/>
              <a:t>: </a:t>
            </a:r>
            <a:r>
              <a:rPr dirty="0" err="1"/>
              <a:t>manipulasi</a:t>
            </a:r>
            <a:r>
              <a:rPr dirty="0"/>
              <a:t> data, </a:t>
            </a:r>
            <a:r>
              <a:rPr dirty="0" err="1"/>
              <a:t>transaksi</a:t>
            </a:r>
            <a:r>
              <a:rPr dirty="0"/>
              <a:t> digital, </a:t>
            </a:r>
            <a:r>
              <a:rPr dirty="0" err="1"/>
              <a:t>penyalahgunaan</a:t>
            </a:r>
            <a:r>
              <a:rPr dirty="0"/>
              <a:t> </a:t>
            </a:r>
            <a:r>
              <a:rPr dirty="0" err="1"/>
              <a:t>akses</a:t>
            </a:r>
            <a:r>
              <a:rPr dirty="0"/>
              <a:t>, dan </a:t>
            </a:r>
            <a:r>
              <a:rPr dirty="0" err="1"/>
              <a:t>pemalsuan</a:t>
            </a:r>
            <a:r>
              <a:rPr dirty="0"/>
              <a:t> </a:t>
            </a:r>
            <a:r>
              <a:rPr dirty="0" err="1"/>
              <a:t>dokumen</a:t>
            </a:r>
            <a:r>
              <a:rPr dirty="0"/>
              <a:t>.</a:t>
            </a:r>
          </a:p>
          <a:p>
            <a:pPr marL="342900" indent="-342900">
              <a:spcAft>
                <a:spcPts val="900"/>
              </a:spcAft>
              <a:buFont typeface="Wingdings" panose="05000000000000000000" pitchFamily="2" charset="2"/>
              <a:buChar char="ü"/>
              <a:defRPr sz="1900" b="0">
                <a:solidFill>
                  <a:srgbClr val="232323"/>
                </a:solidFill>
              </a:defRPr>
            </a:pPr>
            <a:r>
              <a:rPr dirty="0"/>
              <a:t>Pendidikan anti</a:t>
            </a:r>
            <a:r>
              <a:rPr lang="en-US" dirty="0"/>
              <a:t>-</a:t>
            </a:r>
            <a:r>
              <a:rPr dirty="0" err="1"/>
              <a:t>korupsi</a:t>
            </a:r>
            <a:r>
              <a:rPr dirty="0"/>
              <a:t> </a:t>
            </a:r>
            <a:r>
              <a:rPr dirty="0" err="1"/>
              <a:t>bergerak</a:t>
            </a:r>
            <a:r>
              <a:rPr dirty="0"/>
              <a:t> </a:t>
            </a:r>
            <a:r>
              <a:rPr dirty="0" err="1"/>
              <a:t>dari</a:t>
            </a:r>
            <a:r>
              <a:rPr dirty="0"/>
              <a:t> </a:t>
            </a:r>
            <a:r>
              <a:rPr dirty="0" err="1"/>
              <a:t>hafalan</a:t>
            </a:r>
            <a:r>
              <a:rPr dirty="0"/>
              <a:t> </a:t>
            </a:r>
            <a:r>
              <a:rPr dirty="0" err="1"/>
              <a:t>aturan</a:t>
            </a:r>
            <a:r>
              <a:rPr dirty="0"/>
              <a:t> </a:t>
            </a:r>
            <a:r>
              <a:rPr dirty="0" err="1"/>
              <a:t>menuju</a:t>
            </a:r>
            <a:r>
              <a:rPr dirty="0"/>
              <a:t> </a:t>
            </a:r>
            <a:r>
              <a:rPr dirty="0" err="1"/>
              <a:t>kemampuan</a:t>
            </a:r>
            <a:r>
              <a:rPr dirty="0"/>
              <a:t> </a:t>
            </a:r>
            <a:r>
              <a:rPr dirty="0" err="1"/>
              <a:t>mengenali</a:t>
            </a:r>
            <a:r>
              <a:rPr dirty="0"/>
              <a:t> </a:t>
            </a:r>
            <a:r>
              <a:rPr i="1" dirty="0"/>
              <a:t>red flags</a:t>
            </a:r>
            <a:r>
              <a:rPr dirty="0"/>
              <a:t> dan </a:t>
            </a:r>
            <a:r>
              <a:rPr dirty="0" err="1"/>
              <a:t>mengambil</a:t>
            </a:r>
            <a:r>
              <a:rPr dirty="0"/>
              <a:t> </a:t>
            </a:r>
            <a:r>
              <a:rPr dirty="0" err="1"/>
              <a:t>keputusan</a:t>
            </a:r>
            <a:r>
              <a:rPr dirty="0"/>
              <a:t> </a:t>
            </a:r>
            <a:r>
              <a:rPr b="1" dirty="0" err="1"/>
              <a:t>berintegritas</a:t>
            </a:r>
            <a:r>
              <a:rPr b="1"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73952"/>
            <a:ext cx="11155680" cy="18288"/>
          </a:xfrm>
          <a:prstGeom prst="rect">
            <a:avLst/>
          </a:prstGeom>
          <a:solidFill>
            <a:srgbClr val="CD96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510528"/>
            <a:ext cx="10881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3"/>
                </a:solidFill>
              </a:defRPr>
            </a:pPr>
            <a:r>
              <a:t>Sumber konsep: KPK/ACLC, materi antikorupsi dan integritas.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74320"/>
            <a:ext cx="494090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92D46"/>
                </a:solidFill>
              </a:defRPr>
            </a:pPr>
            <a:r>
              <a:rPr sz="2000" dirty="0"/>
              <a:t>Gambaran </a:t>
            </a:r>
            <a:r>
              <a:rPr sz="2000" dirty="0" err="1"/>
              <a:t>Korupsi</a:t>
            </a:r>
            <a:r>
              <a:rPr sz="2000" dirty="0"/>
              <a:t> Indonesia: Data KPK 2025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9224"/>
            <a:ext cx="10789920" cy="2254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900"/>
              </a:spcAft>
              <a:buFont typeface="Courier New" panose="02070309020205020404" pitchFamily="49" charset="0"/>
              <a:buChar char="o"/>
              <a:defRPr sz="1900" b="0">
                <a:solidFill>
                  <a:srgbClr val="232323"/>
                </a:solidFill>
              </a:defRPr>
            </a:pPr>
            <a:r>
              <a:rPr sz="1600" dirty="0" err="1"/>
              <a:t>Menurut</a:t>
            </a:r>
            <a:r>
              <a:rPr sz="1600" dirty="0"/>
              <a:t> </a:t>
            </a:r>
            <a:r>
              <a:rPr sz="1600" dirty="0" err="1"/>
              <a:t>Laporan</a:t>
            </a:r>
            <a:r>
              <a:rPr sz="1600" dirty="0"/>
              <a:t> Tahunan KPK 2025, </a:t>
            </a:r>
            <a:r>
              <a:rPr sz="1600" dirty="0" err="1"/>
              <a:t>penindakan</a:t>
            </a:r>
            <a:r>
              <a:rPr sz="1600" dirty="0"/>
              <a:t> </a:t>
            </a:r>
            <a:r>
              <a:rPr sz="1600" dirty="0" err="1"/>
              <a:t>berdasarkan</a:t>
            </a:r>
            <a:r>
              <a:rPr sz="1600" dirty="0"/>
              <a:t> modus </a:t>
            </a:r>
            <a:r>
              <a:rPr sz="1600" dirty="0" err="1"/>
              <a:t>perkara</a:t>
            </a:r>
            <a:r>
              <a:rPr sz="1600" dirty="0"/>
              <a:t> </a:t>
            </a:r>
            <a:r>
              <a:rPr sz="1600" dirty="0" err="1"/>
              <a:t>mencatat</a:t>
            </a:r>
            <a:r>
              <a:rPr sz="1600" dirty="0"/>
              <a:t> 48 </a:t>
            </a:r>
            <a:r>
              <a:rPr sz="1600" dirty="0" err="1"/>
              <a:t>perkara</a:t>
            </a:r>
            <a:r>
              <a:rPr sz="1600" dirty="0"/>
              <a:t> </a:t>
            </a:r>
            <a:r>
              <a:rPr sz="1600" dirty="0" err="1"/>
              <a:t>gratifikasi</a:t>
            </a:r>
            <a:r>
              <a:rPr sz="1600" dirty="0"/>
              <a:t>/</a:t>
            </a:r>
            <a:r>
              <a:rPr sz="1600" dirty="0" err="1"/>
              <a:t>penyuapan</a:t>
            </a:r>
            <a:r>
              <a:rPr sz="1600" dirty="0"/>
              <a:t>, 39 </a:t>
            </a:r>
            <a:r>
              <a:rPr sz="1600" dirty="0" err="1"/>
              <a:t>perkara</a:t>
            </a:r>
            <a:r>
              <a:rPr sz="1600" dirty="0"/>
              <a:t> </a:t>
            </a:r>
            <a:r>
              <a:rPr sz="1600" dirty="0" err="1"/>
              <a:t>pengadaan</a:t>
            </a:r>
            <a:r>
              <a:rPr sz="1600" dirty="0"/>
              <a:t> </a:t>
            </a:r>
            <a:r>
              <a:rPr sz="1600" dirty="0" err="1"/>
              <a:t>barang</a:t>
            </a:r>
            <a:r>
              <a:rPr sz="1600" dirty="0"/>
              <a:t>/</a:t>
            </a:r>
            <a:r>
              <a:rPr sz="1600" dirty="0" err="1"/>
              <a:t>jasa</a:t>
            </a:r>
            <a:r>
              <a:rPr sz="1600" dirty="0"/>
              <a:t>/</a:t>
            </a:r>
            <a:r>
              <a:rPr sz="1600" dirty="0" err="1"/>
              <a:t>kerugian</a:t>
            </a:r>
            <a:r>
              <a:rPr sz="1600" dirty="0"/>
              <a:t> negara, dan 27 </a:t>
            </a:r>
            <a:r>
              <a:rPr sz="1600" dirty="0" err="1"/>
              <a:t>perkara</a:t>
            </a:r>
            <a:r>
              <a:rPr sz="1600" dirty="0"/>
              <a:t> </a:t>
            </a:r>
            <a:r>
              <a:rPr sz="1600" dirty="0" err="1"/>
              <a:t>pungutan</a:t>
            </a:r>
            <a:r>
              <a:rPr sz="1600" dirty="0"/>
              <a:t>/</a:t>
            </a:r>
            <a:r>
              <a:rPr sz="1600" dirty="0" err="1"/>
              <a:t>pemerasan</a:t>
            </a:r>
            <a:r>
              <a:rPr sz="1600" dirty="0"/>
              <a:t>.</a:t>
            </a:r>
          </a:p>
          <a:p>
            <a:pPr marL="285750" indent="-285750">
              <a:spcAft>
                <a:spcPts val="900"/>
              </a:spcAft>
              <a:buFont typeface="Courier New" panose="02070309020205020404" pitchFamily="49" charset="0"/>
              <a:buChar char="o"/>
              <a:defRPr sz="1900" b="0">
                <a:solidFill>
                  <a:srgbClr val="232323"/>
                </a:solidFill>
              </a:defRPr>
            </a:pPr>
            <a:r>
              <a:rPr sz="1600" dirty="0"/>
              <a:t>KPK juga </a:t>
            </a:r>
            <a:r>
              <a:rPr sz="1600" dirty="0" err="1"/>
              <a:t>mencatat</a:t>
            </a:r>
            <a:r>
              <a:rPr sz="1600" dirty="0"/>
              <a:t> 11 </a:t>
            </a:r>
            <a:r>
              <a:rPr sz="1600" dirty="0" err="1"/>
              <a:t>kegiatan</a:t>
            </a:r>
            <a:r>
              <a:rPr sz="1600" dirty="0"/>
              <a:t> </a:t>
            </a:r>
            <a:r>
              <a:rPr sz="1600" dirty="0" err="1"/>
              <a:t>tangkap</a:t>
            </a:r>
            <a:r>
              <a:rPr sz="1600" dirty="0"/>
              <a:t> </a:t>
            </a:r>
            <a:r>
              <a:rPr sz="1600" dirty="0" err="1"/>
              <a:t>tangan</a:t>
            </a:r>
            <a:r>
              <a:rPr sz="1600" dirty="0"/>
              <a:t> pada 2025.</a:t>
            </a:r>
          </a:p>
          <a:p>
            <a:pPr marL="285750" indent="-285750">
              <a:spcAft>
                <a:spcPts val="900"/>
              </a:spcAft>
              <a:buFont typeface="Courier New" panose="02070309020205020404" pitchFamily="49" charset="0"/>
              <a:buChar char="o"/>
              <a:defRPr sz="1900" b="0">
                <a:solidFill>
                  <a:srgbClr val="232323"/>
                </a:solidFill>
              </a:defRPr>
            </a:pPr>
            <a:r>
              <a:rPr sz="1600" dirty="0" err="1"/>
              <a:t>Menurut</a:t>
            </a:r>
            <a:r>
              <a:rPr sz="1600" dirty="0"/>
              <a:t> </a:t>
            </a:r>
            <a:r>
              <a:rPr sz="1600" dirty="0" err="1"/>
              <a:t>klasifikasi</a:t>
            </a:r>
            <a:r>
              <a:rPr sz="1600" dirty="0"/>
              <a:t> </a:t>
            </a:r>
            <a:r>
              <a:rPr sz="1600" dirty="0" err="1"/>
              <a:t>sektor</a:t>
            </a:r>
            <a:r>
              <a:rPr sz="1600" dirty="0"/>
              <a:t> </a:t>
            </a:r>
            <a:r>
              <a:rPr sz="1600" dirty="0" err="1"/>
              <a:t>dalam</a:t>
            </a:r>
            <a:r>
              <a:rPr sz="1600" dirty="0"/>
              <a:t> </a:t>
            </a:r>
            <a:r>
              <a:rPr sz="1600" dirty="0" err="1"/>
              <a:t>laporan</a:t>
            </a:r>
            <a:r>
              <a:rPr sz="1600" dirty="0"/>
              <a:t> </a:t>
            </a:r>
            <a:r>
              <a:rPr sz="1600" dirty="0" err="1"/>
              <a:t>tersebut</a:t>
            </a:r>
            <a:r>
              <a:rPr sz="1600" dirty="0"/>
              <a:t>, </a:t>
            </a:r>
            <a:r>
              <a:rPr sz="1600" dirty="0" err="1"/>
              <a:t>infrastruktur</a:t>
            </a:r>
            <a:r>
              <a:rPr sz="1600" dirty="0"/>
              <a:t> </a:t>
            </a:r>
            <a:r>
              <a:rPr sz="1600" dirty="0" err="1"/>
              <a:t>tercatat</a:t>
            </a:r>
            <a:r>
              <a:rPr sz="1600" dirty="0"/>
              <a:t> 50 </a:t>
            </a:r>
            <a:r>
              <a:rPr sz="1600" dirty="0" err="1"/>
              <a:t>perkara</a:t>
            </a:r>
            <a:r>
              <a:rPr sz="1600" dirty="0"/>
              <a:t>; </a:t>
            </a:r>
            <a:r>
              <a:rPr sz="1600" dirty="0" err="1"/>
              <a:t>keuangan</a:t>
            </a:r>
            <a:r>
              <a:rPr sz="1600" dirty="0"/>
              <a:t> negara (APBN/D dan </a:t>
            </a:r>
            <a:r>
              <a:rPr sz="1600" dirty="0" err="1"/>
              <a:t>perbankan</a:t>
            </a:r>
            <a:r>
              <a:rPr sz="1600" dirty="0"/>
              <a:t>) 22; </a:t>
            </a:r>
            <a:r>
              <a:rPr sz="1600" dirty="0" err="1"/>
              <a:t>penegakan</a:t>
            </a:r>
            <a:r>
              <a:rPr sz="1600" dirty="0"/>
              <a:t> </a:t>
            </a:r>
            <a:r>
              <a:rPr sz="1600" dirty="0" err="1"/>
              <a:t>hukum</a:t>
            </a:r>
            <a:r>
              <a:rPr sz="1600" dirty="0"/>
              <a:t> dan </a:t>
            </a:r>
            <a:r>
              <a:rPr sz="1600" dirty="0" err="1"/>
              <a:t>birokrasi</a:t>
            </a:r>
            <a:r>
              <a:rPr sz="1600" dirty="0"/>
              <a:t> 20.</a:t>
            </a:r>
            <a:endParaRPr lang="en-US" sz="1600" dirty="0"/>
          </a:p>
          <a:p>
            <a:pPr marL="285750" indent="-285750">
              <a:spcAft>
                <a:spcPts val="900"/>
              </a:spcAft>
              <a:buFont typeface="Courier New" panose="02070309020205020404" pitchFamily="49" charset="0"/>
              <a:buChar char="o"/>
              <a:defRPr sz="1900" b="0">
                <a:solidFill>
                  <a:srgbClr val="232323"/>
                </a:solidFill>
              </a:defRPr>
            </a:pPr>
            <a:r>
              <a:rPr lang="en-ID" sz="1900" dirty="0">
                <a:solidFill>
                  <a:srgbClr val="232323"/>
                </a:solidFill>
              </a:rPr>
              <a:t>Total </a:t>
            </a:r>
            <a:r>
              <a:rPr lang="en-ID" sz="1900" dirty="0" err="1">
                <a:solidFill>
                  <a:srgbClr val="232323"/>
                </a:solidFill>
              </a:rPr>
              <a:t>kerugian</a:t>
            </a:r>
            <a:r>
              <a:rPr lang="en-ID" sz="1900" dirty="0">
                <a:solidFill>
                  <a:srgbClr val="232323"/>
                </a:solidFill>
              </a:rPr>
              <a:t> </a:t>
            </a:r>
            <a:r>
              <a:rPr lang="en-ID" sz="1900" dirty="0" err="1">
                <a:solidFill>
                  <a:srgbClr val="232323"/>
                </a:solidFill>
              </a:rPr>
              <a:t>keuangan</a:t>
            </a:r>
            <a:r>
              <a:rPr lang="en-ID" sz="1900" dirty="0">
                <a:solidFill>
                  <a:srgbClr val="232323"/>
                </a:solidFill>
              </a:rPr>
              <a:t> negara </a:t>
            </a:r>
            <a:r>
              <a:rPr lang="en-ID" sz="1900" dirty="0" err="1">
                <a:solidFill>
                  <a:srgbClr val="232323"/>
                </a:solidFill>
              </a:rPr>
              <a:t>akibat</a:t>
            </a:r>
            <a:r>
              <a:rPr lang="en-ID" sz="1900" dirty="0">
                <a:solidFill>
                  <a:srgbClr val="232323"/>
                </a:solidFill>
              </a:rPr>
              <a:t> </a:t>
            </a:r>
            <a:r>
              <a:rPr lang="en-ID" sz="1900" dirty="0" err="1">
                <a:solidFill>
                  <a:srgbClr val="232323"/>
                </a:solidFill>
              </a:rPr>
              <a:t>tindak</a:t>
            </a:r>
            <a:r>
              <a:rPr lang="en-ID" sz="1900" dirty="0">
                <a:solidFill>
                  <a:srgbClr val="232323"/>
                </a:solidFill>
              </a:rPr>
              <a:t> </a:t>
            </a:r>
            <a:r>
              <a:rPr lang="en-ID" sz="1900" dirty="0" err="1">
                <a:solidFill>
                  <a:srgbClr val="232323"/>
                </a:solidFill>
              </a:rPr>
              <a:t>pidana</a:t>
            </a:r>
            <a:r>
              <a:rPr lang="en-ID" sz="1900" dirty="0">
                <a:solidFill>
                  <a:srgbClr val="232323"/>
                </a:solidFill>
              </a:rPr>
              <a:t> </a:t>
            </a:r>
            <a:r>
              <a:rPr lang="en-ID" sz="1900" dirty="0" err="1">
                <a:solidFill>
                  <a:srgbClr val="232323"/>
                </a:solidFill>
              </a:rPr>
              <a:t>korupsi</a:t>
            </a:r>
            <a:r>
              <a:rPr lang="en-ID" sz="1900" dirty="0">
                <a:solidFill>
                  <a:srgbClr val="232323"/>
                </a:solidFill>
              </a:rPr>
              <a:t> dan </a:t>
            </a:r>
            <a:r>
              <a:rPr lang="en-ID" sz="1900" dirty="0" err="1">
                <a:solidFill>
                  <a:srgbClr val="232323"/>
                </a:solidFill>
              </a:rPr>
              <a:t>Tindak</a:t>
            </a:r>
            <a:r>
              <a:rPr lang="en-ID" sz="1900" dirty="0">
                <a:solidFill>
                  <a:srgbClr val="232323"/>
                </a:solidFill>
              </a:rPr>
              <a:t> </a:t>
            </a:r>
            <a:r>
              <a:rPr lang="en-ID" sz="1900" dirty="0" err="1">
                <a:solidFill>
                  <a:srgbClr val="232323"/>
                </a:solidFill>
              </a:rPr>
              <a:t>Pidana</a:t>
            </a:r>
            <a:r>
              <a:rPr lang="en-ID" sz="1900" dirty="0">
                <a:solidFill>
                  <a:srgbClr val="232323"/>
                </a:solidFill>
              </a:rPr>
              <a:t> </a:t>
            </a:r>
            <a:r>
              <a:rPr lang="en-ID" sz="1900" dirty="0" err="1">
                <a:solidFill>
                  <a:srgbClr val="232323"/>
                </a:solidFill>
              </a:rPr>
              <a:t>Pencucian</a:t>
            </a:r>
            <a:r>
              <a:rPr lang="en-ID" sz="1900" dirty="0">
                <a:solidFill>
                  <a:srgbClr val="232323"/>
                </a:solidFill>
              </a:rPr>
              <a:t> Uang (TPPU) yang </a:t>
            </a:r>
            <a:r>
              <a:rPr lang="en-ID" sz="1900" dirty="0" err="1">
                <a:solidFill>
                  <a:srgbClr val="232323"/>
                </a:solidFill>
              </a:rPr>
              <a:t>ditangani</a:t>
            </a:r>
            <a:r>
              <a:rPr lang="en-ID" sz="1900" dirty="0">
                <a:solidFill>
                  <a:srgbClr val="232323"/>
                </a:solidFill>
              </a:rPr>
              <a:t> oleh </a:t>
            </a:r>
            <a:r>
              <a:rPr lang="en-ID" sz="1900" dirty="0" err="1">
                <a:solidFill>
                  <a:srgbClr val="232323"/>
                </a:solidFill>
              </a:rPr>
              <a:t>Kejaksaan</a:t>
            </a:r>
            <a:r>
              <a:rPr lang="en-ID" sz="1900" dirty="0">
                <a:solidFill>
                  <a:srgbClr val="232323"/>
                </a:solidFill>
              </a:rPr>
              <a:t> Agung (</a:t>
            </a:r>
            <a:r>
              <a:rPr lang="en-ID" sz="1900" dirty="0" err="1">
                <a:solidFill>
                  <a:srgbClr val="232323"/>
                </a:solidFill>
              </a:rPr>
              <a:t>Kejagung</a:t>
            </a:r>
            <a:r>
              <a:rPr lang="en-ID" sz="1900" dirty="0">
                <a:solidFill>
                  <a:srgbClr val="232323"/>
                </a:solidFill>
              </a:rPr>
              <a:t>) </a:t>
            </a:r>
            <a:r>
              <a:rPr lang="en-ID" sz="1900" dirty="0" err="1">
                <a:solidFill>
                  <a:srgbClr val="232323"/>
                </a:solidFill>
              </a:rPr>
              <a:t>sepanjang</a:t>
            </a:r>
            <a:r>
              <a:rPr lang="en-ID" sz="1900" dirty="0">
                <a:solidFill>
                  <a:srgbClr val="232323"/>
                </a:solidFill>
              </a:rPr>
              <a:t> </a:t>
            </a:r>
            <a:r>
              <a:rPr lang="en-ID" sz="1900" dirty="0" err="1">
                <a:solidFill>
                  <a:srgbClr val="232323"/>
                </a:solidFill>
              </a:rPr>
              <a:t>tahun</a:t>
            </a:r>
            <a:r>
              <a:rPr lang="en-ID" sz="1900" dirty="0">
                <a:solidFill>
                  <a:srgbClr val="232323"/>
                </a:solidFill>
              </a:rPr>
              <a:t> 2025 </a:t>
            </a:r>
            <a:r>
              <a:rPr lang="en-ID" sz="1900" dirty="0" err="1">
                <a:solidFill>
                  <a:srgbClr val="232323"/>
                </a:solidFill>
              </a:rPr>
              <a:t>mencapai</a:t>
            </a:r>
            <a:r>
              <a:rPr lang="en-ID" sz="1900" dirty="0">
                <a:solidFill>
                  <a:srgbClr val="232323"/>
                </a:solidFill>
              </a:rPr>
              <a:t> Rp300,86 </a:t>
            </a:r>
            <a:r>
              <a:rPr lang="en-ID" sz="1900" dirty="0" err="1">
                <a:solidFill>
                  <a:srgbClr val="232323"/>
                </a:solidFill>
              </a:rPr>
              <a:t>triliun</a:t>
            </a:r>
            <a:endParaRPr sz="1600" dirty="0"/>
          </a:p>
        </p:txBody>
      </p:sp>
      <p:sp>
        <p:nvSpPr>
          <p:cNvPr id="5" name="Rectangle 4"/>
          <p:cNvSpPr/>
          <p:nvPr/>
        </p:nvSpPr>
        <p:spPr>
          <a:xfrm>
            <a:off x="502920" y="6473952"/>
            <a:ext cx="11155680" cy="18288"/>
          </a:xfrm>
          <a:prstGeom prst="rect">
            <a:avLst/>
          </a:prstGeom>
          <a:solidFill>
            <a:srgbClr val="CD96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510528"/>
            <a:ext cx="10881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3"/>
                </a:solidFill>
              </a:defRPr>
            </a:pPr>
            <a:r>
              <a:t>Sumber: Laporan Tahunan KPK 2025, bagian Penindakan.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5DB4D9-A1B6-C2A3-50DD-B22A67D5F0A1}"/>
              </a:ext>
            </a:extLst>
          </p:cNvPr>
          <p:cNvSpPr txBox="1"/>
          <p:nvPr/>
        </p:nvSpPr>
        <p:spPr>
          <a:xfrm>
            <a:off x="527151" y="3063240"/>
            <a:ext cx="434766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92D46"/>
                </a:solidFill>
              </a:defRPr>
            </a:pPr>
            <a:r>
              <a:rPr sz="2000" dirty="0" err="1"/>
              <a:t>Indeks</a:t>
            </a:r>
            <a:r>
              <a:rPr sz="2000" dirty="0"/>
              <a:t> </a:t>
            </a:r>
            <a:r>
              <a:rPr sz="2000" dirty="0" err="1"/>
              <a:t>Persepsi</a:t>
            </a:r>
            <a:r>
              <a:rPr sz="2000" dirty="0"/>
              <a:t> </a:t>
            </a:r>
            <a:r>
              <a:rPr sz="2000" dirty="0" err="1"/>
              <a:t>Korupsi</a:t>
            </a:r>
            <a:r>
              <a:rPr sz="2000" dirty="0"/>
              <a:t> (CPI) Indonesia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32C43C-991F-5F87-7355-50A4FC41C2F9}"/>
              </a:ext>
            </a:extLst>
          </p:cNvPr>
          <p:cNvSpPr txBox="1"/>
          <p:nvPr/>
        </p:nvSpPr>
        <p:spPr>
          <a:xfrm>
            <a:off x="694944" y="3447288"/>
            <a:ext cx="10789920" cy="1438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 b="0">
                <a:solidFill>
                  <a:srgbClr val="232323"/>
                </a:solidFill>
              </a:defRPr>
            </a:pPr>
            <a:r>
              <a:rPr lang="en-ID" sz="1600" dirty="0"/>
              <a:t>CPI </a:t>
            </a:r>
            <a:r>
              <a:rPr lang="en-ID" sz="1600" dirty="0" err="1"/>
              <a:t>adalah</a:t>
            </a:r>
            <a:r>
              <a:rPr lang="en-ID" sz="1600" dirty="0"/>
              <a:t> </a:t>
            </a:r>
            <a:r>
              <a:rPr lang="en-ID" sz="1600" dirty="0" err="1"/>
              <a:t>indikator</a:t>
            </a:r>
            <a:r>
              <a:rPr lang="en-ID" sz="1600" dirty="0"/>
              <a:t> </a:t>
            </a:r>
            <a:r>
              <a:rPr lang="en-ID" sz="1600" dirty="0" err="1"/>
              <a:t>persepsi</a:t>
            </a:r>
            <a:r>
              <a:rPr lang="en-ID" sz="1600" dirty="0"/>
              <a:t>, </a:t>
            </a:r>
            <a:r>
              <a:rPr lang="en-ID" sz="1600" dirty="0" err="1"/>
              <a:t>bukan</a:t>
            </a:r>
            <a:r>
              <a:rPr lang="en-ID" sz="1600" dirty="0"/>
              <a:t> </a:t>
            </a:r>
            <a:r>
              <a:rPr lang="en-ID" sz="1600" dirty="0" err="1"/>
              <a:t>hitungan</a:t>
            </a:r>
            <a:r>
              <a:rPr lang="en-ID" sz="1600" dirty="0"/>
              <a:t> </a:t>
            </a:r>
            <a:r>
              <a:rPr lang="en-ID" sz="1600" dirty="0" err="1"/>
              <a:t>jumlah</a:t>
            </a:r>
            <a:r>
              <a:rPr lang="en-ID" sz="1600" dirty="0"/>
              <a:t> </a:t>
            </a:r>
            <a:r>
              <a:rPr lang="en-ID" sz="1600" dirty="0" err="1"/>
              <a:t>kasus</a:t>
            </a:r>
            <a:r>
              <a:rPr lang="en-ID" sz="1600" dirty="0"/>
              <a:t> </a:t>
            </a:r>
            <a:r>
              <a:rPr lang="en-ID" sz="1600" dirty="0" err="1"/>
              <a:t>korupsi</a:t>
            </a:r>
            <a:r>
              <a:rPr lang="en-ID" sz="1600" dirty="0"/>
              <a:t>. Karena </a:t>
            </a:r>
            <a:r>
              <a:rPr lang="en-ID" sz="1600" dirty="0" err="1"/>
              <a:t>itu</a:t>
            </a:r>
            <a:r>
              <a:rPr lang="en-ID" sz="1600" dirty="0"/>
              <a:t>, CPI </a:t>
            </a:r>
            <a:r>
              <a:rPr lang="en-ID" sz="1600" dirty="0" err="1"/>
              <a:t>perlu</a:t>
            </a:r>
            <a:r>
              <a:rPr lang="en-ID" sz="1600" dirty="0"/>
              <a:t> </a:t>
            </a:r>
            <a:r>
              <a:rPr lang="en-ID" sz="1600" dirty="0" err="1"/>
              <a:t>dibaca</a:t>
            </a:r>
            <a:r>
              <a:rPr lang="en-ID" sz="1600" dirty="0"/>
              <a:t> </a:t>
            </a:r>
            <a:r>
              <a:rPr lang="en-ID" sz="1600" dirty="0" err="1"/>
              <a:t>bersama</a:t>
            </a:r>
            <a:r>
              <a:rPr lang="en-ID" sz="1600" dirty="0"/>
              <a:t> data </a:t>
            </a:r>
            <a:r>
              <a:rPr lang="en-ID" sz="1600" dirty="0" err="1"/>
              <a:t>penindakan</a:t>
            </a:r>
            <a:r>
              <a:rPr lang="en-ID" sz="1600" dirty="0"/>
              <a:t>, audit, </a:t>
            </a:r>
            <a:r>
              <a:rPr lang="en-ID" sz="1600" dirty="0" err="1"/>
              <a:t>survei</a:t>
            </a:r>
            <a:r>
              <a:rPr lang="en-ID" sz="1600" dirty="0"/>
              <a:t>, dan </a:t>
            </a:r>
            <a:r>
              <a:rPr lang="en-ID" sz="1600" dirty="0" err="1"/>
              <a:t>indikator</a:t>
            </a:r>
            <a:r>
              <a:rPr lang="en-ID" sz="1600" dirty="0"/>
              <a:t> tata </a:t>
            </a:r>
            <a:r>
              <a:rPr lang="en-ID" sz="1600" dirty="0" err="1"/>
              <a:t>kelola</a:t>
            </a:r>
            <a:r>
              <a:rPr lang="en-ID" sz="1600" dirty="0"/>
              <a:t> </a:t>
            </a:r>
            <a:r>
              <a:rPr lang="en-ID" sz="1600" dirty="0" err="1"/>
              <a:t>lainnya</a:t>
            </a:r>
            <a:r>
              <a:rPr lang="en-ID" sz="1600" dirty="0"/>
              <a:t>.</a:t>
            </a:r>
          </a:p>
          <a:p>
            <a:pPr>
              <a:spcAft>
                <a:spcPts val="900"/>
              </a:spcAft>
              <a:defRPr sz="1900" b="0">
                <a:solidFill>
                  <a:srgbClr val="232323"/>
                </a:solidFill>
              </a:defRPr>
            </a:pPr>
            <a:r>
              <a:rPr sz="1600" dirty="0"/>
              <a:t>CPI </a:t>
            </a:r>
            <a:r>
              <a:rPr sz="1600" dirty="0" err="1"/>
              <a:t>mengukur</a:t>
            </a:r>
            <a:r>
              <a:rPr sz="1600" dirty="0"/>
              <a:t> </a:t>
            </a:r>
            <a:r>
              <a:rPr sz="1600" dirty="0" err="1"/>
              <a:t>persepsi</a:t>
            </a:r>
            <a:r>
              <a:rPr sz="1600" dirty="0"/>
              <a:t> </a:t>
            </a:r>
            <a:r>
              <a:rPr sz="1600" dirty="0" err="1"/>
              <a:t>korupsi</a:t>
            </a:r>
            <a:r>
              <a:rPr sz="1600" dirty="0"/>
              <a:t> </a:t>
            </a:r>
            <a:r>
              <a:rPr sz="1600" dirty="0" err="1"/>
              <a:t>sektor</a:t>
            </a:r>
            <a:r>
              <a:rPr sz="1600" dirty="0"/>
              <a:t> </a:t>
            </a:r>
            <a:r>
              <a:rPr sz="1600" dirty="0" err="1"/>
              <a:t>publik</a:t>
            </a:r>
            <a:r>
              <a:rPr sz="1600" dirty="0"/>
              <a:t> pada </a:t>
            </a:r>
            <a:r>
              <a:rPr sz="1600" dirty="0" err="1"/>
              <a:t>skala</a:t>
            </a:r>
            <a:r>
              <a:rPr sz="1600" dirty="0"/>
              <a:t> 0–100; </a:t>
            </a:r>
            <a:r>
              <a:rPr sz="1600" dirty="0" err="1"/>
              <a:t>semakin</a:t>
            </a:r>
            <a:r>
              <a:rPr sz="1600" dirty="0"/>
              <a:t> </a:t>
            </a:r>
            <a:r>
              <a:rPr sz="1600" dirty="0" err="1"/>
              <a:t>rendah</a:t>
            </a:r>
            <a:r>
              <a:rPr sz="1600" dirty="0"/>
              <a:t> </a:t>
            </a:r>
            <a:r>
              <a:rPr sz="1600" dirty="0" err="1"/>
              <a:t>skor</a:t>
            </a:r>
            <a:r>
              <a:rPr sz="1600" dirty="0"/>
              <a:t>, </a:t>
            </a:r>
            <a:r>
              <a:rPr sz="1600" dirty="0" err="1"/>
              <a:t>semakin</a:t>
            </a:r>
            <a:r>
              <a:rPr sz="1600" dirty="0"/>
              <a:t> </a:t>
            </a:r>
            <a:r>
              <a:rPr sz="1600" dirty="0" err="1"/>
              <a:t>tinggi</a:t>
            </a:r>
            <a:r>
              <a:rPr sz="1600" dirty="0"/>
              <a:t> </a:t>
            </a:r>
            <a:r>
              <a:rPr sz="1600" dirty="0" err="1"/>
              <a:t>persepsi</a:t>
            </a:r>
            <a:r>
              <a:rPr sz="1600" dirty="0"/>
              <a:t> </a:t>
            </a:r>
            <a:r>
              <a:rPr sz="1600" dirty="0" err="1"/>
              <a:t>korupsinya</a:t>
            </a:r>
            <a:r>
              <a:rPr sz="1600" dirty="0"/>
              <a:t>.</a:t>
            </a:r>
            <a:r>
              <a:rPr lang="en-US" sz="1600" dirty="0"/>
              <a:t> </a:t>
            </a:r>
            <a:r>
              <a:rPr sz="1600" dirty="0"/>
              <a:t>Transparency International Indonesia </a:t>
            </a:r>
            <a:r>
              <a:rPr sz="1600" dirty="0" err="1"/>
              <a:t>melaporkan</a:t>
            </a:r>
            <a:r>
              <a:rPr sz="1600" dirty="0"/>
              <a:t> CPI 2025 Indonesia </a:t>
            </a:r>
            <a:r>
              <a:rPr sz="1600" dirty="0" err="1"/>
              <a:t>sebesar</a:t>
            </a:r>
            <a:r>
              <a:rPr sz="1600" dirty="0"/>
              <a:t> </a:t>
            </a:r>
            <a:r>
              <a:rPr sz="1600" b="1" dirty="0"/>
              <a:t>34/100</a:t>
            </a:r>
            <a:r>
              <a:rPr sz="1600" dirty="0"/>
              <a:t> dan </a:t>
            </a:r>
            <a:r>
              <a:rPr sz="1600" dirty="0" err="1"/>
              <a:t>peringkat</a:t>
            </a:r>
            <a:r>
              <a:rPr sz="1600" dirty="0"/>
              <a:t> </a:t>
            </a:r>
            <a:r>
              <a:rPr sz="1600" b="1" dirty="0"/>
              <a:t>109 </a:t>
            </a:r>
            <a:r>
              <a:rPr sz="1600" b="1" dirty="0" err="1"/>
              <a:t>dari</a:t>
            </a:r>
            <a:r>
              <a:rPr sz="1600" b="1" dirty="0"/>
              <a:t> 182 </a:t>
            </a:r>
            <a:r>
              <a:rPr sz="1600" dirty="0"/>
              <a:t>negara.</a:t>
            </a:r>
            <a:r>
              <a:rPr lang="en-US" sz="1600" dirty="0"/>
              <a:t> </a:t>
            </a:r>
            <a:r>
              <a:rPr sz="1600" dirty="0" err="1"/>
              <a:t>Sebagai</a:t>
            </a:r>
            <a:r>
              <a:rPr sz="1600" dirty="0"/>
              <a:t> </a:t>
            </a:r>
            <a:r>
              <a:rPr sz="1600" dirty="0" err="1"/>
              <a:t>pembanding</a:t>
            </a:r>
            <a:r>
              <a:rPr sz="1600" dirty="0"/>
              <a:t>, TII </a:t>
            </a:r>
            <a:r>
              <a:rPr sz="1600" dirty="0" err="1"/>
              <a:t>melaporkan</a:t>
            </a:r>
            <a:r>
              <a:rPr sz="1600" dirty="0"/>
              <a:t> CPI 2024 </a:t>
            </a:r>
            <a:r>
              <a:rPr sz="1600" dirty="0" err="1"/>
              <a:t>sebesar</a:t>
            </a:r>
            <a:r>
              <a:rPr sz="1600" dirty="0"/>
              <a:t> 37/100 dan </a:t>
            </a:r>
            <a:r>
              <a:rPr sz="1600" dirty="0" err="1"/>
              <a:t>peringkat</a:t>
            </a:r>
            <a:r>
              <a:rPr sz="1600" dirty="0"/>
              <a:t> 99 </a:t>
            </a:r>
            <a:r>
              <a:rPr sz="1600" dirty="0" err="1"/>
              <a:t>dari</a:t>
            </a:r>
            <a:r>
              <a:rPr sz="1600" dirty="0"/>
              <a:t> 180 negara.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C48AA2-55E3-1BC1-4C8D-AF9C401108C8}"/>
              </a:ext>
            </a:extLst>
          </p:cNvPr>
          <p:cNvSpPr txBox="1"/>
          <p:nvPr/>
        </p:nvSpPr>
        <p:spPr>
          <a:xfrm>
            <a:off x="1338453" y="4886143"/>
            <a:ext cx="93931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600" b="1" dirty="0"/>
              <a:t>(1) </a:t>
            </a:r>
            <a:r>
              <a:rPr lang="en-ID" sz="1600" b="1" dirty="0" err="1"/>
              <a:t>persepsi</a:t>
            </a:r>
            <a:r>
              <a:rPr lang="en-ID" sz="1600" b="1" dirty="0"/>
              <a:t> — CPI; (2) </a:t>
            </a:r>
            <a:r>
              <a:rPr lang="en-ID" sz="1600" b="1" dirty="0" err="1"/>
              <a:t>penindakan</a:t>
            </a:r>
            <a:r>
              <a:rPr lang="en-ID" sz="1600" b="1" dirty="0"/>
              <a:t> — KPK/</a:t>
            </a:r>
            <a:r>
              <a:rPr lang="en-ID" sz="1600" b="1" dirty="0" err="1"/>
              <a:t>penegak</a:t>
            </a:r>
            <a:r>
              <a:rPr lang="en-ID" sz="1600" b="1" dirty="0"/>
              <a:t> </a:t>
            </a:r>
            <a:r>
              <a:rPr lang="en-ID" sz="1600" b="1" dirty="0" err="1"/>
              <a:t>hukum</a:t>
            </a:r>
            <a:r>
              <a:rPr lang="en-ID" sz="1600" b="1" dirty="0"/>
              <a:t>; (3) </a:t>
            </a:r>
            <a:r>
              <a:rPr lang="en-ID" sz="1600" b="1" dirty="0" err="1"/>
              <a:t>kerentanan</a:t>
            </a:r>
            <a:r>
              <a:rPr lang="en-ID" sz="1600" b="1" dirty="0"/>
              <a:t> — </a:t>
            </a:r>
            <a:r>
              <a:rPr lang="en-ID" sz="1600" b="1" dirty="0" err="1"/>
              <a:t>sektor</a:t>
            </a:r>
            <a:r>
              <a:rPr lang="en-ID" sz="1600" b="1" dirty="0"/>
              <a:t>/proses yang </a:t>
            </a:r>
            <a:r>
              <a:rPr lang="en-ID" sz="1600" b="1" dirty="0" err="1"/>
              <a:t>rawan</a:t>
            </a:r>
            <a:r>
              <a:rPr lang="en-ID" sz="1600" b="1" dirty="0"/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64008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92D46"/>
                </a:solidFill>
              </a:defRPr>
            </a:pPr>
            <a:r>
              <a:rPr dirty="0"/>
              <a:t>Apa Itu </a:t>
            </a:r>
            <a:r>
              <a:rPr dirty="0" err="1"/>
              <a:t>Korupsi</a:t>
            </a:r>
            <a:r>
              <a:rPr dirty="0"/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234440"/>
            <a:ext cx="10789920" cy="19620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 b="0">
                <a:solidFill>
                  <a:srgbClr val="232323"/>
                </a:solidFill>
              </a:defRPr>
            </a:pPr>
            <a:r>
              <a:rPr lang="en-ID" dirty="0" err="1"/>
              <a:t>Penggunaan</a:t>
            </a:r>
            <a:r>
              <a:rPr lang="en-ID" dirty="0"/>
              <a:t> </a:t>
            </a:r>
            <a:r>
              <a:rPr lang="en-ID" dirty="0" err="1"/>
              <a:t>jabatan</a:t>
            </a:r>
            <a:r>
              <a:rPr lang="en-ID" dirty="0"/>
              <a:t>, </a:t>
            </a:r>
            <a:r>
              <a:rPr lang="en-ID" dirty="0" err="1"/>
              <a:t>kekuasaan</a:t>
            </a:r>
            <a:r>
              <a:rPr lang="en-ID" dirty="0"/>
              <a:t>, </a:t>
            </a:r>
            <a:r>
              <a:rPr lang="en-ID" dirty="0" err="1"/>
              <a:t>sumber</a:t>
            </a:r>
            <a:r>
              <a:rPr lang="en-ID" dirty="0"/>
              <a:t> </a:t>
            </a:r>
            <a:r>
              <a:rPr lang="en-ID" dirty="0" err="1"/>
              <a:t>daya</a:t>
            </a:r>
            <a:r>
              <a:rPr lang="en-ID" dirty="0"/>
              <a:t>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amanah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semestinya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keuntungan</a:t>
            </a:r>
            <a:r>
              <a:rPr lang="en-ID" dirty="0"/>
              <a:t> </a:t>
            </a:r>
            <a:r>
              <a:rPr lang="en-ID" dirty="0" err="1"/>
              <a:t>pribadi</a:t>
            </a:r>
            <a:r>
              <a:rPr lang="en-ID" dirty="0"/>
              <a:t>/</a:t>
            </a:r>
            <a:r>
              <a:rPr lang="en-ID" dirty="0" err="1"/>
              <a:t>pihak</a:t>
            </a:r>
            <a:r>
              <a:rPr lang="en-ID" dirty="0"/>
              <a:t> </a:t>
            </a:r>
            <a:r>
              <a:rPr lang="en-ID" dirty="0" err="1"/>
              <a:t>tertentu</a:t>
            </a:r>
            <a:r>
              <a:rPr lang="en-ID" dirty="0"/>
              <a:t> dan/</a:t>
            </a:r>
            <a:r>
              <a:rPr lang="en-ID" dirty="0" err="1"/>
              <a:t>atau</a:t>
            </a:r>
            <a:r>
              <a:rPr lang="en-ID" dirty="0"/>
              <a:t> yang </a:t>
            </a:r>
            <a:r>
              <a:rPr lang="en-ID" dirty="0" err="1"/>
              <a:t>menimbulkan</a:t>
            </a:r>
            <a:r>
              <a:rPr lang="en-ID" dirty="0"/>
              <a:t> </a:t>
            </a:r>
            <a:r>
              <a:rPr lang="en-ID" dirty="0" err="1"/>
              <a:t>kerugian</a:t>
            </a:r>
            <a:r>
              <a:rPr lang="en-ID" dirty="0"/>
              <a:t>.</a:t>
            </a:r>
          </a:p>
          <a:p>
            <a:pPr>
              <a:spcAft>
                <a:spcPts val="900"/>
              </a:spcAft>
              <a:defRPr sz="1900" b="0">
                <a:solidFill>
                  <a:srgbClr val="232323"/>
                </a:solidFill>
              </a:defRPr>
            </a:pPr>
            <a:r>
              <a:rPr dirty="0" err="1"/>
              <a:t>Secara</a:t>
            </a:r>
            <a:r>
              <a:rPr dirty="0"/>
              <a:t> </a:t>
            </a:r>
            <a:r>
              <a:rPr dirty="0" err="1"/>
              <a:t>hukum</a:t>
            </a:r>
            <a:r>
              <a:rPr dirty="0"/>
              <a:t>, UU </a:t>
            </a:r>
            <a:r>
              <a:rPr dirty="0" err="1"/>
              <a:t>Tipikor</a:t>
            </a:r>
            <a:r>
              <a:rPr dirty="0"/>
              <a:t> </a:t>
            </a:r>
            <a:r>
              <a:rPr dirty="0" err="1"/>
              <a:t>mengatur</a:t>
            </a:r>
            <a:r>
              <a:rPr dirty="0"/>
              <a:t> </a:t>
            </a:r>
            <a:r>
              <a:rPr dirty="0" err="1"/>
              <a:t>berbagai</a:t>
            </a:r>
            <a:r>
              <a:rPr dirty="0"/>
              <a:t> </a:t>
            </a:r>
            <a:r>
              <a:rPr dirty="0" err="1"/>
              <a:t>tindak</a:t>
            </a:r>
            <a:r>
              <a:rPr dirty="0"/>
              <a:t> </a:t>
            </a:r>
            <a:r>
              <a:rPr dirty="0" err="1"/>
              <a:t>pidana</a:t>
            </a:r>
            <a:r>
              <a:rPr dirty="0"/>
              <a:t> yang </a:t>
            </a:r>
            <a:r>
              <a:rPr dirty="0" err="1"/>
              <a:t>berkaitan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perbuatan</a:t>
            </a:r>
            <a:r>
              <a:rPr dirty="0"/>
              <a:t> </a:t>
            </a:r>
            <a:r>
              <a:rPr dirty="0" err="1"/>
              <a:t>melawan</a:t>
            </a:r>
            <a:r>
              <a:rPr dirty="0"/>
              <a:t> </a:t>
            </a:r>
            <a:r>
              <a:rPr dirty="0" err="1"/>
              <a:t>hukum</a:t>
            </a:r>
            <a:r>
              <a:rPr dirty="0"/>
              <a:t>, </a:t>
            </a:r>
            <a:r>
              <a:rPr dirty="0" err="1"/>
              <a:t>penyalahgunaan</a:t>
            </a:r>
            <a:r>
              <a:rPr dirty="0"/>
              <a:t> </a:t>
            </a:r>
            <a:r>
              <a:rPr dirty="0" err="1"/>
              <a:t>kewenangan</a:t>
            </a:r>
            <a:r>
              <a:rPr dirty="0"/>
              <a:t>, </a:t>
            </a:r>
            <a:r>
              <a:rPr dirty="0" err="1"/>
              <a:t>suap</a:t>
            </a:r>
            <a:r>
              <a:rPr dirty="0"/>
              <a:t>, </a:t>
            </a:r>
            <a:r>
              <a:rPr dirty="0" err="1"/>
              <a:t>pemerasan</a:t>
            </a:r>
            <a:r>
              <a:rPr dirty="0"/>
              <a:t>, </a:t>
            </a:r>
            <a:r>
              <a:rPr dirty="0" err="1"/>
              <a:t>penggelapan</a:t>
            </a:r>
            <a:r>
              <a:rPr dirty="0"/>
              <a:t>, </a:t>
            </a:r>
            <a:r>
              <a:rPr dirty="0" err="1"/>
              <a:t>perbuatan</a:t>
            </a:r>
            <a:r>
              <a:rPr dirty="0"/>
              <a:t> </a:t>
            </a:r>
            <a:r>
              <a:rPr dirty="0" err="1"/>
              <a:t>curang</a:t>
            </a:r>
            <a:r>
              <a:rPr dirty="0"/>
              <a:t>, </a:t>
            </a:r>
            <a:r>
              <a:rPr dirty="0" err="1"/>
              <a:t>benturan</a:t>
            </a:r>
            <a:r>
              <a:rPr dirty="0"/>
              <a:t> </a:t>
            </a:r>
            <a:r>
              <a:rPr dirty="0" err="1"/>
              <a:t>kepentingan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pengadaan</a:t>
            </a:r>
            <a:r>
              <a:rPr dirty="0"/>
              <a:t>, dan </a:t>
            </a:r>
            <a:r>
              <a:rPr dirty="0" err="1"/>
              <a:t>gratifikasi</a:t>
            </a:r>
            <a:r>
              <a:rPr dirty="0"/>
              <a:t>.</a:t>
            </a:r>
            <a:r>
              <a:rPr lang="en-US" dirty="0"/>
              <a:t> </a:t>
            </a:r>
            <a:r>
              <a:rPr dirty="0"/>
              <a:t>KPK </a:t>
            </a:r>
            <a:r>
              <a:rPr dirty="0" err="1"/>
              <a:t>mengelompokkan</a:t>
            </a:r>
            <a:r>
              <a:rPr dirty="0"/>
              <a:t> 30 </a:t>
            </a:r>
            <a:r>
              <a:rPr dirty="0" err="1"/>
              <a:t>jenis</a:t>
            </a:r>
            <a:r>
              <a:rPr dirty="0"/>
              <a:t> </a:t>
            </a:r>
            <a:r>
              <a:rPr dirty="0" err="1"/>
              <a:t>tindak</a:t>
            </a:r>
            <a:r>
              <a:rPr dirty="0"/>
              <a:t> </a:t>
            </a:r>
            <a:r>
              <a:rPr dirty="0" err="1"/>
              <a:t>pidana</a:t>
            </a:r>
            <a:r>
              <a:rPr dirty="0"/>
              <a:t> </a:t>
            </a:r>
            <a:r>
              <a:rPr dirty="0" err="1"/>
              <a:t>korupsi</a:t>
            </a:r>
            <a:r>
              <a:rPr dirty="0"/>
              <a:t> </a:t>
            </a:r>
            <a:r>
              <a:rPr dirty="0" err="1"/>
              <a:t>ke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7 </a:t>
            </a:r>
            <a:r>
              <a:rPr dirty="0" err="1"/>
              <a:t>kelompok</a:t>
            </a:r>
            <a:r>
              <a:rPr dirty="0"/>
              <a:t> </a:t>
            </a:r>
            <a:r>
              <a:rPr dirty="0" err="1"/>
              <a:t>besar</a:t>
            </a:r>
            <a:r>
              <a:rPr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73952"/>
            <a:ext cx="11155680" cy="18288"/>
          </a:xfrm>
          <a:prstGeom prst="rect">
            <a:avLst/>
          </a:prstGeom>
          <a:solidFill>
            <a:srgbClr val="CD96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510528"/>
            <a:ext cx="10881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3"/>
                </a:solidFill>
              </a:defRPr>
            </a:pPr>
            <a:r>
              <a:t>Sumber: KPK ACLC, “Ayo Kenali dan Hindari 30 Jenis Korupsi”; UU 31/1999 jo. UU 20/2001.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7432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92D46"/>
                </a:solidFill>
              </a:defRPr>
            </a:pPr>
            <a:r>
              <a:t>Peta Jenis Korupsi Menurut KPK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325880"/>
            <a:ext cx="5349240" cy="475488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1554480"/>
            <a:ext cx="48920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AA2D2D"/>
                </a:solidFill>
              </a:defRPr>
            </a:pPr>
            <a:r>
              <a:t>7 Kelompok Besar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057400"/>
            <a:ext cx="475488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 b="0">
                <a:solidFill>
                  <a:srgbClr val="232323"/>
                </a:solidFill>
              </a:defRPr>
            </a:pPr>
            <a:r>
              <a:rPr dirty="0"/>
              <a:t>1. </a:t>
            </a:r>
            <a:r>
              <a:rPr dirty="0" err="1"/>
              <a:t>Kerugian</a:t>
            </a:r>
            <a:r>
              <a:rPr dirty="0"/>
              <a:t> </a:t>
            </a:r>
            <a:r>
              <a:rPr dirty="0" err="1"/>
              <a:t>keuangan</a:t>
            </a:r>
            <a:r>
              <a:rPr dirty="0"/>
              <a:t> negara</a:t>
            </a:r>
          </a:p>
          <a:p>
            <a:pPr>
              <a:spcAft>
                <a:spcPts val="900"/>
              </a:spcAft>
              <a:defRPr sz="1600" b="0">
                <a:solidFill>
                  <a:srgbClr val="232323"/>
                </a:solidFill>
              </a:defRPr>
            </a:pPr>
            <a:r>
              <a:rPr dirty="0"/>
              <a:t>2. </a:t>
            </a:r>
            <a:r>
              <a:rPr dirty="0" err="1"/>
              <a:t>Suap-menyuap</a:t>
            </a:r>
            <a:endParaRPr dirty="0"/>
          </a:p>
          <a:p>
            <a:pPr>
              <a:spcAft>
                <a:spcPts val="900"/>
              </a:spcAft>
              <a:defRPr sz="1600" b="0">
                <a:solidFill>
                  <a:srgbClr val="232323"/>
                </a:solidFill>
              </a:defRPr>
            </a:pPr>
            <a:r>
              <a:rPr dirty="0"/>
              <a:t>3. </a:t>
            </a:r>
            <a:r>
              <a:rPr dirty="0" err="1"/>
              <a:t>Penggelapan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jabatan</a:t>
            </a:r>
            <a:endParaRPr dirty="0"/>
          </a:p>
          <a:p>
            <a:pPr>
              <a:spcAft>
                <a:spcPts val="900"/>
              </a:spcAft>
              <a:defRPr sz="1600" b="0">
                <a:solidFill>
                  <a:srgbClr val="232323"/>
                </a:solidFill>
              </a:defRPr>
            </a:pPr>
            <a:r>
              <a:rPr dirty="0"/>
              <a:t>4. </a:t>
            </a:r>
            <a:r>
              <a:rPr dirty="0" err="1"/>
              <a:t>Pemerasan</a:t>
            </a:r>
            <a:endParaRPr dirty="0"/>
          </a:p>
          <a:p>
            <a:pPr>
              <a:spcAft>
                <a:spcPts val="900"/>
              </a:spcAft>
              <a:defRPr sz="1600" b="0">
                <a:solidFill>
                  <a:srgbClr val="232323"/>
                </a:solidFill>
              </a:defRPr>
            </a:pPr>
            <a:r>
              <a:rPr dirty="0"/>
              <a:t>5. </a:t>
            </a:r>
            <a:r>
              <a:rPr dirty="0" err="1"/>
              <a:t>Perbuatan</a:t>
            </a:r>
            <a:r>
              <a:rPr dirty="0"/>
              <a:t> </a:t>
            </a:r>
            <a:r>
              <a:rPr dirty="0" err="1"/>
              <a:t>curang</a:t>
            </a:r>
            <a:endParaRPr dirty="0"/>
          </a:p>
          <a:p>
            <a:pPr>
              <a:spcAft>
                <a:spcPts val="900"/>
              </a:spcAft>
              <a:defRPr sz="1600" b="0">
                <a:solidFill>
                  <a:srgbClr val="232323"/>
                </a:solidFill>
              </a:defRPr>
            </a:pPr>
            <a:r>
              <a:rPr dirty="0"/>
              <a:t>6. </a:t>
            </a:r>
            <a:r>
              <a:rPr dirty="0" err="1"/>
              <a:t>Benturan</a:t>
            </a:r>
            <a:r>
              <a:rPr dirty="0"/>
              <a:t> </a:t>
            </a:r>
            <a:r>
              <a:rPr dirty="0" err="1"/>
              <a:t>kepentingan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pengadaan</a:t>
            </a:r>
            <a:endParaRPr dirty="0"/>
          </a:p>
          <a:p>
            <a:pPr>
              <a:spcAft>
                <a:spcPts val="900"/>
              </a:spcAft>
              <a:defRPr sz="1600" b="0">
                <a:solidFill>
                  <a:srgbClr val="232323"/>
                </a:solidFill>
              </a:defRPr>
            </a:pPr>
            <a:r>
              <a:rPr dirty="0"/>
              <a:t>7. </a:t>
            </a:r>
            <a:r>
              <a:rPr dirty="0" err="1"/>
              <a:t>Gratifikasi</a:t>
            </a:r>
            <a:endParaRPr dirty="0"/>
          </a:p>
        </p:txBody>
      </p:sp>
      <p:sp>
        <p:nvSpPr>
          <p:cNvPr id="7" name="Rounded Rectangle 6"/>
          <p:cNvSpPr/>
          <p:nvPr/>
        </p:nvSpPr>
        <p:spPr>
          <a:xfrm>
            <a:off x="6217920" y="1325880"/>
            <a:ext cx="5349240" cy="475488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46520" y="1554480"/>
            <a:ext cx="48920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AA2D2D"/>
                </a:solidFill>
              </a:defRPr>
            </a:pPr>
            <a:r>
              <a:t>Fokus Materi Kita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37959" y="2057400"/>
            <a:ext cx="475488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 b="0">
                <a:solidFill>
                  <a:srgbClr val="232323"/>
                </a:solidFill>
              </a:defRPr>
            </a:pPr>
            <a:r>
              <a:t>Gratifikasi</a:t>
            </a:r>
          </a:p>
          <a:p>
            <a:pPr>
              <a:spcAft>
                <a:spcPts val="900"/>
              </a:spcAft>
              <a:defRPr sz="1600" b="0">
                <a:solidFill>
                  <a:srgbClr val="232323"/>
                </a:solidFill>
              </a:defRPr>
            </a:pPr>
            <a:r>
              <a:t>Suap</a:t>
            </a:r>
          </a:p>
          <a:p>
            <a:pPr>
              <a:spcAft>
                <a:spcPts val="900"/>
              </a:spcAft>
              <a:defRPr sz="1600" b="0">
                <a:solidFill>
                  <a:srgbClr val="232323"/>
                </a:solidFill>
              </a:defRPr>
            </a:pPr>
            <a:r>
              <a:t>Pemerasan</a:t>
            </a:r>
          </a:p>
          <a:p>
            <a:pPr>
              <a:spcAft>
                <a:spcPts val="900"/>
              </a:spcAft>
              <a:defRPr sz="1600" b="0">
                <a:solidFill>
                  <a:srgbClr val="232323"/>
                </a:solidFill>
              </a:defRPr>
            </a:pPr>
            <a:r>
              <a:t>Konflik/benturan kepentingan</a:t>
            </a:r>
          </a:p>
          <a:p>
            <a:pPr>
              <a:spcAft>
                <a:spcPts val="900"/>
              </a:spcAft>
              <a:defRPr sz="1600" b="0">
                <a:solidFill>
                  <a:srgbClr val="232323"/>
                </a:solidFill>
              </a:defRPr>
            </a:pPr>
            <a:r>
              <a:t>Penyalahgunaan wewenang</a:t>
            </a:r>
          </a:p>
          <a:p>
            <a:pPr>
              <a:spcAft>
                <a:spcPts val="900"/>
              </a:spcAft>
              <a:defRPr sz="1600" b="0">
                <a:solidFill>
                  <a:srgbClr val="232323"/>
                </a:solidFill>
              </a:defRPr>
            </a:pPr>
            <a:r>
              <a:t>Fraud dalam organisasi</a:t>
            </a:r>
          </a:p>
          <a:p>
            <a:pPr>
              <a:spcAft>
                <a:spcPts val="900"/>
              </a:spcAft>
              <a:defRPr sz="1600" b="0">
                <a:solidFill>
                  <a:srgbClr val="232323"/>
                </a:solidFill>
              </a:defRPr>
            </a:pPr>
            <a:r>
              <a:t>Hubungan antarmodus dan pengendaliannya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676656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92D46"/>
                </a:solidFill>
              </a:defRPr>
            </a:pPr>
            <a:r>
              <a:rPr dirty="0" err="1"/>
              <a:t>Gratifikasi</a:t>
            </a:r>
            <a:r>
              <a:rPr dirty="0"/>
              <a:t>: Tidak </a:t>
            </a:r>
            <a:r>
              <a:rPr dirty="0" err="1"/>
              <a:t>Semua</a:t>
            </a:r>
            <a:r>
              <a:rPr dirty="0"/>
              <a:t> </a:t>
            </a:r>
            <a:r>
              <a:rPr dirty="0" err="1"/>
              <a:t>Pemberian</a:t>
            </a:r>
            <a:r>
              <a:rPr dirty="0"/>
              <a:t> </a:t>
            </a:r>
            <a:r>
              <a:rPr dirty="0" err="1"/>
              <a:t>Otomatis</a:t>
            </a:r>
            <a:r>
              <a:rPr dirty="0"/>
              <a:t> </a:t>
            </a:r>
            <a:r>
              <a:rPr dirty="0" err="1"/>
              <a:t>Menjadi</a:t>
            </a:r>
            <a:r>
              <a:rPr dirty="0"/>
              <a:t> </a:t>
            </a:r>
            <a:r>
              <a:rPr dirty="0" err="1"/>
              <a:t>Korupsi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704088" y="1234440"/>
            <a:ext cx="1078992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 b="0">
                <a:solidFill>
                  <a:srgbClr val="232323"/>
                </a:solidFill>
              </a:defRPr>
            </a:pPr>
            <a:r>
              <a:rPr sz="1600" b="1" dirty="0" err="1"/>
              <a:t>Gratifikasi</a:t>
            </a:r>
            <a:r>
              <a:rPr sz="1600" dirty="0"/>
              <a:t> </a:t>
            </a:r>
            <a:r>
              <a:rPr sz="1600" dirty="0" err="1"/>
              <a:t>adalah</a:t>
            </a:r>
            <a:r>
              <a:rPr sz="1600" dirty="0"/>
              <a:t> </a:t>
            </a:r>
            <a:r>
              <a:rPr sz="1600" dirty="0" err="1"/>
              <a:t>pemberian</a:t>
            </a:r>
            <a:r>
              <a:rPr sz="1600" dirty="0"/>
              <a:t> </a:t>
            </a:r>
            <a:r>
              <a:rPr sz="1600" dirty="0" err="1"/>
              <a:t>dalam</a:t>
            </a:r>
            <a:r>
              <a:rPr sz="1600" dirty="0"/>
              <a:t> arti </a:t>
            </a:r>
            <a:r>
              <a:rPr sz="1600" dirty="0" err="1"/>
              <a:t>luas</a:t>
            </a:r>
            <a:r>
              <a:rPr sz="1600" dirty="0"/>
              <a:t>: uang, </a:t>
            </a:r>
            <a:r>
              <a:rPr sz="1600" dirty="0" err="1"/>
              <a:t>barang</a:t>
            </a:r>
            <a:r>
              <a:rPr sz="1600" dirty="0"/>
              <a:t>, </a:t>
            </a:r>
            <a:r>
              <a:rPr sz="1600" dirty="0" err="1"/>
              <a:t>diskon</a:t>
            </a:r>
            <a:r>
              <a:rPr sz="1600" dirty="0"/>
              <a:t>, </a:t>
            </a:r>
            <a:r>
              <a:rPr sz="1600" dirty="0" err="1"/>
              <a:t>komisi</a:t>
            </a:r>
            <a:r>
              <a:rPr sz="1600" dirty="0"/>
              <a:t>, </a:t>
            </a:r>
            <a:r>
              <a:rPr sz="1600" dirty="0" err="1"/>
              <a:t>pinjaman</a:t>
            </a:r>
            <a:r>
              <a:rPr sz="1600" dirty="0"/>
              <a:t> </a:t>
            </a:r>
            <a:r>
              <a:rPr sz="1600" dirty="0" err="1"/>
              <a:t>tanpa</a:t>
            </a:r>
            <a:r>
              <a:rPr sz="1600" dirty="0"/>
              <a:t> bunga, </a:t>
            </a:r>
            <a:r>
              <a:rPr sz="1600" dirty="0" err="1"/>
              <a:t>tiket</a:t>
            </a:r>
            <a:r>
              <a:rPr sz="1600" dirty="0"/>
              <a:t>, </a:t>
            </a:r>
            <a:r>
              <a:rPr sz="1600" dirty="0" err="1"/>
              <a:t>penginapan</a:t>
            </a:r>
            <a:r>
              <a:rPr sz="1600" dirty="0"/>
              <a:t>, </a:t>
            </a:r>
            <a:r>
              <a:rPr sz="1600" dirty="0" err="1"/>
              <a:t>perjalanan</a:t>
            </a:r>
            <a:r>
              <a:rPr sz="1600" dirty="0"/>
              <a:t>, </a:t>
            </a:r>
            <a:r>
              <a:rPr sz="1600" dirty="0" err="1"/>
              <a:t>pengobatan</a:t>
            </a:r>
            <a:r>
              <a:rPr sz="1600" dirty="0"/>
              <a:t> </a:t>
            </a:r>
            <a:r>
              <a:rPr sz="1600" dirty="0" err="1"/>
              <a:t>cuma-cuma</a:t>
            </a:r>
            <a:r>
              <a:rPr sz="1600" dirty="0"/>
              <a:t>, </a:t>
            </a:r>
            <a:r>
              <a:rPr sz="1600" dirty="0" err="1"/>
              <a:t>fasilitas</a:t>
            </a:r>
            <a:r>
              <a:rPr sz="1600" dirty="0"/>
              <a:t>, dan </a:t>
            </a:r>
            <a:r>
              <a:rPr sz="1600" dirty="0" err="1"/>
              <a:t>bentuk</a:t>
            </a:r>
            <a:r>
              <a:rPr sz="1600" dirty="0"/>
              <a:t> lain.</a:t>
            </a:r>
            <a:r>
              <a:rPr lang="en-US" sz="1600" dirty="0"/>
              <a:t> </a:t>
            </a:r>
            <a:r>
              <a:rPr sz="1600" dirty="0"/>
              <a:t>Bagi </a:t>
            </a:r>
            <a:r>
              <a:rPr sz="1600" dirty="0" err="1"/>
              <a:t>pegawai</a:t>
            </a:r>
            <a:r>
              <a:rPr sz="1600" dirty="0"/>
              <a:t> negeri/</a:t>
            </a:r>
            <a:r>
              <a:rPr sz="1600" dirty="0" err="1"/>
              <a:t>penyelenggara</a:t>
            </a:r>
            <a:r>
              <a:rPr sz="1600" dirty="0"/>
              <a:t> negara, </a:t>
            </a:r>
            <a:r>
              <a:rPr sz="1600" dirty="0" err="1"/>
              <a:t>gratifikasi</a:t>
            </a:r>
            <a:r>
              <a:rPr sz="1600" dirty="0"/>
              <a:t> </a:t>
            </a:r>
            <a:r>
              <a:rPr sz="1600" dirty="0" err="1"/>
              <a:t>menjadi</a:t>
            </a:r>
            <a:r>
              <a:rPr sz="1600" dirty="0"/>
              <a:t> </a:t>
            </a:r>
            <a:r>
              <a:rPr sz="1600" dirty="0" err="1"/>
              <a:t>persoalan</a:t>
            </a:r>
            <a:r>
              <a:rPr sz="1600" dirty="0"/>
              <a:t> </a:t>
            </a:r>
            <a:r>
              <a:rPr sz="1600" dirty="0" err="1"/>
              <a:t>pidana</a:t>
            </a:r>
            <a:r>
              <a:rPr sz="1600" dirty="0"/>
              <a:t> </a:t>
            </a:r>
            <a:r>
              <a:rPr sz="1600" dirty="0" err="1"/>
              <a:t>bila</a:t>
            </a:r>
            <a:r>
              <a:rPr sz="1600" dirty="0"/>
              <a:t> </a:t>
            </a:r>
            <a:r>
              <a:rPr sz="1600" dirty="0" err="1"/>
              <a:t>berhubungan</a:t>
            </a:r>
            <a:r>
              <a:rPr sz="1600" dirty="0"/>
              <a:t> </a:t>
            </a:r>
            <a:r>
              <a:rPr sz="1600" dirty="0" err="1"/>
              <a:t>dengan</a:t>
            </a:r>
            <a:r>
              <a:rPr sz="1600" dirty="0"/>
              <a:t> </a:t>
            </a:r>
            <a:r>
              <a:rPr sz="1600" dirty="0" err="1"/>
              <a:t>jabatan</a:t>
            </a:r>
            <a:r>
              <a:rPr sz="1600" dirty="0"/>
              <a:t> dan </a:t>
            </a:r>
            <a:r>
              <a:rPr sz="1600" dirty="0" err="1"/>
              <a:t>berlawanan</a:t>
            </a:r>
            <a:r>
              <a:rPr sz="1600" dirty="0"/>
              <a:t> </a:t>
            </a:r>
            <a:r>
              <a:rPr sz="1600" dirty="0" err="1"/>
              <a:t>dengan</a:t>
            </a:r>
            <a:r>
              <a:rPr sz="1600" dirty="0"/>
              <a:t> </a:t>
            </a:r>
            <a:r>
              <a:rPr sz="1600" dirty="0" err="1"/>
              <a:t>kewajiban</a:t>
            </a:r>
            <a:r>
              <a:rPr sz="1600" dirty="0"/>
              <a:t>/</a:t>
            </a:r>
            <a:r>
              <a:rPr sz="1600" dirty="0" err="1"/>
              <a:t>tugas</a:t>
            </a:r>
            <a:r>
              <a:rPr lang="en-US" sz="1600" dirty="0"/>
              <a:t>, “</a:t>
            </a:r>
            <a:r>
              <a:rPr lang="en-ID" sz="1600" dirty="0" err="1"/>
              <a:t>pemberian</a:t>
            </a:r>
            <a:r>
              <a:rPr lang="en-ID" sz="1600" dirty="0"/>
              <a:t> </a:t>
            </a:r>
            <a:r>
              <a:rPr lang="en-ID" sz="1600" dirty="0" err="1"/>
              <a:t>berpotensi</a:t>
            </a:r>
            <a:r>
              <a:rPr lang="en-ID" sz="1600" dirty="0"/>
              <a:t> </a:t>
            </a:r>
            <a:r>
              <a:rPr lang="en-ID" sz="1600" dirty="0" err="1"/>
              <a:t>memengaruhi</a:t>
            </a:r>
            <a:r>
              <a:rPr lang="en-ID" sz="1600" dirty="0"/>
              <a:t> </a:t>
            </a:r>
            <a:r>
              <a:rPr lang="en-ID" sz="1600" dirty="0" err="1"/>
              <a:t>objektivitas</a:t>
            </a:r>
            <a:r>
              <a:rPr lang="en-ID" sz="1600" dirty="0"/>
              <a:t> </a:t>
            </a:r>
            <a:r>
              <a:rPr lang="en-ID" sz="1600" dirty="0" err="1"/>
              <a:t>atau</a:t>
            </a:r>
            <a:r>
              <a:rPr lang="en-ID" sz="1600" dirty="0"/>
              <a:t> </a:t>
            </a:r>
            <a:r>
              <a:rPr lang="en-ID" sz="1600" dirty="0" err="1"/>
              <a:t>menimbulkan</a:t>
            </a:r>
            <a:r>
              <a:rPr lang="en-ID" sz="1600" dirty="0"/>
              <a:t> </a:t>
            </a:r>
            <a:r>
              <a:rPr lang="en-ID" sz="1600" dirty="0" err="1"/>
              <a:t>kewajiban</a:t>
            </a:r>
            <a:r>
              <a:rPr lang="en-ID" sz="1600" dirty="0"/>
              <a:t> </a:t>
            </a:r>
            <a:r>
              <a:rPr lang="en-ID" sz="1600" dirty="0" err="1"/>
              <a:t>balas</a:t>
            </a:r>
            <a:r>
              <a:rPr lang="en-ID" sz="1600" dirty="0"/>
              <a:t> </a:t>
            </a:r>
            <a:r>
              <a:rPr lang="en-ID" sz="1600" dirty="0" err="1"/>
              <a:t>budi</a:t>
            </a:r>
            <a:r>
              <a:rPr lang="en-ID" sz="1600" dirty="0"/>
              <a:t>, </a:t>
            </a:r>
            <a:r>
              <a:rPr lang="en-ID" sz="1600" dirty="0" err="1"/>
              <a:t>jangan</a:t>
            </a:r>
            <a:r>
              <a:rPr lang="en-ID" sz="1600" dirty="0"/>
              <a:t> </a:t>
            </a:r>
            <a:r>
              <a:rPr lang="en-ID" sz="1600" dirty="0" err="1"/>
              <a:t>dianggap</a:t>
            </a:r>
            <a:r>
              <a:rPr lang="en-ID" sz="1600" dirty="0"/>
              <a:t> </a:t>
            </a:r>
            <a:r>
              <a:rPr lang="en-ID" sz="1600" dirty="0" err="1"/>
              <a:t>sebagai</a:t>
            </a:r>
            <a:r>
              <a:rPr lang="en-ID" sz="1600" dirty="0"/>
              <a:t> </a:t>
            </a:r>
            <a:r>
              <a:rPr lang="en-ID" sz="1600" dirty="0" err="1"/>
              <a:t>hadiah</a:t>
            </a:r>
            <a:r>
              <a:rPr lang="en-ID" sz="1600" dirty="0"/>
              <a:t> </a:t>
            </a:r>
            <a:r>
              <a:rPr lang="en-ID" sz="1600" dirty="0" err="1"/>
              <a:t>biasa</a:t>
            </a:r>
            <a:r>
              <a:rPr sz="1600" dirty="0"/>
              <a:t>; UU juga </a:t>
            </a:r>
            <a:r>
              <a:rPr sz="1600" dirty="0" err="1"/>
              <a:t>mengatur</a:t>
            </a:r>
            <a:r>
              <a:rPr sz="1600" dirty="0"/>
              <a:t> </a:t>
            </a:r>
            <a:r>
              <a:rPr sz="1600" dirty="0" err="1"/>
              <a:t>mekanisme</a:t>
            </a:r>
            <a:r>
              <a:rPr sz="1600" dirty="0"/>
              <a:t> </a:t>
            </a:r>
            <a:r>
              <a:rPr sz="1600" dirty="0" err="1"/>
              <a:t>pelaporan</a:t>
            </a:r>
            <a:r>
              <a:rPr sz="1600" dirty="0"/>
              <a:t>.</a:t>
            </a:r>
            <a:r>
              <a:rPr lang="en-US" sz="1600" dirty="0"/>
              <a:t> </a:t>
            </a:r>
            <a:r>
              <a:rPr sz="1600" dirty="0" err="1"/>
              <a:t>Peraturan</a:t>
            </a:r>
            <a:r>
              <a:rPr sz="1600" dirty="0"/>
              <a:t> KPK No. 1 </a:t>
            </a:r>
            <a:r>
              <a:rPr sz="1600" dirty="0" err="1"/>
              <a:t>Tahun</a:t>
            </a:r>
            <a:r>
              <a:rPr sz="1600" dirty="0"/>
              <a:t> 2026 </a:t>
            </a:r>
            <a:r>
              <a:rPr sz="1600" dirty="0" err="1"/>
              <a:t>mengubah</a:t>
            </a:r>
            <a:r>
              <a:rPr sz="1600" dirty="0"/>
              <a:t> </a:t>
            </a:r>
            <a:r>
              <a:rPr sz="1600" dirty="0" err="1"/>
              <a:t>ketentuan</a:t>
            </a:r>
            <a:r>
              <a:rPr sz="1600" dirty="0"/>
              <a:t> </a:t>
            </a:r>
            <a:r>
              <a:rPr sz="1600" dirty="0" err="1"/>
              <a:t>pelaporan</a:t>
            </a:r>
            <a:r>
              <a:rPr sz="1600" dirty="0"/>
              <a:t> </a:t>
            </a:r>
            <a:r>
              <a:rPr sz="1600" dirty="0" err="1"/>
              <a:t>gratifikasi</a:t>
            </a:r>
            <a:r>
              <a:rPr sz="1600" dirty="0"/>
              <a:t> dan juga </a:t>
            </a:r>
            <a:r>
              <a:rPr sz="1600" dirty="0" err="1"/>
              <a:t>mengatur</a:t>
            </a:r>
            <a:r>
              <a:rPr sz="1600" dirty="0"/>
              <a:t> </a:t>
            </a:r>
            <a:r>
              <a:rPr sz="1600" dirty="0" err="1"/>
              <a:t>mekanisme</a:t>
            </a:r>
            <a:r>
              <a:rPr sz="1600" dirty="0"/>
              <a:t> </a:t>
            </a:r>
            <a:r>
              <a:rPr sz="1600" dirty="0" err="1"/>
              <a:t>pelaporan</a:t>
            </a:r>
            <a:r>
              <a:rPr sz="1600" dirty="0"/>
              <a:t> </a:t>
            </a:r>
            <a:r>
              <a:rPr sz="1600" dirty="0" err="1"/>
              <a:t>penolakan</a:t>
            </a:r>
            <a:r>
              <a:rPr sz="1600" dirty="0"/>
              <a:t> </a:t>
            </a:r>
            <a:r>
              <a:rPr sz="1600" dirty="0" err="1"/>
              <a:t>gratifikasi</a:t>
            </a:r>
            <a:r>
              <a:rPr sz="1600"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73952"/>
            <a:ext cx="11155680" cy="18288"/>
          </a:xfrm>
          <a:prstGeom prst="rect">
            <a:avLst/>
          </a:prstGeom>
          <a:solidFill>
            <a:srgbClr val="CD96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510528"/>
            <a:ext cx="10881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3"/>
                </a:solidFill>
              </a:defRPr>
            </a:pPr>
            <a:r>
              <a:t>Sumber: KPK ACLC; UU 31/1999 jo. UU 20/2001; PerKPK No. 1 Tahun 2026.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DBD7EF-347A-3B32-A7D8-9B61347F83C1}"/>
              </a:ext>
            </a:extLst>
          </p:cNvPr>
          <p:cNvSpPr txBox="1"/>
          <p:nvPr/>
        </p:nvSpPr>
        <p:spPr>
          <a:xfrm>
            <a:off x="685800" y="3008376"/>
            <a:ext cx="599010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92D46"/>
                </a:solidFill>
              </a:defRPr>
            </a:pPr>
            <a:r>
              <a:rPr sz="2000" dirty="0" err="1"/>
              <a:t>Suap</a:t>
            </a:r>
            <a:r>
              <a:rPr sz="2000" dirty="0"/>
              <a:t>: Ada </a:t>
            </a:r>
            <a:r>
              <a:rPr sz="2000" dirty="0" err="1"/>
              <a:t>Pemberian</a:t>
            </a:r>
            <a:r>
              <a:rPr sz="2000" dirty="0"/>
              <a:t>/</a:t>
            </a:r>
            <a:r>
              <a:rPr sz="2000" dirty="0" err="1"/>
              <a:t>Janji</a:t>
            </a:r>
            <a:r>
              <a:rPr sz="2000" dirty="0"/>
              <a:t> dan Tujuan </a:t>
            </a:r>
            <a:r>
              <a:rPr sz="2000" dirty="0" err="1"/>
              <a:t>Mempengaruhi</a:t>
            </a:r>
            <a:endParaRPr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F0E401-3AAE-8692-B9B5-361B84FFDB07}"/>
              </a:ext>
            </a:extLst>
          </p:cNvPr>
          <p:cNvSpPr txBox="1"/>
          <p:nvPr/>
        </p:nvSpPr>
        <p:spPr>
          <a:xfrm>
            <a:off x="685800" y="3602736"/>
            <a:ext cx="10789920" cy="2046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 b="0">
                <a:solidFill>
                  <a:srgbClr val="232323"/>
                </a:solidFill>
              </a:defRPr>
            </a:pPr>
            <a:r>
              <a:rPr sz="1600" b="1" dirty="0" err="1"/>
              <a:t>Suap</a:t>
            </a:r>
            <a:r>
              <a:rPr sz="1600" dirty="0"/>
              <a:t> pada </a:t>
            </a:r>
            <a:r>
              <a:rPr sz="1600" dirty="0" err="1"/>
              <a:t>dasarnya</a:t>
            </a:r>
            <a:r>
              <a:rPr sz="1600" dirty="0"/>
              <a:t> </a:t>
            </a:r>
            <a:r>
              <a:rPr sz="1600" dirty="0" err="1"/>
              <a:t>melibatkan</a:t>
            </a:r>
            <a:r>
              <a:rPr sz="1600" dirty="0"/>
              <a:t> </a:t>
            </a:r>
            <a:r>
              <a:rPr sz="1600" dirty="0" err="1"/>
              <a:t>pemberian</a:t>
            </a:r>
            <a:r>
              <a:rPr sz="1600" dirty="0"/>
              <a:t> </a:t>
            </a:r>
            <a:r>
              <a:rPr sz="1600" dirty="0" err="1"/>
              <a:t>atau</a:t>
            </a:r>
            <a:r>
              <a:rPr sz="1600" dirty="0"/>
              <a:t> </a:t>
            </a:r>
            <a:r>
              <a:rPr sz="1600" dirty="0" err="1"/>
              <a:t>janji</a:t>
            </a:r>
            <a:r>
              <a:rPr sz="1600" dirty="0"/>
              <a:t> </a:t>
            </a:r>
            <a:r>
              <a:rPr sz="1600" dirty="0" err="1"/>
              <a:t>untuk</a:t>
            </a:r>
            <a:r>
              <a:rPr sz="1600" dirty="0"/>
              <a:t> </a:t>
            </a:r>
            <a:r>
              <a:rPr sz="1600" dirty="0" err="1"/>
              <a:t>memengaruhi</a:t>
            </a:r>
            <a:r>
              <a:rPr sz="1600" dirty="0"/>
              <a:t> </a:t>
            </a:r>
            <a:r>
              <a:rPr sz="1600" dirty="0" err="1"/>
              <a:t>pejabat</a:t>
            </a:r>
            <a:r>
              <a:rPr sz="1600" dirty="0"/>
              <a:t>/</a:t>
            </a:r>
            <a:r>
              <a:rPr sz="1600" dirty="0" err="1"/>
              <a:t>penyelenggara</a:t>
            </a:r>
            <a:r>
              <a:rPr sz="1600" dirty="0"/>
              <a:t> negara </a:t>
            </a:r>
            <a:r>
              <a:rPr sz="1600" dirty="0" err="1"/>
              <a:t>atau</a:t>
            </a:r>
            <a:r>
              <a:rPr sz="1600" dirty="0"/>
              <a:t> </a:t>
            </a:r>
            <a:r>
              <a:rPr sz="1600" dirty="0" err="1"/>
              <a:t>pihak</a:t>
            </a:r>
            <a:r>
              <a:rPr sz="1600" dirty="0"/>
              <a:t> </a:t>
            </a:r>
            <a:r>
              <a:rPr sz="1600" dirty="0" err="1"/>
              <a:t>tertentu</a:t>
            </a:r>
            <a:r>
              <a:rPr sz="1600" dirty="0"/>
              <a:t> agar </a:t>
            </a:r>
            <a:r>
              <a:rPr sz="1600" dirty="0" err="1"/>
              <a:t>melakukan</a:t>
            </a:r>
            <a:r>
              <a:rPr sz="1600" dirty="0"/>
              <a:t> </a:t>
            </a:r>
            <a:r>
              <a:rPr sz="1600" dirty="0" err="1"/>
              <a:t>atau</a:t>
            </a:r>
            <a:r>
              <a:rPr sz="1600" dirty="0"/>
              <a:t> </a:t>
            </a:r>
            <a:r>
              <a:rPr sz="1600" dirty="0" err="1"/>
              <a:t>tidak</a:t>
            </a:r>
            <a:r>
              <a:rPr sz="1600" dirty="0"/>
              <a:t> </a:t>
            </a:r>
            <a:r>
              <a:rPr sz="1600" dirty="0" err="1"/>
              <a:t>melakukan</a:t>
            </a:r>
            <a:r>
              <a:rPr sz="1600" dirty="0"/>
              <a:t> </a:t>
            </a:r>
            <a:r>
              <a:rPr sz="1600" dirty="0" err="1"/>
              <a:t>sesuatu</a:t>
            </a:r>
            <a:r>
              <a:rPr sz="1600" dirty="0"/>
              <a:t> </a:t>
            </a:r>
            <a:r>
              <a:rPr sz="1600" dirty="0" err="1"/>
              <a:t>terkait</a:t>
            </a:r>
            <a:r>
              <a:rPr sz="1600" dirty="0"/>
              <a:t> </a:t>
            </a:r>
            <a:r>
              <a:rPr sz="1600" dirty="0" err="1"/>
              <a:t>jabatannya</a:t>
            </a:r>
            <a:r>
              <a:rPr sz="1600" dirty="0"/>
              <a:t>.</a:t>
            </a:r>
            <a:r>
              <a:rPr lang="en-US" sz="1600" dirty="0"/>
              <a:t> Ex; </a:t>
            </a:r>
            <a:r>
              <a:rPr lang="en-US" sz="1600" i="1" dirty="0"/>
              <a:t>V</a:t>
            </a:r>
            <a:r>
              <a:rPr sz="1600" i="1" dirty="0"/>
              <a:t>endor </a:t>
            </a:r>
            <a:r>
              <a:rPr sz="1600" i="1" dirty="0" err="1"/>
              <a:t>menawarkan</a:t>
            </a:r>
            <a:r>
              <a:rPr sz="1600" i="1" dirty="0"/>
              <a:t> uang </a:t>
            </a:r>
            <a:r>
              <a:rPr sz="1600" i="1" dirty="0" err="1"/>
              <a:t>kepada</a:t>
            </a:r>
            <a:r>
              <a:rPr sz="1600" i="1" dirty="0"/>
              <a:t> </a:t>
            </a:r>
            <a:r>
              <a:rPr sz="1600" i="1" dirty="0" err="1"/>
              <a:t>pejabat</a:t>
            </a:r>
            <a:r>
              <a:rPr sz="1600" i="1" dirty="0"/>
              <a:t> </a:t>
            </a:r>
            <a:r>
              <a:rPr sz="1600" i="1" dirty="0" err="1"/>
              <a:t>pengadaan</a:t>
            </a:r>
            <a:r>
              <a:rPr sz="1600" i="1" dirty="0"/>
              <a:t> agar </a:t>
            </a:r>
            <a:r>
              <a:rPr sz="1600" i="1" dirty="0" err="1"/>
              <a:t>memenangkan</a:t>
            </a:r>
            <a:r>
              <a:rPr sz="1600" i="1" dirty="0"/>
              <a:t> tender.</a:t>
            </a:r>
          </a:p>
          <a:p>
            <a:pPr>
              <a:spcAft>
                <a:spcPts val="900"/>
              </a:spcAft>
              <a:defRPr sz="1900" b="0">
                <a:solidFill>
                  <a:srgbClr val="232323"/>
                </a:solidFill>
              </a:defRPr>
            </a:pPr>
            <a:r>
              <a:rPr sz="1600" b="1" dirty="0"/>
              <a:t>Red flags</a:t>
            </a:r>
            <a:r>
              <a:rPr sz="1600" dirty="0"/>
              <a:t>: </a:t>
            </a:r>
            <a:r>
              <a:rPr sz="1600" dirty="0" err="1"/>
              <a:t>permintaan</a:t>
            </a:r>
            <a:r>
              <a:rPr sz="1600" dirty="0"/>
              <a:t> </a:t>
            </a:r>
            <a:r>
              <a:rPr sz="1600" dirty="0" err="1"/>
              <a:t>pembayaran</a:t>
            </a:r>
            <a:r>
              <a:rPr sz="1600" dirty="0"/>
              <a:t> </a:t>
            </a:r>
            <a:r>
              <a:rPr sz="1600" dirty="0" err="1"/>
              <a:t>diluar</a:t>
            </a:r>
            <a:r>
              <a:rPr sz="1600" dirty="0"/>
              <a:t> </a:t>
            </a:r>
            <a:r>
              <a:rPr sz="1600" dirty="0" err="1"/>
              <a:t>kontrak</a:t>
            </a:r>
            <a:r>
              <a:rPr sz="1600" dirty="0"/>
              <a:t>, </a:t>
            </a:r>
            <a:r>
              <a:rPr sz="1600" dirty="0" err="1"/>
              <a:t>perantara</a:t>
            </a:r>
            <a:r>
              <a:rPr sz="1600" dirty="0"/>
              <a:t> </a:t>
            </a:r>
            <a:r>
              <a:rPr sz="1600" dirty="0" err="1"/>
              <a:t>tidak</a:t>
            </a:r>
            <a:r>
              <a:rPr sz="1600" dirty="0"/>
              <a:t> </a:t>
            </a:r>
            <a:r>
              <a:rPr sz="1600" dirty="0" err="1"/>
              <a:t>jelas</a:t>
            </a:r>
            <a:r>
              <a:rPr sz="1600" dirty="0"/>
              <a:t>, </a:t>
            </a:r>
            <a:r>
              <a:rPr sz="1600" dirty="0" err="1"/>
              <a:t>hadiah</a:t>
            </a:r>
            <a:r>
              <a:rPr sz="1600" dirty="0"/>
              <a:t> </a:t>
            </a:r>
            <a:r>
              <a:rPr sz="1600" dirty="0" err="1"/>
              <a:t>menjelang</a:t>
            </a:r>
            <a:r>
              <a:rPr sz="1600" dirty="0"/>
              <a:t> </a:t>
            </a:r>
            <a:r>
              <a:rPr sz="1600" dirty="0" err="1"/>
              <a:t>keputusan</a:t>
            </a:r>
            <a:r>
              <a:rPr sz="1600" dirty="0"/>
              <a:t>, </a:t>
            </a:r>
            <a:r>
              <a:rPr sz="1600" dirty="0" err="1"/>
              <a:t>rekening</a:t>
            </a:r>
            <a:r>
              <a:rPr sz="1600" dirty="0"/>
              <a:t> </a:t>
            </a:r>
            <a:r>
              <a:rPr sz="1600" dirty="0" err="1"/>
              <a:t>pribadi</a:t>
            </a:r>
            <a:r>
              <a:rPr sz="1600" dirty="0"/>
              <a:t>, </a:t>
            </a:r>
            <a:r>
              <a:rPr sz="1600" dirty="0" err="1"/>
              <a:t>atau</a:t>
            </a:r>
            <a:r>
              <a:rPr sz="1600" dirty="0"/>
              <a:t> </a:t>
            </a:r>
            <a:r>
              <a:rPr sz="1600" dirty="0" err="1"/>
              <a:t>komunikasi</a:t>
            </a:r>
            <a:r>
              <a:rPr sz="1600" dirty="0"/>
              <a:t> yang </a:t>
            </a:r>
            <a:r>
              <a:rPr sz="1600" dirty="0" err="1"/>
              <a:t>sengaja</a:t>
            </a:r>
            <a:r>
              <a:rPr sz="1600" dirty="0"/>
              <a:t> </a:t>
            </a:r>
            <a:r>
              <a:rPr sz="1600" dirty="0" err="1"/>
              <a:t>disembunyikan</a:t>
            </a:r>
            <a:r>
              <a:rPr sz="1600" dirty="0"/>
              <a:t>.</a:t>
            </a:r>
            <a:r>
              <a:rPr lang="en-US" sz="1600" dirty="0"/>
              <a:t> </a:t>
            </a:r>
          </a:p>
          <a:p>
            <a:pPr>
              <a:spcAft>
                <a:spcPts val="900"/>
              </a:spcAft>
              <a:defRPr sz="1900" b="0">
                <a:solidFill>
                  <a:srgbClr val="232323"/>
                </a:solidFill>
              </a:defRPr>
            </a:pPr>
            <a:r>
              <a:rPr lang="en-US" sz="1600" dirty="0"/>
              <a:t>Beda </a:t>
            </a:r>
            <a:r>
              <a:rPr sz="1600" dirty="0" err="1"/>
              <a:t>suap</a:t>
            </a:r>
            <a:r>
              <a:rPr sz="1600" dirty="0"/>
              <a:t> </a:t>
            </a:r>
            <a:r>
              <a:rPr sz="1600" dirty="0" err="1"/>
              <a:t>dengan</a:t>
            </a:r>
            <a:r>
              <a:rPr sz="1600" dirty="0"/>
              <a:t> </a:t>
            </a:r>
            <a:r>
              <a:rPr sz="1600" dirty="0" err="1"/>
              <a:t>pembayaran</a:t>
            </a:r>
            <a:r>
              <a:rPr sz="1600" dirty="0"/>
              <a:t> </a:t>
            </a:r>
            <a:r>
              <a:rPr sz="1600" dirty="0" err="1"/>
              <a:t>resmi</a:t>
            </a:r>
            <a:r>
              <a:rPr sz="1600" dirty="0"/>
              <a:t>: </a:t>
            </a:r>
            <a:r>
              <a:rPr sz="1600" dirty="0" err="1"/>
              <a:t>pembayaran</a:t>
            </a:r>
            <a:r>
              <a:rPr sz="1600" dirty="0"/>
              <a:t> </a:t>
            </a:r>
            <a:r>
              <a:rPr sz="1600" dirty="0" err="1"/>
              <a:t>resmi</a:t>
            </a:r>
            <a:r>
              <a:rPr sz="1600" dirty="0"/>
              <a:t> </a:t>
            </a:r>
            <a:r>
              <a:rPr sz="1600" dirty="0" err="1"/>
              <a:t>memiliki</a:t>
            </a:r>
            <a:r>
              <a:rPr sz="1600" dirty="0"/>
              <a:t> </a:t>
            </a:r>
            <a:r>
              <a:rPr sz="1600" dirty="0" err="1"/>
              <a:t>dasar</a:t>
            </a:r>
            <a:r>
              <a:rPr sz="1600" dirty="0"/>
              <a:t> </a:t>
            </a:r>
            <a:r>
              <a:rPr sz="1600" dirty="0" err="1"/>
              <a:t>hukum</a:t>
            </a:r>
            <a:r>
              <a:rPr sz="1600" dirty="0"/>
              <a:t>/</a:t>
            </a:r>
            <a:r>
              <a:rPr sz="1600" dirty="0" err="1"/>
              <a:t>kontrak</a:t>
            </a:r>
            <a:r>
              <a:rPr sz="1600" dirty="0"/>
              <a:t>, </a:t>
            </a:r>
            <a:r>
              <a:rPr sz="1600" dirty="0" err="1"/>
              <a:t>tarif</a:t>
            </a:r>
            <a:r>
              <a:rPr sz="1600" dirty="0"/>
              <a:t>, </a:t>
            </a:r>
            <a:r>
              <a:rPr sz="1600" dirty="0" err="1"/>
              <a:t>bukti</a:t>
            </a:r>
            <a:r>
              <a:rPr sz="1600" dirty="0"/>
              <a:t>, dan </a:t>
            </a:r>
            <a:r>
              <a:rPr sz="1600" dirty="0" err="1"/>
              <a:t>prosedur</a:t>
            </a:r>
            <a:r>
              <a:rPr sz="1600" dirty="0"/>
              <a:t> yang </a:t>
            </a:r>
            <a:r>
              <a:rPr sz="1600" dirty="0" err="1"/>
              <a:t>transparan</a:t>
            </a:r>
            <a:r>
              <a:rPr sz="1600" dirty="0"/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630936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92D46"/>
                </a:solidFill>
              </a:defRPr>
            </a:pPr>
            <a:r>
              <a:rPr dirty="0" err="1"/>
              <a:t>Pemerasan</a:t>
            </a:r>
            <a:r>
              <a:rPr dirty="0"/>
              <a:t>: </a:t>
            </a:r>
            <a:r>
              <a:rPr dirty="0" err="1"/>
              <a:t>Penyalahgunaan</a:t>
            </a:r>
            <a:r>
              <a:rPr dirty="0"/>
              <a:t> </a:t>
            </a:r>
            <a:r>
              <a:rPr dirty="0" err="1"/>
              <a:t>Kekuasaan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Memaksa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1234440"/>
            <a:ext cx="10789920" cy="2292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 b="0">
                <a:solidFill>
                  <a:srgbClr val="232323"/>
                </a:solidFill>
              </a:defRPr>
            </a:pPr>
            <a:r>
              <a:rPr sz="1600" dirty="0" err="1"/>
              <a:t>Pemerasan</a:t>
            </a:r>
            <a:r>
              <a:rPr sz="1600" dirty="0"/>
              <a:t> </a:t>
            </a:r>
            <a:r>
              <a:rPr sz="1600" dirty="0" err="1"/>
              <a:t>dalam</a:t>
            </a:r>
            <a:r>
              <a:rPr sz="1600" dirty="0"/>
              <a:t> </a:t>
            </a:r>
            <a:r>
              <a:rPr sz="1600" dirty="0" err="1"/>
              <a:t>konteks</a:t>
            </a:r>
            <a:r>
              <a:rPr sz="1600" dirty="0"/>
              <a:t> </a:t>
            </a:r>
            <a:r>
              <a:rPr sz="1600" dirty="0" err="1"/>
              <a:t>tindak</a:t>
            </a:r>
            <a:r>
              <a:rPr sz="1600" dirty="0"/>
              <a:t> </a:t>
            </a:r>
            <a:r>
              <a:rPr sz="1600" dirty="0" err="1"/>
              <a:t>pidana</a:t>
            </a:r>
            <a:r>
              <a:rPr sz="1600" dirty="0"/>
              <a:t> </a:t>
            </a:r>
            <a:r>
              <a:rPr sz="1600" dirty="0" err="1"/>
              <a:t>korupsi</a:t>
            </a:r>
            <a:r>
              <a:rPr sz="1600" dirty="0"/>
              <a:t> </a:t>
            </a:r>
            <a:r>
              <a:rPr sz="1600" dirty="0" err="1"/>
              <a:t>terjadi</a:t>
            </a:r>
            <a:r>
              <a:rPr sz="1600" dirty="0"/>
              <a:t> </a:t>
            </a:r>
            <a:r>
              <a:rPr sz="1600" dirty="0" err="1"/>
              <a:t>ketika</a:t>
            </a:r>
            <a:r>
              <a:rPr sz="1600" dirty="0"/>
              <a:t> </a:t>
            </a:r>
            <a:r>
              <a:rPr sz="1600" dirty="0" err="1"/>
              <a:t>pegawai</a:t>
            </a:r>
            <a:r>
              <a:rPr sz="1600" dirty="0"/>
              <a:t> negeri/</a:t>
            </a:r>
            <a:r>
              <a:rPr sz="1600" dirty="0" err="1"/>
              <a:t>penyelenggara</a:t>
            </a:r>
            <a:r>
              <a:rPr sz="1600" dirty="0"/>
              <a:t> negara </a:t>
            </a:r>
            <a:r>
              <a:rPr sz="1600" dirty="0" err="1"/>
              <a:t>menggunakan</a:t>
            </a:r>
            <a:r>
              <a:rPr sz="1600" dirty="0"/>
              <a:t> </a:t>
            </a:r>
            <a:r>
              <a:rPr sz="1600" dirty="0" err="1"/>
              <a:t>kekuasaan</a:t>
            </a:r>
            <a:r>
              <a:rPr sz="1600" dirty="0"/>
              <a:t> </a:t>
            </a:r>
            <a:r>
              <a:rPr sz="1600" dirty="0" err="1"/>
              <a:t>untuk</a:t>
            </a:r>
            <a:r>
              <a:rPr sz="1600" dirty="0"/>
              <a:t> </a:t>
            </a:r>
            <a:r>
              <a:rPr sz="1600" dirty="0" err="1"/>
              <a:t>memaksa</a:t>
            </a:r>
            <a:r>
              <a:rPr sz="1600" dirty="0"/>
              <a:t> </a:t>
            </a:r>
            <a:r>
              <a:rPr sz="1600" dirty="0" err="1"/>
              <a:t>seseorang</a:t>
            </a:r>
            <a:r>
              <a:rPr sz="1600" dirty="0"/>
              <a:t> </a:t>
            </a:r>
            <a:r>
              <a:rPr sz="1600" dirty="0" err="1"/>
              <a:t>memberikan</a:t>
            </a:r>
            <a:r>
              <a:rPr sz="1600" dirty="0"/>
              <a:t> </a:t>
            </a:r>
            <a:r>
              <a:rPr sz="1600" dirty="0" err="1"/>
              <a:t>sesuatu</a:t>
            </a:r>
            <a:r>
              <a:rPr sz="1600" dirty="0"/>
              <a:t>, </a:t>
            </a:r>
            <a:r>
              <a:rPr sz="1600" dirty="0" err="1"/>
              <a:t>membayar</a:t>
            </a:r>
            <a:r>
              <a:rPr sz="1600" dirty="0"/>
              <a:t>, </a:t>
            </a:r>
            <a:r>
              <a:rPr sz="1600" dirty="0" err="1"/>
              <a:t>menerima</a:t>
            </a:r>
            <a:r>
              <a:rPr sz="1600" dirty="0"/>
              <a:t> </a:t>
            </a:r>
            <a:r>
              <a:rPr sz="1600" dirty="0" err="1"/>
              <a:t>pembayaran</a:t>
            </a:r>
            <a:r>
              <a:rPr sz="1600" dirty="0"/>
              <a:t> </a:t>
            </a:r>
            <a:r>
              <a:rPr sz="1600" dirty="0" err="1"/>
              <a:t>dengan</a:t>
            </a:r>
            <a:r>
              <a:rPr sz="1600" dirty="0"/>
              <a:t> </a:t>
            </a:r>
            <a:r>
              <a:rPr sz="1600" dirty="0" err="1"/>
              <a:t>potongan</a:t>
            </a:r>
            <a:r>
              <a:rPr sz="1600" dirty="0"/>
              <a:t>, </a:t>
            </a:r>
            <a:r>
              <a:rPr sz="1600" dirty="0" err="1"/>
              <a:t>atau</a:t>
            </a:r>
            <a:r>
              <a:rPr sz="1600" dirty="0"/>
              <a:t> </a:t>
            </a:r>
            <a:r>
              <a:rPr sz="1600" dirty="0" err="1"/>
              <a:t>mengerjakan</a:t>
            </a:r>
            <a:r>
              <a:rPr sz="1600" dirty="0"/>
              <a:t> </a:t>
            </a:r>
            <a:r>
              <a:rPr sz="1600" dirty="0" err="1"/>
              <a:t>sesuatu</a:t>
            </a:r>
            <a:r>
              <a:rPr sz="1600" dirty="0"/>
              <a:t> </a:t>
            </a:r>
            <a:r>
              <a:rPr sz="1600" dirty="0" err="1"/>
              <a:t>untuk</a:t>
            </a:r>
            <a:r>
              <a:rPr sz="1600" dirty="0"/>
              <a:t> </a:t>
            </a:r>
            <a:r>
              <a:rPr sz="1600" dirty="0" err="1"/>
              <a:t>kepentingan</a:t>
            </a:r>
            <a:r>
              <a:rPr sz="1600" dirty="0"/>
              <a:t> </a:t>
            </a:r>
            <a:r>
              <a:rPr sz="1600" dirty="0" err="1"/>
              <a:t>pelaku</a:t>
            </a:r>
            <a:r>
              <a:rPr sz="1600" dirty="0"/>
              <a:t>.</a:t>
            </a:r>
            <a:r>
              <a:rPr lang="en-US" sz="1600" dirty="0"/>
              <a:t> </a:t>
            </a:r>
            <a:r>
              <a:rPr sz="1600" dirty="0" err="1"/>
              <a:t>Contoh</a:t>
            </a:r>
            <a:r>
              <a:rPr sz="1600" dirty="0"/>
              <a:t>: </a:t>
            </a:r>
            <a:r>
              <a:rPr sz="1600" dirty="0" err="1"/>
              <a:t>petugas</a:t>
            </a:r>
            <a:r>
              <a:rPr sz="1600" dirty="0"/>
              <a:t> </a:t>
            </a:r>
            <a:r>
              <a:rPr sz="1600" dirty="0" err="1"/>
              <a:t>meminta</a:t>
            </a:r>
            <a:r>
              <a:rPr sz="1600" dirty="0"/>
              <a:t> uang </a:t>
            </a:r>
            <a:r>
              <a:rPr sz="1600" dirty="0" err="1"/>
              <a:t>tambahan</a:t>
            </a:r>
            <a:r>
              <a:rPr sz="1600" dirty="0"/>
              <a:t> agar </a:t>
            </a:r>
            <a:r>
              <a:rPr sz="1600" dirty="0" err="1"/>
              <a:t>pelayanan</a:t>
            </a:r>
            <a:r>
              <a:rPr sz="1600" dirty="0"/>
              <a:t> yang </a:t>
            </a:r>
            <a:r>
              <a:rPr sz="1600" dirty="0" err="1"/>
              <a:t>menjadi</a:t>
            </a:r>
            <a:r>
              <a:rPr sz="1600" dirty="0"/>
              <a:t> </a:t>
            </a:r>
            <a:r>
              <a:rPr sz="1600" dirty="0" err="1"/>
              <a:t>kewajibannya</a:t>
            </a:r>
            <a:r>
              <a:rPr sz="1600" dirty="0"/>
              <a:t> </a:t>
            </a:r>
            <a:r>
              <a:rPr sz="1600" dirty="0" err="1"/>
              <a:t>diproses</a:t>
            </a:r>
            <a:r>
              <a:rPr sz="1600" dirty="0"/>
              <a:t>.</a:t>
            </a:r>
          </a:p>
          <a:p>
            <a:pPr>
              <a:spcAft>
                <a:spcPts val="900"/>
              </a:spcAft>
              <a:defRPr sz="1900" b="0">
                <a:solidFill>
                  <a:srgbClr val="232323"/>
                </a:solidFill>
              </a:defRPr>
            </a:pPr>
            <a:r>
              <a:rPr sz="1600" dirty="0"/>
              <a:t>Red flags: 'uang </a:t>
            </a:r>
            <a:r>
              <a:rPr sz="1600" dirty="0" err="1"/>
              <a:t>pelicin</a:t>
            </a:r>
            <a:r>
              <a:rPr sz="1600" dirty="0"/>
              <a:t>', </a:t>
            </a:r>
            <a:r>
              <a:rPr sz="1600" dirty="0" err="1"/>
              <a:t>ancaman</a:t>
            </a:r>
            <a:r>
              <a:rPr sz="1600" dirty="0"/>
              <a:t> </a:t>
            </a:r>
            <a:r>
              <a:rPr sz="1600" dirty="0" err="1"/>
              <a:t>penundaan</a:t>
            </a:r>
            <a:r>
              <a:rPr sz="1600" dirty="0"/>
              <a:t> </a:t>
            </a:r>
            <a:r>
              <a:rPr sz="1600" dirty="0" err="1"/>
              <a:t>layanan</a:t>
            </a:r>
            <a:r>
              <a:rPr sz="1600" dirty="0"/>
              <a:t>, </a:t>
            </a:r>
            <a:r>
              <a:rPr sz="1600" dirty="0" err="1"/>
              <a:t>biaya</a:t>
            </a:r>
            <a:r>
              <a:rPr sz="1600" dirty="0"/>
              <a:t> yang </a:t>
            </a:r>
            <a:r>
              <a:rPr sz="1600" dirty="0" err="1"/>
              <a:t>tidak</a:t>
            </a:r>
            <a:r>
              <a:rPr sz="1600" dirty="0"/>
              <a:t> </a:t>
            </a:r>
            <a:r>
              <a:rPr sz="1600" dirty="0" err="1"/>
              <a:t>tercantum</a:t>
            </a:r>
            <a:r>
              <a:rPr sz="1600" dirty="0"/>
              <a:t>, </a:t>
            </a:r>
            <a:r>
              <a:rPr sz="1600" dirty="0" err="1"/>
              <a:t>atau</a:t>
            </a:r>
            <a:r>
              <a:rPr sz="1600" dirty="0"/>
              <a:t> </a:t>
            </a:r>
            <a:r>
              <a:rPr sz="1600" dirty="0" err="1"/>
              <a:t>pembayaran</a:t>
            </a:r>
            <a:r>
              <a:rPr sz="1600" dirty="0"/>
              <a:t> yang </a:t>
            </a:r>
            <a:r>
              <a:rPr sz="1600" dirty="0" err="1"/>
              <a:t>harus</a:t>
            </a:r>
            <a:r>
              <a:rPr sz="1600" dirty="0"/>
              <a:t> </a:t>
            </a:r>
            <a:r>
              <a:rPr sz="1600" dirty="0" err="1"/>
              <a:t>diserahkan</a:t>
            </a:r>
            <a:r>
              <a:rPr sz="1600" dirty="0"/>
              <a:t> </a:t>
            </a:r>
            <a:r>
              <a:rPr sz="1600" dirty="0" err="1"/>
              <a:t>kepada</a:t>
            </a:r>
            <a:r>
              <a:rPr sz="1600" dirty="0"/>
              <a:t> </a:t>
            </a:r>
            <a:r>
              <a:rPr sz="1600" dirty="0" err="1"/>
              <a:t>individu</a:t>
            </a:r>
            <a:r>
              <a:rPr sz="1600" dirty="0"/>
              <a:t>.</a:t>
            </a:r>
          </a:p>
          <a:p>
            <a:pPr>
              <a:spcAft>
                <a:spcPts val="900"/>
              </a:spcAft>
              <a:defRPr sz="1900" b="0">
                <a:solidFill>
                  <a:srgbClr val="232323"/>
                </a:solidFill>
              </a:defRPr>
            </a:pPr>
            <a:r>
              <a:rPr lang="en-US" sz="1600" dirty="0" err="1"/>
              <a:t>P</a:t>
            </a:r>
            <a:r>
              <a:rPr sz="1600" dirty="0" err="1"/>
              <a:t>embelajaran</a:t>
            </a:r>
            <a:r>
              <a:rPr sz="1600" dirty="0"/>
              <a:t>: </a:t>
            </a:r>
            <a:r>
              <a:rPr sz="1600" dirty="0" err="1"/>
              <a:t>identifikasi</a:t>
            </a:r>
            <a:r>
              <a:rPr sz="1600" dirty="0"/>
              <a:t> </a:t>
            </a:r>
            <a:r>
              <a:rPr sz="1600" dirty="0" err="1"/>
              <a:t>siapa</a:t>
            </a:r>
            <a:r>
              <a:rPr sz="1600" dirty="0"/>
              <a:t> yang </a:t>
            </a:r>
            <a:r>
              <a:rPr sz="1600" dirty="0" err="1"/>
              <a:t>memiliki</a:t>
            </a:r>
            <a:r>
              <a:rPr sz="1600" dirty="0"/>
              <a:t> </a:t>
            </a:r>
            <a:r>
              <a:rPr sz="1600" dirty="0" err="1"/>
              <a:t>kekuasaan</a:t>
            </a:r>
            <a:r>
              <a:rPr sz="1600" dirty="0"/>
              <a:t>, </a:t>
            </a:r>
            <a:r>
              <a:rPr sz="1600" dirty="0" err="1"/>
              <a:t>bentuk</a:t>
            </a:r>
            <a:r>
              <a:rPr sz="1600" dirty="0"/>
              <a:t> </a:t>
            </a:r>
            <a:r>
              <a:rPr sz="1600" dirty="0" err="1"/>
              <a:t>tekanan</a:t>
            </a:r>
            <a:r>
              <a:rPr sz="1600" dirty="0"/>
              <a:t>, </a:t>
            </a:r>
            <a:r>
              <a:rPr sz="1600" dirty="0" err="1"/>
              <a:t>keuntungan</a:t>
            </a:r>
            <a:r>
              <a:rPr sz="1600" dirty="0"/>
              <a:t> yang </a:t>
            </a:r>
            <a:r>
              <a:rPr sz="1600" dirty="0" err="1"/>
              <a:t>diminta</a:t>
            </a:r>
            <a:r>
              <a:rPr sz="1600" dirty="0"/>
              <a:t>, dan </a:t>
            </a:r>
            <a:r>
              <a:rPr sz="1600" dirty="0" err="1"/>
              <a:t>kaitannya</a:t>
            </a:r>
            <a:r>
              <a:rPr sz="1600" dirty="0"/>
              <a:t> </a:t>
            </a:r>
            <a:r>
              <a:rPr sz="1600" dirty="0" err="1"/>
              <a:t>dengan</a:t>
            </a:r>
            <a:r>
              <a:rPr sz="1600" dirty="0"/>
              <a:t> </a:t>
            </a:r>
            <a:r>
              <a:rPr sz="1600" dirty="0" err="1"/>
              <a:t>kewajiban</a:t>
            </a:r>
            <a:r>
              <a:rPr sz="1600" dirty="0"/>
              <a:t> </a:t>
            </a:r>
            <a:r>
              <a:rPr sz="1600" dirty="0" err="1"/>
              <a:t>jabatan</a:t>
            </a:r>
            <a:r>
              <a:rPr sz="1600"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73952"/>
            <a:ext cx="11155680" cy="18288"/>
          </a:xfrm>
          <a:prstGeom prst="rect">
            <a:avLst/>
          </a:prstGeom>
          <a:solidFill>
            <a:srgbClr val="CD96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510528"/>
            <a:ext cx="10881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3"/>
                </a:solidFill>
              </a:defRPr>
            </a:pPr>
            <a:r>
              <a:t>Sumber: KPK ACLC; UU 31/1999 jo. UU 20/2001.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2A3636-C88A-92EF-6CFC-4F42D2FCF55F}"/>
              </a:ext>
            </a:extLst>
          </p:cNvPr>
          <p:cNvSpPr txBox="1"/>
          <p:nvPr/>
        </p:nvSpPr>
        <p:spPr>
          <a:xfrm>
            <a:off x="716280" y="361188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92D46"/>
                </a:solidFill>
              </a:defRPr>
            </a:pPr>
            <a:r>
              <a:rPr dirty="0" err="1"/>
              <a:t>Konflik</a:t>
            </a:r>
            <a:r>
              <a:rPr dirty="0"/>
              <a:t> </a:t>
            </a:r>
            <a:r>
              <a:rPr dirty="0" err="1"/>
              <a:t>Kepentingan</a:t>
            </a:r>
            <a:endParaRPr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60EE9A-3FD7-6D58-AC64-256EF618BE61}"/>
              </a:ext>
            </a:extLst>
          </p:cNvPr>
          <p:cNvSpPr txBox="1"/>
          <p:nvPr/>
        </p:nvSpPr>
        <p:spPr>
          <a:xfrm>
            <a:off x="685800" y="4123944"/>
            <a:ext cx="10789920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 b="0">
                <a:solidFill>
                  <a:srgbClr val="232323"/>
                </a:solidFill>
              </a:defRPr>
            </a:pPr>
            <a:r>
              <a:rPr lang="en-ID" sz="1600" dirty="0" err="1"/>
              <a:t>Konflik</a:t>
            </a:r>
            <a:r>
              <a:rPr lang="en-ID" sz="1600" dirty="0"/>
              <a:t> </a:t>
            </a:r>
            <a:r>
              <a:rPr lang="en-ID" sz="1600" dirty="0" err="1"/>
              <a:t>kepentingan</a:t>
            </a:r>
            <a:r>
              <a:rPr lang="en-ID" sz="1600" dirty="0"/>
              <a:t> </a:t>
            </a:r>
            <a:r>
              <a:rPr lang="en-ID" sz="1600" dirty="0" err="1"/>
              <a:t>tidak</a:t>
            </a:r>
            <a:r>
              <a:rPr lang="en-ID" sz="1600" dirty="0"/>
              <a:t> </a:t>
            </a:r>
            <a:r>
              <a:rPr lang="en-ID" sz="1600" dirty="0" err="1"/>
              <a:t>selalu</a:t>
            </a:r>
            <a:r>
              <a:rPr lang="en-ID" sz="1600" dirty="0"/>
              <a:t> </a:t>
            </a:r>
            <a:r>
              <a:rPr lang="en-ID" sz="1600" dirty="0" err="1"/>
              <a:t>langsung</a:t>
            </a:r>
            <a:r>
              <a:rPr lang="en-ID" sz="1600" dirty="0"/>
              <a:t> </a:t>
            </a:r>
            <a:r>
              <a:rPr lang="en-ID" sz="1600" dirty="0" err="1"/>
              <a:t>merupakan</a:t>
            </a:r>
            <a:r>
              <a:rPr lang="en-ID" sz="1600" dirty="0"/>
              <a:t> </a:t>
            </a:r>
            <a:r>
              <a:rPr lang="en-ID" sz="1600" dirty="0" err="1"/>
              <a:t>tindak</a:t>
            </a:r>
            <a:r>
              <a:rPr lang="en-ID" sz="1600" dirty="0"/>
              <a:t> </a:t>
            </a:r>
            <a:r>
              <a:rPr lang="en-ID" sz="1600" dirty="0" err="1"/>
              <a:t>pidana</a:t>
            </a:r>
            <a:r>
              <a:rPr lang="en-ID" sz="1600" dirty="0"/>
              <a:t>; </a:t>
            </a:r>
            <a:r>
              <a:rPr lang="en-ID" sz="1600" dirty="0" err="1"/>
              <a:t>namun</a:t>
            </a:r>
            <a:r>
              <a:rPr lang="en-ID" sz="1600" dirty="0"/>
              <a:t> </a:t>
            </a:r>
            <a:r>
              <a:rPr lang="en-ID" sz="1600" dirty="0" err="1"/>
              <a:t>jika</a:t>
            </a:r>
            <a:r>
              <a:rPr lang="en-ID" sz="1600" dirty="0"/>
              <a:t> </a:t>
            </a:r>
            <a:r>
              <a:rPr lang="en-ID" sz="1600" dirty="0" err="1"/>
              <a:t>tidak</a:t>
            </a:r>
            <a:r>
              <a:rPr lang="en-ID" sz="1600" dirty="0"/>
              <a:t> </a:t>
            </a:r>
            <a:r>
              <a:rPr lang="en-ID" sz="1600" dirty="0" err="1"/>
              <a:t>dikelola</a:t>
            </a:r>
            <a:r>
              <a:rPr lang="en-ID" sz="1600" dirty="0"/>
              <a:t>, </a:t>
            </a:r>
            <a:r>
              <a:rPr lang="en-ID" sz="1600" dirty="0" err="1"/>
              <a:t>dapat</a:t>
            </a:r>
            <a:r>
              <a:rPr lang="en-ID" sz="1600" dirty="0"/>
              <a:t> </a:t>
            </a:r>
            <a:r>
              <a:rPr lang="en-ID" sz="1600" dirty="0" err="1"/>
              <a:t>menjadi</a:t>
            </a:r>
            <a:r>
              <a:rPr lang="en-ID" sz="1600" dirty="0"/>
              <a:t> </a:t>
            </a:r>
            <a:r>
              <a:rPr lang="en-ID" sz="1600" dirty="0" err="1"/>
              <a:t>pintu</a:t>
            </a:r>
            <a:r>
              <a:rPr lang="en-ID" sz="1600" dirty="0"/>
              <a:t> </a:t>
            </a:r>
            <a:r>
              <a:rPr lang="en-ID" sz="1600" dirty="0" err="1"/>
              <a:t>masuk</a:t>
            </a:r>
            <a:r>
              <a:rPr lang="en-ID" sz="1600" dirty="0"/>
              <a:t> </a:t>
            </a:r>
            <a:r>
              <a:rPr lang="en-ID" sz="1600" dirty="0" err="1"/>
              <a:t>korupsi</a:t>
            </a:r>
            <a:r>
              <a:rPr lang="en-ID" sz="1600" dirty="0"/>
              <a:t>. </a:t>
            </a:r>
            <a:r>
              <a:rPr sz="1600" dirty="0" err="1"/>
              <a:t>Konflik</a:t>
            </a:r>
            <a:r>
              <a:rPr sz="1600" dirty="0"/>
              <a:t> </a:t>
            </a:r>
            <a:r>
              <a:rPr sz="1600" dirty="0" err="1"/>
              <a:t>kepentingan</a:t>
            </a:r>
            <a:r>
              <a:rPr sz="1600" dirty="0"/>
              <a:t> </a:t>
            </a:r>
            <a:r>
              <a:rPr lang="en-US" sz="1600" dirty="0" err="1"/>
              <a:t>termasuk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perbuatan</a:t>
            </a:r>
            <a:r>
              <a:rPr lang="en-US" sz="1600" dirty="0"/>
              <a:t> </a:t>
            </a:r>
            <a:r>
              <a:rPr lang="en-US" sz="1600" dirty="0" err="1"/>
              <a:t>pidana</a:t>
            </a:r>
            <a:r>
              <a:rPr lang="en-US" sz="1600" dirty="0"/>
              <a:t> Ketika </a:t>
            </a:r>
            <a:r>
              <a:rPr sz="1600" dirty="0" err="1"/>
              <a:t>kepentingan</a:t>
            </a:r>
            <a:r>
              <a:rPr sz="1600" dirty="0"/>
              <a:t> </a:t>
            </a:r>
            <a:r>
              <a:rPr sz="1600" dirty="0" err="1"/>
              <a:t>pribadi</a:t>
            </a:r>
            <a:r>
              <a:rPr sz="1600" dirty="0"/>
              <a:t>, </a:t>
            </a:r>
            <a:r>
              <a:rPr sz="1600" dirty="0" err="1"/>
              <a:t>bisnis</a:t>
            </a:r>
            <a:r>
              <a:rPr sz="1600" dirty="0"/>
              <a:t>, </a:t>
            </a:r>
            <a:r>
              <a:rPr sz="1600" dirty="0" err="1"/>
              <a:t>keluarga</a:t>
            </a:r>
            <a:r>
              <a:rPr sz="1600" dirty="0"/>
              <a:t>, </a:t>
            </a:r>
            <a:r>
              <a:rPr sz="1600" dirty="0" err="1"/>
              <a:t>afiliasi</a:t>
            </a:r>
            <a:r>
              <a:rPr sz="1600" dirty="0"/>
              <a:t>, </a:t>
            </a:r>
            <a:r>
              <a:rPr sz="1600" dirty="0" err="1"/>
              <a:t>atau</a:t>
            </a:r>
            <a:r>
              <a:rPr sz="1600" dirty="0"/>
              <a:t> </a:t>
            </a:r>
            <a:r>
              <a:rPr sz="1600" dirty="0" err="1"/>
              <a:t>kepentingan</a:t>
            </a:r>
            <a:r>
              <a:rPr sz="1600" dirty="0"/>
              <a:t> lain </a:t>
            </a:r>
            <a:r>
              <a:rPr sz="1600" dirty="0" err="1"/>
              <a:t>berpotensi</a:t>
            </a:r>
            <a:r>
              <a:rPr sz="1600" dirty="0"/>
              <a:t> </a:t>
            </a:r>
            <a:r>
              <a:rPr sz="1600" dirty="0" err="1"/>
              <a:t>memengaruhi</a:t>
            </a:r>
            <a:r>
              <a:rPr sz="1600" dirty="0"/>
              <a:t> </a:t>
            </a:r>
            <a:r>
              <a:rPr sz="1600" dirty="0" err="1"/>
              <a:t>netralitas</a:t>
            </a:r>
            <a:r>
              <a:rPr sz="1600" dirty="0"/>
              <a:t> dan </a:t>
            </a:r>
            <a:r>
              <a:rPr sz="1600" dirty="0" err="1"/>
              <a:t>kualitas</a:t>
            </a:r>
            <a:r>
              <a:rPr sz="1600" dirty="0"/>
              <a:t> </a:t>
            </a:r>
            <a:r>
              <a:rPr sz="1600" dirty="0" err="1"/>
              <a:t>keputusan</a:t>
            </a:r>
            <a:r>
              <a:rPr sz="1600" dirty="0"/>
              <a:t> </a:t>
            </a:r>
            <a:r>
              <a:rPr sz="1600" dirty="0" err="1"/>
              <a:t>resmi</a:t>
            </a:r>
            <a:r>
              <a:rPr sz="1600" dirty="0"/>
              <a:t>.</a:t>
            </a:r>
            <a:r>
              <a:rPr lang="en-US" sz="1600" dirty="0"/>
              <a:t>  </a:t>
            </a:r>
            <a:r>
              <a:rPr sz="1600" dirty="0" err="1"/>
              <a:t>Contoh</a:t>
            </a:r>
            <a:r>
              <a:rPr sz="1600" dirty="0"/>
              <a:t>: </a:t>
            </a:r>
            <a:r>
              <a:rPr sz="1600" dirty="0" err="1"/>
              <a:t>pejabat</a:t>
            </a:r>
            <a:r>
              <a:rPr sz="1600" dirty="0"/>
              <a:t> </a:t>
            </a:r>
            <a:r>
              <a:rPr sz="1600" dirty="0" err="1"/>
              <a:t>pengadaan</a:t>
            </a:r>
            <a:r>
              <a:rPr sz="1600" dirty="0"/>
              <a:t> </a:t>
            </a:r>
            <a:r>
              <a:rPr sz="1600" dirty="0" err="1"/>
              <a:t>ikut</a:t>
            </a:r>
            <a:r>
              <a:rPr sz="1600" dirty="0"/>
              <a:t> </a:t>
            </a:r>
            <a:r>
              <a:rPr sz="1600" dirty="0" err="1"/>
              <a:t>memutuskan</a:t>
            </a:r>
            <a:r>
              <a:rPr sz="1600" dirty="0"/>
              <a:t> tender </a:t>
            </a:r>
            <a:r>
              <a:rPr sz="1600" dirty="0" err="1"/>
              <a:t>ketika</a:t>
            </a:r>
            <a:r>
              <a:rPr sz="1600" dirty="0"/>
              <a:t> </a:t>
            </a:r>
            <a:r>
              <a:rPr sz="1600" dirty="0" err="1"/>
              <a:t>perusahaan</a:t>
            </a:r>
            <a:r>
              <a:rPr sz="1600" dirty="0"/>
              <a:t> </a:t>
            </a:r>
            <a:r>
              <a:rPr sz="1600" dirty="0" err="1"/>
              <a:t>milik</a:t>
            </a:r>
            <a:r>
              <a:rPr sz="1600" dirty="0"/>
              <a:t> </a:t>
            </a:r>
            <a:r>
              <a:rPr sz="1600" dirty="0" err="1"/>
              <a:t>kerabatnya</a:t>
            </a:r>
            <a:r>
              <a:rPr sz="1600" dirty="0"/>
              <a:t> </a:t>
            </a:r>
            <a:r>
              <a:rPr sz="1600" dirty="0" err="1"/>
              <a:t>menjadi</a:t>
            </a:r>
            <a:r>
              <a:rPr sz="1600" dirty="0"/>
              <a:t> </a:t>
            </a:r>
            <a:r>
              <a:rPr sz="1600" dirty="0" err="1"/>
              <a:t>peserta</a:t>
            </a:r>
            <a:r>
              <a:rPr sz="1600" dirty="0"/>
              <a:t>.</a:t>
            </a:r>
          </a:p>
          <a:p>
            <a:pPr>
              <a:spcAft>
                <a:spcPts val="900"/>
              </a:spcAft>
              <a:defRPr sz="1900" b="0">
                <a:solidFill>
                  <a:srgbClr val="232323"/>
                </a:solidFill>
              </a:defRPr>
            </a:pPr>
            <a:r>
              <a:rPr sz="1600" dirty="0" err="1"/>
              <a:t>Respons</a:t>
            </a:r>
            <a:r>
              <a:rPr sz="1600" dirty="0"/>
              <a:t>: </a:t>
            </a:r>
            <a:r>
              <a:rPr sz="1600" dirty="0" err="1"/>
              <a:t>ungkapkan</a:t>
            </a:r>
            <a:r>
              <a:rPr sz="1600" dirty="0"/>
              <a:t> </a:t>
            </a:r>
            <a:r>
              <a:rPr sz="1600" dirty="0" err="1"/>
              <a:t>konflik</a:t>
            </a:r>
            <a:r>
              <a:rPr sz="1600" dirty="0"/>
              <a:t>, </a:t>
            </a:r>
            <a:r>
              <a:rPr sz="1600" dirty="0" err="1"/>
              <a:t>tidak</a:t>
            </a:r>
            <a:r>
              <a:rPr sz="1600" dirty="0"/>
              <a:t> </a:t>
            </a:r>
            <a:r>
              <a:rPr sz="1600" dirty="0" err="1"/>
              <a:t>ikut</a:t>
            </a:r>
            <a:r>
              <a:rPr sz="1600" dirty="0"/>
              <a:t> </a:t>
            </a:r>
            <a:r>
              <a:rPr sz="1600" dirty="0" err="1"/>
              <a:t>mengambil</a:t>
            </a:r>
            <a:r>
              <a:rPr sz="1600" dirty="0"/>
              <a:t> </a:t>
            </a:r>
            <a:r>
              <a:rPr sz="1600" dirty="0" err="1"/>
              <a:t>keputusan</a:t>
            </a:r>
            <a:r>
              <a:rPr sz="1600" dirty="0"/>
              <a:t>, </a:t>
            </a:r>
            <a:r>
              <a:rPr sz="1600" dirty="0" err="1"/>
              <a:t>dokumentasikan</a:t>
            </a:r>
            <a:r>
              <a:rPr sz="1600" dirty="0"/>
              <a:t>, dan </a:t>
            </a:r>
            <a:r>
              <a:rPr sz="1600" dirty="0" err="1"/>
              <a:t>serahkan</a:t>
            </a:r>
            <a:r>
              <a:rPr sz="1600" dirty="0"/>
              <a:t> proses </a:t>
            </a:r>
            <a:r>
              <a:rPr sz="1600" dirty="0" err="1"/>
              <a:t>kepada</a:t>
            </a:r>
            <a:r>
              <a:rPr sz="1600" dirty="0"/>
              <a:t> </a:t>
            </a:r>
            <a:r>
              <a:rPr sz="1600" dirty="0" err="1"/>
              <a:t>pihak</a:t>
            </a:r>
            <a:r>
              <a:rPr sz="1600" dirty="0"/>
              <a:t> yang </a:t>
            </a:r>
            <a:r>
              <a:rPr sz="1600" dirty="0" err="1"/>
              <a:t>independen</a:t>
            </a:r>
            <a:r>
              <a:rPr sz="1600" dirty="0"/>
              <a:t> </a:t>
            </a:r>
            <a:r>
              <a:rPr sz="1600" dirty="0" err="1"/>
              <a:t>sesuai</a:t>
            </a:r>
            <a:r>
              <a:rPr sz="1600" dirty="0"/>
              <a:t> </a:t>
            </a:r>
            <a:r>
              <a:rPr sz="1600" dirty="0" err="1"/>
              <a:t>aturan</a:t>
            </a:r>
            <a:r>
              <a:rPr sz="1600" dirty="0"/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5715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92D46"/>
                </a:solidFill>
              </a:defRPr>
            </a:pPr>
            <a:r>
              <a:t>Penyalahgunaan Wewenang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097280"/>
            <a:ext cx="10789920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 b="0">
                <a:solidFill>
                  <a:srgbClr val="232323"/>
                </a:solidFill>
              </a:defRPr>
            </a:pPr>
            <a:r>
              <a:rPr lang="en-ID" sz="1600" dirty="0"/>
              <a:t>UU 30/2014 </a:t>
            </a:r>
            <a:r>
              <a:rPr lang="en-ID" sz="1600" dirty="0" err="1"/>
              <a:t>menempatkan</a:t>
            </a:r>
            <a:r>
              <a:rPr lang="en-ID" sz="1600" dirty="0"/>
              <a:t> </a:t>
            </a:r>
            <a:r>
              <a:rPr lang="en-ID" sz="1600" dirty="0" err="1"/>
              <a:t>penggunaan</a:t>
            </a:r>
            <a:r>
              <a:rPr lang="en-ID" sz="1600" dirty="0"/>
              <a:t> </a:t>
            </a:r>
            <a:r>
              <a:rPr lang="en-ID" sz="1600" dirty="0" err="1"/>
              <a:t>wewenang</a:t>
            </a:r>
            <a:r>
              <a:rPr lang="en-ID" sz="1600" dirty="0"/>
              <a:t> dan AUPB </a:t>
            </a:r>
            <a:r>
              <a:rPr lang="en-ID" sz="1600" dirty="0" err="1"/>
              <a:t>sebagai</a:t>
            </a:r>
            <a:r>
              <a:rPr lang="en-ID" sz="1600" dirty="0"/>
              <a:t> </a:t>
            </a:r>
            <a:r>
              <a:rPr lang="en-ID" sz="1600" dirty="0" err="1"/>
              <a:t>bagian</a:t>
            </a:r>
            <a:r>
              <a:rPr lang="en-ID" sz="1600" dirty="0"/>
              <a:t> </a:t>
            </a:r>
            <a:r>
              <a:rPr lang="en-ID" sz="1600" dirty="0" err="1"/>
              <a:t>penting</a:t>
            </a:r>
            <a:r>
              <a:rPr lang="en-ID" sz="1600" dirty="0"/>
              <a:t> </a:t>
            </a:r>
            <a:r>
              <a:rPr lang="en-ID" sz="1600" dirty="0" err="1"/>
              <a:t>dalam</a:t>
            </a:r>
            <a:r>
              <a:rPr lang="en-ID" sz="1600" dirty="0"/>
              <a:t> </a:t>
            </a:r>
            <a:r>
              <a:rPr lang="en-ID" sz="1600" dirty="0" err="1"/>
              <a:t>administrasi</a:t>
            </a:r>
            <a:r>
              <a:rPr lang="en-ID" sz="1600" dirty="0"/>
              <a:t> </a:t>
            </a:r>
            <a:r>
              <a:rPr lang="en-ID" sz="1600" dirty="0" err="1"/>
              <a:t>pemerintahan</a:t>
            </a:r>
            <a:r>
              <a:rPr lang="en-ID" sz="1600" dirty="0"/>
              <a:t>.</a:t>
            </a:r>
            <a:br>
              <a:rPr lang="en-ID" sz="1600" dirty="0"/>
            </a:br>
            <a:r>
              <a:rPr sz="1600" dirty="0" err="1"/>
              <a:t>Wewenang</a:t>
            </a:r>
            <a:r>
              <a:rPr sz="1600" dirty="0"/>
              <a:t> </a:t>
            </a:r>
            <a:r>
              <a:rPr sz="1600" dirty="0" err="1"/>
              <a:t>adalah</a:t>
            </a:r>
            <a:r>
              <a:rPr sz="1600" dirty="0"/>
              <a:t> </a:t>
            </a:r>
            <a:r>
              <a:rPr sz="1600" dirty="0" err="1"/>
              <a:t>kekuasaan</a:t>
            </a:r>
            <a:r>
              <a:rPr sz="1600" dirty="0"/>
              <a:t> yang </a:t>
            </a:r>
            <a:r>
              <a:rPr sz="1600" dirty="0" err="1"/>
              <a:t>diberikan</a:t>
            </a:r>
            <a:r>
              <a:rPr sz="1600" dirty="0"/>
              <a:t> oleh </a:t>
            </a:r>
            <a:r>
              <a:rPr sz="1600" dirty="0" err="1"/>
              <a:t>hukum</a:t>
            </a:r>
            <a:r>
              <a:rPr sz="1600" dirty="0"/>
              <a:t> </a:t>
            </a:r>
            <a:r>
              <a:rPr sz="1600" dirty="0" err="1"/>
              <a:t>untuk</a:t>
            </a:r>
            <a:r>
              <a:rPr sz="1600" dirty="0"/>
              <a:t> </a:t>
            </a:r>
            <a:r>
              <a:rPr sz="1600" dirty="0" err="1"/>
              <a:t>menjalankan</a:t>
            </a:r>
            <a:r>
              <a:rPr sz="1600" dirty="0"/>
              <a:t> </a:t>
            </a:r>
            <a:r>
              <a:rPr sz="1600" dirty="0" err="1"/>
              <a:t>tugas</a:t>
            </a:r>
            <a:r>
              <a:rPr sz="1600" dirty="0"/>
              <a:t>. </a:t>
            </a:r>
            <a:r>
              <a:rPr sz="1600" dirty="0" err="1"/>
              <a:t>Masalah</a:t>
            </a:r>
            <a:r>
              <a:rPr sz="1600" dirty="0"/>
              <a:t> </a:t>
            </a:r>
            <a:r>
              <a:rPr sz="1600" dirty="0" err="1"/>
              <a:t>muncul</a:t>
            </a:r>
            <a:r>
              <a:rPr sz="1600" dirty="0"/>
              <a:t> </a:t>
            </a:r>
            <a:r>
              <a:rPr sz="1600" dirty="0" err="1"/>
              <a:t>ketika</a:t>
            </a:r>
            <a:r>
              <a:rPr sz="1600" dirty="0"/>
              <a:t> </a:t>
            </a:r>
            <a:r>
              <a:rPr sz="1600" dirty="0" err="1"/>
              <a:t>kewenangan</a:t>
            </a:r>
            <a:r>
              <a:rPr sz="1600" dirty="0"/>
              <a:t> </a:t>
            </a:r>
            <a:r>
              <a:rPr sz="1600" dirty="0" err="1"/>
              <a:t>digunakan</a:t>
            </a:r>
            <a:r>
              <a:rPr sz="1600" dirty="0"/>
              <a:t> </a:t>
            </a:r>
            <a:r>
              <a:rPr sz="1600" dirty="0" err="1"/>
              <a:t>melampaui</a:t>
            </a:r>
            <a:r>
              <a:rPr sz="1600" dirty="0"/>
              <a:t> </a:t>
            </a:r>
            <a:r>
              <a:rPr sz="1600" dirty="0" err="1"/>
              <a:t>tujuan</a:t>
            </a:r>
            <a:r>
              <a:rPr sz="1600" dirty="0"/>
              <a:t>, batas, </a:t>
            </a:r>
            <a:r>
              <a:rPr sz="1600" dirty="0" err="1"/>
              <a:t>atau</a:t>
            </a:r>
            <a:r>
              <a:rPr sz="1600" dirty="0"/>
              <a:t> </a:t>
            </a:r>
            <a:r>
              <a:rPr sz="1600" dirty="0" err="1"/>
              <a:t>prosedur</a:t>
            </a:r>
            <a:r>
              <a:rPr sz="1600" dirty="0"/>
              <a:t> yang </a:t>
            </a:r>
            <a:r>
              <a:rPr sz="1600" dirty="0" err="1"/>
              <a:t>seharusnya</a:t>
            </a:r>
            <a:r>
              <a:rPr sz="1600" dirty="0"/>
              <a:t>.</a:t>
            </a:r>
            <a:r>
              <a:rPr lang="en-US" sz="1600" dirty="0"/>
              <a:t> </a:t>
            </a:r>
            <a:r>
              <a:rPr sz="1600" dirty="0" err="1"/>
              <a:t>Contoh</a:t>
            </a:r>
            <a:r>
              <a:rPr sz="1600" dirty="0"/>
              <a:t>: </a:t>
            </a:r>
            <a:r>
              <a:rPr sz="1600" dirty="0" err="1"/>
              <a:t>pejabat</a:t>
            </a:r>
            <a:r>
              <a:rPr sz="1600" dirty="0"/>
              <a:t> </a:t>
            </a:r>
            <a:r>
              <a:rPr sz="1600" dirty="0" err="1"/>
              <a:t>menggunakan</a:t>
            </a:r>
            <a:r>
              <a:rPr sz="1600" dirty="0"/>
              <a:t> </a:t>
            </a:r>
            <a:r>
              <a:rPr sz="1600" dirty="0" err="1"/>
              <a:t>kewenangan</a:t>
            </a:r>
            <a:r>
              <a:rPr sz="1600" dirty="0"/>
              <a:t> </a:t>
            </a:r>
            <a:r>
              <a:rPr sz="1600" dirty="0" err="1"/>
              <a:t>pengadaan</a:t>
            </a:r>
            <a:r>
              <a:rPr sz="1600" dirty="0"/>
              <a:t> </a:t>
            </a:r>
            <a:r>
              <a:rPr sz="1600" dirty="0" err="1"/>
              <a:t>untuk</a:t>
            </a:r>
            <a:r>
              <a:rPr sz="1600" dirty="0"/>
              <a:t> </a:t>
            </a:r>
            <a:r>
              <a:rPr sz="1600" dirty="0" err="1"/>
              <a:t>mengarahkan</a:t>
            </a:r>
            <a:r>
              <a:rPr sz="1600" dirty="0"/>
              <a:t> </a:t>
            </a:r>
            <a:r>
              <a:rPr sz="1600" dirty="0" err="1"/>
              <a:t>proyek</a:t>
            </a:r>
            <a:r>
              <a:rPr sz="1600" dirty="0"/>
              <a:t> </a:t>
            </a:r>
            <a:r>
              <a:rPr sz="1600" dirty="0" err="1"/>
              <a:t>kepada</a:t>
            </a:r>
            <a:r>
              <a:rPr sz="1600" dirty="0"/>
              <a:t> </a:t>
            </a:r>
            <a:r>
              <a:rPr sz="1600" dirty="0" err="1"/>
              <a:t>pihak</a:t>
            </a:r>
            <a:r>
              <a:rPr sz="1600" dirty="0"/>
              <a:t> </a:t>
            </a:r>
            <a:r>
              <a:rPr sz="1600" dirty="0" err="1"/>
              <a:t>tertentu</a:t>
            </a:r>
            <a:r>
              <a:rPr sz="1600" dirty="0"/>
              <a:t>.</a:t>
            </a:r>
          </a:p>
          <a:p>
            <a:pPr>
              <a:spcAft>
                <a:spcPts val="900"/>
              </a:spcAft>
              <a:defRPr sz="1900" b="0">
                <a:solidFill>
                  <a:srgbClr val="232323"/>
                </a:solidFill>
              </a:defRPr>
            </a:pPr>
            <a:r>
              <a:rPr sz="1600" dirty="0" err="1"/>
              <a:t>Pertanyaan</a:t>
            </a:r>
            <a:r>
              <a:rPr sz="1600" dirty="0"/>
              <a:t> </a:t>
            </a:r>
            <a:r>
              <a:rPr sz="1600" dirty="0" err="1"/>
              <a:t>analitis</a:t>
            </a:r>
            <a:r>
              <a:rPr sz="1600" dirty="0"/>
              <a:t>: </a:t>
            </a:r>
            <a:r>
              <a:rPr sz="1600" dirty="0" err="1"/>
              <a:t>apa</a:t>
            </a:r>
            <a:r>
              <a:rPr sz="1600" dirty="0"/>
              <a:t> </a:t>
            </a:r>
            <a:r>
              <a:rPr sz="1600" dirty="0" err="1"/>
              <a:t>sumber</a:t>
            </a:r>
            <a:r>
              <a:rPr sz="1600" dirty="0"/>
              <a:t> </a:t>
            </a:r>
            <a:r>
              <a:rPr sz="1600" dirty="0" err="1"/>
              <a:t>kewenangan</a:t>
            </a:r>
            <a:r>
              <a:rPr sz="1600" dirty="0"/>
              <a:t>? </a:t>
            </a:r>
            <a:r>
              <a:rPr sz="1600" dirty="0" err="1"/>
              <a:t>apa</a:t>
            </a:r>
            <a:r>
              <a:rPr sz="1600" dirty="0"/>
              <a:t> </a:t>
            </a:r>
            <a:r>
              <a:rPr sz="1600" dirty="0" err="1"/>
              <a:t>tujuan</a:t>
            </a:r>
            <a:r>
              <a:rPr sz="1600" dirty="0"/>
              <a:t> </a:t>
            </a:r>
            <a:r>
              <a:rPr sz="1600" dirty="0" err="1"/>
              <a:t>kewenangan</a:t>
            </a:r>
            <a:r>
              <a:rPr sz="1600" dirty="0"/>
              <a:t>? </a:t>
            </a:r>
            <a:r>
              <a:rPr sz="1600" dirty="0" err="1"/>
              <a:t>apakah</a:t>
            </a:r>
            <a:r>
              <a:rPr sz="1600" dirty="0"/>
              <a:t> </a:t>
            </a:r>
            <a:r>
              <a:rPr sz="1600" dirty="0" err="1"/>
              <a:t>prosedurnya</a:t>
            </a:r>
            <a:r>
              <a:rPr sz="1600" dirty="0"/>
              <a:t> </a:t>
            </a:r>
            <a:r>
              <a:rPr sz="1600" dirty="0" err="1"/>
              <a:t>dipenuhi</a:t>
            </a:r>
            <a:r>
              <a:rPr sz="1600" dirty="0"/>
              <a:t>? </a:t>
            </a:r>
            <a:r>
              <a:rPr sz="1600" dirty="0" err="1"/>
              <a:t>siapa</a:t>
            </a:r>
            <a:r>
              <a:rPr sz="1600" dirty="0"/>
              <a:t> yang </a:t>
            </a:r>
            <a:r>
              <a:rPr sz="1600" dirty="0" err="1"/>
              <a:t>diuntungkan</a:t>
            </a:r>
            <a:r>
              <a:rPr sz="1600" dirty="0"/>
              <a:t>? </a:t>
            </a:r>
            <a:r>
              <a:rPr sz="1600" dirty="0" err="1"/>
              <a:t>apakah</a:t>
            </a:r>
            <a:r>
              <a:rPr sz="1600" dirty="0"/>
              <a:t> </a:t>
            </a:r>
            <a:r>
              <a:rPr sz="1600" dirty="0" err="1"/>
              <a:t>ada</a:t>
            </a:r>
            <a:r>
              <a:rPr sz="1600" dirty="0"/>
              <a:t> </a:t>
            </a:r>
            <a:r>
              <a:rPr sz="1600" dirty="0" err="1"/>
              <a:t>kepentingan</a:t>
            </a:r>
            <a:r>
              <a:rPr sz="1600" dirty="0"/>
              <a:t> </a:t>
            </a:r>
            <a:r>
              <a:rPr sz="1600" dirty="0" err="1"/>
              <a:t>pribadi</a:t>
            </a:r>
            <a:r>
              <a:rPr sz="1600" dirty="0"/>
              <a:t>?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73952"/>
            <a:ext cx="11155680" cy="18288"/>
          </a:xfrm>
          <a:prstGeom prst="rect">
            <a:avLst/>
          </a:prstGeom>
          <a:solidFill>
            <a:srgbClr val="CD96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510528"/>
            <a:ext cx="10881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3"/>
                </a:solidFill>
              </a:defRPr>
            </a:pPr>
            <a:r>
              <a:t>Sumber: UU 30/2014 tentang Administrasi Pemerintahan.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9085F0-11F5-C40A-273E-BB8A754729A3}"/>
              </a:ext>
            </a:extLst>
          </p:cNvPr>
          <p:cNvSpPr txBox="1"/>
          <p:nvPr/>
        </p:nvSpPr>
        <p:spPr>
          <a:xfrm>
            <a:off x="716280" y="2820924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92D46"/>
                </a:solidFill>
              </a:defRPr>
            </a:pPr>
            <a:r>
              <a:rPr dirty="0"/>
              <a:t>Fraud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Organisasi</a:t>
            </a:r>
            <a:endParaRPr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805D29-2CAE-F571-D414-1A34073E6A14}"/>
              </a:ext>
            </a:extLst>
          </p:cNvPr>
          <p:cNvSpPr txBox="1"/>
          <p:nvPr/>
        </p:nvSpPr>
        <p:spPr>
          <a:xfrm>
            <a:off x="685800" y="3291840"/>
            <a:ext cx="10789920" cy="2046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 b="0">
                <a:solidFill>
                  <a:srgbClr val="232323"/>
                </a:solidFill>
              </a:defRPr>
            </a:pPr>
            <a:r>
              <a:rPr sz="1600" i="1" dirty="0"/>
              <a:t>Fraud</a:t>
            </a:r>
            <a:r>
              <a:rPr sz="1600" dirty="0"/>
              <a:t> </a:t>
            </a:r>
            <a:r>
              <a:rPr sz="1600" dirty="0" err="1"/>
              <a:t>adalah</a:t>
            </a:r>
            <a:r>
              <a:rPr sz="1600" dirty="0"/>
              <a:t> </a:t>
            </a:r>
            <a:r>
              <a:rPr sz="1600" dirty="0" err="1"/>
              <a:t>tindakan</a:t>
            </a:r>
            <a:r>
              <a:rPr sz="1600" dirty="0"/>
              <a:t> </a:t>
            </a:r>
            <a:r>
              <a:rPr sz="1600" dirty="0" err="1"/>
              <a:t>sengaja</a:t>
            </a:r>
            <a:r>
              <a:rPr sz="1600" dirty="0"/>
              <a:t> </a:t>
            </a:r>
            <a:r>
              <a:rPr sz="1600" dirty="0" err="1"/>
              <a:t>untuk</a:t>
            </a:r>
            <a:r>
              <a:rPr sz="1600" dirty="0"/>
              <a:t> </a:t>
            </a:r>
            <a:r>
              <a:rPr sz="1600" dirty="0" err="1"/>
              <a:t>memperoleh</a:t>
            </a:r>
            <a:r>
              <a:rPr sz="1600" dirty="0"/>
              <a:t> </a:t>
            </a:r>
            <a:r>
              <a:rPr sz="1600" dirty="0" err="1"/>
              <a:t>keuntungan</a:t>
            </a:r>
            <a:r>
              <a:rPr sz="1600" dirty="0"/>
              <a:t> </a:t>
            </a:r>
            <a:r>
              <a:rPr sz="1600" dirty="0" err="1"/>
              <a:t>tidak</a:t>
            </a:r>
            <a:r>
              <a:rPr sz="1600" dirty="0"/>
              <a:t> </a:t>
            </a:r>
            <a:r>
              <a:rPr sz="1600" dirty="0" err="1"/>
              <a:t>sah</a:t>
            </a:r>
            <a:r>
              <a:rPr sz="1600" dirty="0"/>
              <a:t> </a:t>
            </a:r>
            <a:r>
              <a:rPr sz="1600" dirty="0" err="1"/>
              <a:t>atau</a:t>
            </a:r>
            <a:r>
              <a:rPr sz="1600" dirty="0"/>
              <a:t> </a:t>
            </a:r>
            <a:r>
              <a:rPr sz="1600" dirty="0" err="1"/>
              <a:t>menyebabkan</a:t>
            </a:r>
            <a:r>
              <a:rPr sz="1600" dirty="0"/>
              <a:t> </a:t>
            </a:r>
            <a:r>
              <a:rPr sz="1600" dirty="0" err="1"/>
              <a:t>kerugian</a:t>
            </a:r>
            <a:r>
              <a:rPr sz="1600" dirty="0"/>
              <a:t> </a:t>
            </a:r>
            <a:r>
              <a:rPr sz="1600" dirty="0" err="1"/>
              <a:t>melalui</a:t>
            </a:r>
            <a:r>
              <a:rPr sz="1600" dirty="0"/>
              <a:t> </a:t>
            </a:r>
            <a:r>
              <a:rPr sz="1600" dirty="0" err="1"/>
              <a:t>penipuan</a:t>
            </a:r>
            <a:r>
              <a:rPr sz="1600" dirty="0"/>
              <a:t>, </a:t>
            </a:r>
            <a:r>
              <a:rPr sz="1600" dirty="0" err="1"/>
              <a:t>manipulasi</a:t>
            </a:r>
            <a:r>
              <a:rPr sz="1600" dirty="0"/>
              <a:t>, </a:t>
            </a:r>
            <a:r>
              <a:rPr sz="1600" dirty="0" err="1"/>
              <a:t>penyembunyian</a:t>
            </a:r>
            <a:r>
              <a:rPr sz="1600" dirty="0"/>
              <a:t>, </a:t>
            </a:r>
            <a:r>
              <a:rPr sz="1600" dirty="0" err="1"/>
              <a:t>atau</a:t>
            </a:r>
            <a:r>
              <a:rPr sz="1600" dirty="0"/>
              <a:t> </a:t>
            </a:r>
            <a:r>
              <a:rPr sz="1600" dirty="0" err="1"/>
              <a:t>penyalahgunaan</a:t>
            </a:r>
            <a:r>
              <a:rPr sz="1600" dirty="0"/>
              <a:t> </a:t>
            </a:r>
            <a:r>
              <a:rPr sz="1600" dirty="0" err="1"/>
              <a:t>kepercayaan</a:t>
            </a:r>
            <a:r>
              <a:rPr sz="1600" dirty="0"/>
              <a:t>.</a:t>
            </a:r>
            <a:r>
              <a:rPr lang="en-US" sz="1600" dirty="0"/>
              <a:t> </a:t>
            </a:r>
            <a:r>
              <a:rPr lang="en-ID" sz="1600" i="1" dirty="0"/>
              <a:t>Fraud</a:t>
            </a:r>
            <a:r>
              <a:rPr lang="en-ID" sz="1600" dirty="0"/>
              <a:t> </a:t>
            </a:r>
            <a:r>
              <a:rPr lang="en-ID" sz="1600" dirty="0" err="1"/>
              <a:t>tidak</a:t>
            </a:r>
            <a:r>
              <a:rPr lang="en-ID" sz="1600" dirty="0"/>
              <a:t> </a:t>
            </a:r>
            <a:r>
              <a:rPr lang="en-ID" sz="1600" dirty="0" err="1"/>
              <a:t>selalu</a:t>
            </a:r>
            <a:r>
              <a:rPr lang="en-ID" sz="1600" dirty="0"/>
              <a:t> </a:t>
            </a:r>
            <a:r>
              <a:rPr lang="en-ID" sz="1600" dirty="0" err="1"/>
              <a:t>identik</a:t>
            </a:r>
            <a:r>
              <a:rPr lang="en-ID" sz="1600" dirty="0"/>
              <a:t> </a:t>
            </a:r>
            <a:r>
              <a:rPr lang="en-ID" sz="1600" dirty="0" err="1"/>
              <a:t>dengan</a:t>
            </a:r>
            <a:r>
              <a:rPr lang="en-ID" sz="1600" dirty="0"/>
              <a:t> </a:t>
            </a:r>
            <a:r>
              <a:rPr lang="en-ID" sz="1600" dirty="0" err="1"/>
              <a:t>tindak</a:t>
            </a:r>
            <a:r>
              <a:rPr lang="en-ID" sz="1600" dirty="0"/>
              <a:t> </a:t>
            </a:r>
            <a:r>
              <a:rPr lang="en-ID" sz="1600" dirty="0" err="1"/>
              <a:t>pidana</a:t>
            </a:r>
            <a:r>
              <a:rPr lang="en-ID" sz="1600" dirty="0"/>
              <a:t> </a:t>
            </a:r>
            <a:r>
              <a:rPr lang="en-ID" sz="1600" dirty="0" err="1"/>
              <a:t>korupsi</a:t>
            </a:r>
            <a:r>
              <a:rPr lang="en-ID" sz="1600" dirty="0"/>
              <a:t>. </a:t>
            </a:r>
            <a:r>
              <a:rPr lang="en-ID" sz="1600" dirty="0" err="1"/>
              <a:t>Klasifikasi</a:t>
            </a:r>
            <a:r>
              <a:rPr lang="en-ID" sz="1600" dirty="0"/>
              <a:t> </a:t>
            </a:r>
            <a:r>
              <a:rPr lang="en-ID" sz="1600" dirty="0" err="1"/>
              <a:t>hukumnya</a:t>
            </a:r>
            <a:r>
              <a:rPr lang="en-ID" sz="1600" dirty="0"/>
              <a:t> </a:t>
            </a:r>
            <a:r>
              <a:rPr lang="en-ID" sz="1600" dirty="0" err="1"/>
              <a:t>bergantung</a:t>
            </a:r>
            <a:r>
              <a:rPr lang="en-ID" sz="1600" dirty="0"/>
              <a:t> pada </a:t>
            </a:r>
            <a:r>
              <a:rPr lang="en-ID" sz="1600" dirty="0" err="1"/>
              <a:t>pelaku</a:t>
            </a:r>
            <a:r>
              <a:rPr lang="en-ID" sz="1600" dirty="0"/>
              <a:t>, </a:t>
            </a:r>
            <a:r>
              <a:rPr lang="en-ID" sz="1600" dirty="0" err="1"/>
              <a:t>objek</a:t>
            </a:r>
            <a:r>
              <a:rPr lang="en-ID" sz="1600" dirty="0"/>
              <a:t>, </a:t>
            </a:r>
            <a:r>
              <a:rPr lang="en-ID" sz="1600" dirty="0" err="1"/>
              <a:t>kerugian</a:t>
            </a:r>
            <a:r>
              <a:rPr lang="en-ID" sz="1600" dirty="0"/>
              <a:t>, </a:t>
            </a:r>
            <a:r>
              <a:rPr lang="en-ID" sz="1600" dirty="0" err="1"/>
              <a:t>jabatan</a:t>
            </a:r>
            <a:r>
              <a:rPr lang="en-ID" sz="1600" dirty="0"/>
              <a:t>, dan </a:t>
            </a:r>
            <a:r>
              <a:rPr lang="en-ID" sz="1600" dirty="0" err="1"/>
              <a:t>unsur</a:t>
            </a:r>
            <a:r>
              <a:rPr lang="en-ID" sz="1600" dirty="0"/>
              <a:t> </a:t>
            </a:r>
            <a:r>
              <a:rPr lang="en-ID" sz="1600" dirty="0" err="1"/>
              <a:t>pasal</a:t>
            </a:r>
            <a:r>
              <a:rPr lang="en-ID" sz="1600" dirty="0"/>
              <a:t> yang </a:t>
            </a:r>
            <a:r>
              <a:rPr lang="en-ID" sz="1600" dirty="0" err="1"/>
              <a:t>terpenuhi</a:t>
            </a:r>
            <a:r>
              <a:rPr lang="en-ID" sz="1600" dirty="0"/>
              <a:t>.</a:t>
            </a:r>
          </a:p>
          <a:p>
            <a:pPr>
              <a:spcAft>
                <a:spcPts val="900"/>
              </a:spcAft>
              <a:defRPr sz="1900" b="0">
                <a:solidFill>
                  <a:srgbClr val="232323"/>
                </a:solidFill>
              </a:defRPr>
            </a:pPr>
            <a:r>
              <a:rPr lang="en-ID" sz="1600" dirty="0" err="1"/>
              <a:t>Kerangka</a:t>
            </a:r>
            <a:r>
              <a:rPr lang="en-ID" sz="1600" dirty="0"/>
              <a:t> </a:t>
            </a:r>
            <a:r>
              <a:rPr lang="en-ID" sz="1600" dirty="0" err="1"/>
              <a:t>sederhana</a:t>
            </a:r>
            <a:r>
              <a:rPr lang="en-ID" sz="1600" dirty="0"/>
              <a:t>: </a:t>
            </a:r>
            <a:r>
              <a:rPr lang="en-ID" sz="1600" dirty="0" err="1"/>
              <a:t>tekanan</a:t>
            </a:r>
            <a:r>
              <a:rPr lang="en-ID" sz="1600" dirty="0"/>
              <a:t>/</a:t>
            </a:r>
            <a:r>
              <a:rPr lang="en-ID" sz="1600" dirty="0" err="1"/>
              <a:t>kebutuhan</a:t>
            </a:r>
            <a:r>
              <a:rPr lang="en-ID" sz="1600" dirty="0"/>
              <a:t> + </a:t>
            </a:r>
            <a:r>
              <a:rPr lang="en-ID" sz="1600" dirty="0" err="1"/>
              <a:t>kesempatan</a:t>
            </a:r>
            <a:r>
              <a:rPr lang="en-ID" sz="1600" dirty="0"/>
              <a:t> + </a:t>
            </a:r>
            <a:r>
              <a:rPr lang="en-ID" sz="1600" dirty="0" err="1"/>
              <a:t>rasionalisasi</a:t>
            </a:r>
            <a:r>
              <a:rPr lang="en-ID" sz="1600" dirty="0"/>
              <a:t>; </a:t>
            </a:r>
            <a:r>
              <a:rPr lang="en-ID" sz="1600" dirty="0" err="1"/>
              <a:t>pencegahan</a:t>
            </a:r>
            <a:r>
              <a:rPr lang="en-ID" sz="1600" dirty="0"/>
              <a:t> </a:t>
            </a:r>
            <a:r>
              <a:rPr lang="en-ID" sz="1600" dirty="0" err="1"/>
              <a:t>menutup</a:t>
            </a:r>
            <a:r>
              <a:rPr lang="en-ID" sz="1600" dirty="0"/>
              <a:t> </a:t>
            </a:r>
            <a:r>
              <a:rPr lang="en-ID" sz="1600" dirty="0" err="1"/>
              <a:t>kesempatan</a:t>
            </a:r>
            <a:r>
              <a:rPr lang="en-ID" sz="1600" dirty="0"/>
              <a:t> </a:t>
            </a:r>
            <a:r>
              <a:rPr lang="en-ID" sz="1600" dirty="0" err="1"/>
              <a:t>melalui</a:t>
            </a:r>
            <a:r>
              <a:rPr lang="en-ID" sz="1600" dirty="0"/>
              <a:t> </a:t>
            </a:r>
            <a:r>
              <a:rPr lang="en-ID" sz="1600" dirty="0" err="1"/>
              <a:t>pengendalian</a:t>
            </a:r>
            <a:r>
              <a:rPr lang="en-ID" sz="1600" dirty="0"/>
              <a:t> internal.</a:t>
            </a:r>
          </a:p>
          <a:p>
            <a:pPr>
              <a:spcAft>
                <a:spcPts val="900"/>
              </a:spcAft>
              <a:defRPr sz="1900" b="0">
                <a:solidFill>
                  <a:srgbClr val="232323"/>
                </a:solidFill>
              </a:defRPr>
            </a:pPr>
            <a:r>
              <a:rPr sz="1600" dirty="0" err="1"/>
              <a:t>Contoh</a:t>
            </a:r>
            <a:r>
              <a:rPr sz="1600" dirty="0"/>
              <a:t> </a:t>
            </a:r>
            <a:r>
              <a:rPr sz="1600" dirty="0" err="1"/>
              <a:t>organisasi</a:t>
            </a:r>
            <a:r>
              <a:rPr sz="1600" dirty="0"/>
              <a:t>: mark-up, </a:t>
            </a:r>
            <a:r>
              <a:rPr sz="1600" dirty="0" err="1"/>
              <a:t>transaksi</a:t>
            </a:r>
            <a:r>
              <a:rPr sz="1600" dirty="0"/>
              <a:t> </a:t>
            </a:r>
            <a:r>
              <a:rPr sz="1600" dirty="0" err="1"/>
              <a:t>fiktif</a:t>
            </a:r>
            <a:r>
              <a:rPr sz="1600" dirty="0"/>
              <a:t>, vendor </a:t>
            </a:r>
            <a:r>
              <a:rPr sz="1600" dirty="0" err="1"/>
              <a:t>fiktif</a:t>
            </a:r>
            <a:r>
              <a:rPr sz="1600" dirty="0"/>
              <a:t>, </a:t>
            </a:r>
            <a:r>
              <a:rPr sz="1600" dirty="0" err="1"/>
              <a:t>penggelapan</a:t>
            </a:r>
            <a:r>
              <a:rPr sz="1600" dirty="0"/>
              <a:t> kas, </a:t>
            </a:r>
            <a:r>
              <a:rPr sz="1600" dirty="0" err="1"/>
              <a:t>pemalsuan</a:t>
            </a:r>
            <a:r>
              <a:rPr sz="1600" dirty="0"/>
              <a:t> </a:t>
            </a:r>
            <a:r>
              <a:rPr sz="1600" dirty="0" err="1"/>
              <a:t>bukti</a:t>
            </a:r>
            <a:r>
              <a:rPr sz="1600" dirty="0"/>
              <a:t>, </a:t>
            </a:r>
            <a:r>
              <a:rPr sz="1600" dirty="0" err="1"/>
              <a:t>manipulasi</a:t>
            </a:r>
            <a:r>
              <a:rPr sz="1600" dirty="0"/>
              <a:t> </a:t>
            </a:r>
            <a:r>
              <a:rPr sz="1600" dirty="0" err="1"/>
              <a:t>laporan</a:t>
            </a:r>
            <a:r>
              <a:rPr sz="1600" dirty="0"/>
              <a:t>, kickback, dan </a:t>
            </a:r>
            <a:r>
              <a:rPr sz="1600" dirty="0" err="1"/>
              <a:t>penyalahgunaan</a:t>
            </a:r>
            <a:r>
              <a:rPr sz="1600" dirty="0"/>
              <a:t> </a:t>
            </a:r>
            <a:r>
              <a:rPr sz="1600" dirty="0" err="1"/>
              <a:t>aset</a:t>
            </a:r>
            <a:r>
              <a:rPr sz="1600" dirty="0"/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62179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92D46"/>
                </a:solidFill>
              </a:defRPr>
            </a:pPr>
            <a:r>
              <a:t>Membedakan Modus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8226756"/>
              </p:ext>
            </p:extLst>
          </p:nvPr>
        </p:nvGraphicFramePr>
        <p:xfrm>
          <a:off x="1984248" y="1216152"/>
          <a:ext cx="8814816" cy="396849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2037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37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37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37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6927"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rPr sz="2000" dirty="0"/>
                        <a:t>Modus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rPr sz="2000" dirty="0" err="1"/>
                        <a:t>Bentuk</a:t>
                      </a:r>
                      <a:endParaRPr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rPr sz="2000" dirty="0" err="1"/>
                        <a:t>Titik</a:t>
                      </a:r>
                      <a:r>
                        <a:rPr sz="2000" dirty="0"/>
                        <a:t> Risiko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rPr sz="2000" dirty="0" err="1"/>
                        <a:t>Contoh</a:t>
                      </a:r>
                      <a:endParaRPr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7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232323"/>
                          </a:solidFill>
                        </a:defRPr>
                      </a:pPr>
                      <a:r>
                        <a:rPr sz="1400" b="1" dirty="0" err="1"/>
                        <a:t>Gratifikasi</a:t>
                      </a:r>
                      <a:endParaRPr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232323"/>
                          </a:solidFill>
                        </a:defRPr>
                      </a:pPr>
                      <a:r>
                        <a:rPr sz="1400" b="1"/>
                        <a:t>Pemberian/fasilitas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232323"/>
                          </a:solidFill>
                        </a:defRPr>
                      </a:pPr>
                      <a:r>
                        <a:rPr sz="1400" b="1"/>
                        <a:t>Jabatan &amp; potensi pengaruh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232323"/>
                          </a:solidFill>
                        </a:defRPr>
                      </a:pPr>
                      <a:r>
                        <a:rPr sz="1400" b="1"/>
                        <a:t>Hadiah dari vendor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7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232323"/>
                          </a:solidFill>
                        </a:defRPr>
                      </a:pPr>
                      <a:r>
                        <a:rPr sz="1400" b="1" dirty="0" err="1"/>
                        <a:t>Suap</a:t>
                      </a:r>
                      <a:endParaRPr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232323"/>
                          </a:solidFill>
                        </a:defRPr>
                      </a:pPr>
                      <a:r>
                        <a:rPr sz="1400" b="1"/>
                        <a:t>Uang/janji/benefit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232323"/>
                          </a:solidFill>
                        </a:defRPr>
                      </a:pPr>
                      <a:r>
                        <a:rPr sz="1400" b="1"/>
                        <a:t>Memengaruhi tindakan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232323"/>
                          </a:solidFill>
                        </a:defRPr>
                      </a:pPr>
                      <a:r>
                        <a:rPr sz="1400" b="1"/>
                        <a:t>Bayar agar menang tender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27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232323"/>
                          </a:solidFill>
                        </a:defRPr>
                      </a:pPr>
                      <a:r>
                        <a:rPr sz="1400" b="1"/>
                        <a:t>Pemerasan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232323"/>
                          </a:solidFill>
                        </a:defRPr>
                      </a:pPr>
                      <a:r>
                        <a:rPr sz="1400" b="1"/>
                        <a:t>Permintaan paksa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232323"/>
                          </a:solidFill>
                        </a:defRPr>
                      </a:pPr>
                      <a:r>
                        <a:rPr sz="1400" b="1"/>
                        <a:t>Kekuasaan/tekanan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232323"/>
                          </a:solidFill>
                        </a:defRPr>
                      </a:pPr>
                      <a:r>
                        <a:rPr sz="1400" b="1"/>
                        <a:t>Uang agar layanan diproses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927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232323"/>
                          </a:solidFill>
                        </a:defRPr>
                      </a:pPr>
                      <a:r>
                        <a:rPr sz="1400" b="1"/>
                        <a:t>Konflik kepentingan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232323"/>
                          </a:solidFill>
                        </a:defRPr>
                      </a:pPr>
                      <a:r>
                        <a:rPr sz="1400" b="1" dirty="0" err="1"/>
                        <a:t>Kepentingan</a:t>
                      </a:r>
                      <a:r>
                        <a:rPr sz="1400" b="1" dirty="0"/>
                        <a:t> </a:t>
                      </a:r>
                      <a:r>
                        <a:rPr sz="1400" b="1" dirty="0" err="1"/>
                        <a:t>pribadi</a:t>
                      </a:r>
                      <a:endParaRPr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232323"/>
                          </a:solidFill>
                        </a:defRPr>
                      </a:pPr>
                      <a:r>
                        <a:rPr sz="1400" b="1"/>
                        <a:t>Objektivitas keputusan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232323"/>
                          </a:solidFill>
                        </a:defRPr>
                      </a:pPr>
                      <a:r>
                        <a:rPr sz="1400" b="1"/>
                        <a:t>Vendor milik kerabat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927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232323"/>
                          </a:solidFill>
                        </a:defRPr>
                      </a:pPr>
                      <a:r>
                        <a:rPr sz="1400" b="1"/>
                        <a:t>Penyalahgunaan wewenang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232323"/>
                          </a:solidFill>
                        </a:defRPr>
                      </a:pPr>
                      <a:r>
                        <a:rPr sz="1400" b="1"/>
                        <a:t>Kewenangan resmi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232323"/>
                          </a:solidFill>
                        </a:defRPr>
                      </a:pPr>
                      <a:r>
                        <a:rPr sz="1400" b="1" dirty="0"/>
                        <a:t>Tujuan/batas/</a:t>
                      </a:r>
                      <a:r>
                        <a:rPr sz="1400" b="1" dirty="0" err="1"/>
                        <a:t>prosedur</a:t>
                      </a:r>
                      <a:endParaRPr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232323"/>
                          </a:solidFill>
                        </a:defRPr>
                      </a:pPr>
                      <a:r>
                        <a:rPr sz="1400" b="1"/>
                        <a:t>Mengarahkah proyek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6933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232323"/>
                          </a:solidFill>
                        </a:defRPr>
                      </a:pPr>
                      <a:r>
                        <a:rPr sz="1400" b="1"/>
                        <a:t>Fraud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232323"/>
                          </a:solidFill>
                        </a:defRPr>
                      </a:pPr>
                      <a:r>
                        <a:rPr sz="1400" b="1"/>
                        <a:t>Penipuan/manipulasi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232323"/>
                          </a:solidFill>
                        </a:defRPr>
                      </a:pPr>
                      <a:r>
                        <a:rPr sz="1400" b="1"/>
                        <a:t>Keuntungan/kerugian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232323"/>
                          </a:solidFill>
                        </a:defRPr>
                      </a:pPr>
                      <a:r>
                        <a:rPr sz="1400" b="1" dirty="0"/>
                        <a:t>Invoice </a:t>
                      </a:r>
                      <a:r>
                        <a:rPr sz="1400" b="1" dirty="0" err="1"/>
                        <a:t>fiktif</a:t>
                      </a:r>
                      <a:endParaRPr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02920" y="6473952"/>
            <a:ext cx="11155680" cy="18288"/>
          </a:xfrm>
          <a:prstGeom prst="rect">
            <a:avLst/>
          </a:prstGeom>
          <a:solidFill>
            <a:srgbClr val="CD96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510528"/>
            <a:ext cx="10881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3"/>
                </a:solidFill>
              </a:defRPr>
            </a:pPr>
            <a:r>
              <a:t>Sumber: sintesis KPK ACLC dan kerangka pembelajaran antikorupsi.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319844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92D46"/>
                </a:solidFill>
              </a:defRPr>
            </a:pPr>
            <a:r>
              <a:rPr sz="2000" dirty="0" err="1"/>
              <a:t>Regulasi</a:t>
            </a:r>
            <a:r>
              <a:rPr sz="2000" dirty="0"/>
              <a:t> Utama di Indonesia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674430"/>
            <a:ext cx="10789920" cy="2446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1900" b="0">
                <a:solidFill>
                  <a:srgbClr val="232323"/>
                </a:solidFill>
              </a:defRPr>
            </a:pPr>
            <a:r>
              <a:rPr sz="1600" dirty="0"/>
              <a:t>UU No. 31 </a:t>
            </a:r>
            <a:r>
              <a:rPr sz="1600" dirty="0" err="1"/>
              <a:t>Tahun</a:t>
            </a:r>
            <a:r>
              <a:rPr sz="1600" dirty="0"/>
              <a:t> 1999 </a:t>
            </a:r>
            <a:r>
              <a:rPr sz="1600" dirty="0" err="1"/>
              <a:t>tentang</a:t>
            </a:r>
            <a:r>
              <a:rPr sz="1600" dirty="0"/>
              <a:t> </a:t>
            </a:r>
            <a:r>
              <a:rPr sz="1600" dirty="0" err="1"/>
              <a:t>Pemberantasan</a:t>
            </a:r>
            <a:r>
              <a:rPr sz="1600" dirty="0"/>
              <a:t> </a:t>
            </a:r>
            <a:r>
              <a:rPr sz="1600" dirty="0" err="1"/>
              <a:t>Tindak</a:t>
            </a:r>
            <a:r>
              <a:rPr sz="1600" dirty="0"/>
              <a:t> </a:t>
            </a:r>
            <a:r>
              <a:rPr sz="1600" dirty="0" err="1"/>
              <a:t>Pidana</a:t>
            </a:r>
            <a:r>
              <a:rPr sz="1600" dirty="0"/>
              <a:t> </a:t>
            </a:r>
            <a:r>
              <a:rPr sz="1600" dirty="0" err="1"/>
              <a:t>Korupsi</a:t>
            </a:r>
            <a:r>
              <a:rPr sz="1600" dirty="0"/>
              <a:t>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1900" b="0">
                <a:solidFill>
                  <a:srgbClr val="232323"/>
                </a:solidFill>
              </a:defRPr>
            </a:pPr>
            <a:r>
              <a:rPr sz="1600" dirty="0"/>
              <a:t>UU No. 20 </a:t>
            </a:r>
            <a:r>
              <a:rPr sz="1600" dirty="0" err="1"/>
              <a:t>Tahun</a:t>
            </a:r>
            <a:r>
              <a:rPr sz="1600" dirty="0"/>
              <a:t> 2001 </a:t>
            </a:r>
            <a:r>
              <a:rPr sz="1600" dirty="0" err="1"/>
              <a:t>tentang</a:t>
            </a:r>
            <a:r>
              <a:rPr sz="1600" dirty="0"/>
              <a:t> </a:t>
            </a:r>
            <a:r>
              <a:rPr sz="1600" dirty="0" err="1"/>
              <a:t>Perubahan</a:t>
            </a:r>
            <a:r>
              <a:rPr sz="1600" dirty="0"/>
              <a:t> </a:t>
            </a:r>
            <a:r>
              <a:rPr sz="1600" dirty="0" err="1"/>
              <a:t>atas</a:t>
            </a:r>
            <a:r>
              <a:rPr sz="1600" dirty="0"/>
              <a:t> UU No. 31 </a:t>
            </a:r>
            <a:r>
              <a:rPr sz="1600" dirty="0" err="1"/>
              <a:t>Tahun</a:t>
            </a:r>
            <a:r>
              <a:rPr sz="1600" dirty="0"/>
              <a:t> 1999.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1900" b="0">
                <a:solidFill>
                  <a:srgbClr val="232323"/>
                </a:solidFill>
              </a:defRPr>
            </a:pPr>
            <a:r>
              <a:rPr sz="1600" dirty="0"/>
              <a:t>UU No. 30 </a:t>
            </a:r>
            <a:r>
              <a:rPr sz="1600" dirty="0" err="1"/>
              <a:t>Tahun</a:t>
            </a:r>
            <a:r>
              <a:rPr sz="1600" dirty="0"/>
              <a:t> 2002 </a:t>
            </a:r>
            <a:r>
              <a:rPr sz="1600" dirty="0" err="1"/>
              <a:t>tentang</a:t>
            </a:r>
            <a:r>
              <a:rPr sz="1600" dirty="0"/>
              <a:t> KPK </a:t>
            </a:r>
            <a:r>
              <a:rPr sz="1600" dirty="0" err="1"/>
              <a:t>sebagaimana</a:t>
            </a:r>
            <a:r>
              <a:rPr sz="1600" dirty="0"/>
              <a:t> </a:t>
            </a:r>
            <a:r>
              <a:rPr sz="1600" dirty="0" err="1"/>
              <a:t>telah</a:t>
            </a:r>
            <a:r>
              <a:rPr sz="1600" dirty="0"/>
              <a:t> </a:t>
            </a:r>
            <a:r>
              <a:rPr sz="1600" dirty="0" err="1"/>
              <a:t>beberapa</a:t>
            </a:r>
            <a:r>
              <a:rPr sz="1600" dirty="0"/>
              <a:t> kali </a:t>
            </a:r>
            <a:r>
              <a:rPr sz="1600" dirty="0" err="1"/>
              <a:t>diubah</a:t>
            </a:r>
            <a:r>
              <a:rPr sz="1600" dirty="0"/>
              <a:t>, </a:t>
            </a:r>
            <a:r>
              <a:rPr sz="1600" dirty="0" err="1"/>
              <a:t>termasuk</a:t>
            </a:r>
            <a:r>
              <a:rPr sz="1600" dirty="0"/>
              <a:t> UU No. 19 </a:t>
            </a:r>
            <a:r>
              <a:rPr sz="1600" dirty="0" err="1"/>
              <a:t>Tahun</a:t>
            </a:r>
            <a:r>
              <a:rPr sz="1600" dirty="0"/>
              <a:t> 2019.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1900" b="0">
                <a:solidFill>
                  <a:srgbClr val="232323"/>
                </a:solidFill>
              </a:defRPr>
            </a:pPr>
            <a:r>
              <a:rPr sz="1600" dirty="0"/>
              <a:t>UU No. 30 </a:t>
            </a:r>
            <a:r>
              <a:rPr sz="1600" dirty="0" err="1"/>
              <a:t>Tahun</a:t>
            </a:r>
            <a:r>
              <a:rPr sz="1600" dirty="0"/>
              <a:t> 2014 </a:t>
            </a:r>
            <a:r>
              <a:rPr sz="1600" dirty="0" err="1"/>
              <a:t>tentang</a:t>
            </a:r>
            <a:r>
              <a:rPr sz="1600" dirty="0"/>
              <a:t> </a:t>
            </a:r>
            <a:r>
              <a:rPr sz="1600" dirty="0" err="1"/>
              <a:t>Administrasi</a:t>
            </a:r>
            <a:r>
              <a:rPr sz="1600" dirty="0"/>
              <a:t> </a:t>
            </a:r>
            <a:r>
              <a:rPr sz="1600" dirty="0" err="1"/>
              <a:t>Pemerintahan</a:t>
            </a:r>
            <a:r>
              <a:rPr sz="1600" dirty="0"/>
              <a:t> — </a:t>
            </a:r>
            <a:r>
              <a:rPr sz="1600" dirty="0" err="1"/>
              <a:t>penting</a:t>
            </a:r>
            <a:r>
              <a:rPr sz="1600" dirty="0"/>
              <a:t> </a:t>
            </a:r>
            <a:r>
              <a:rPr sz="1600" dirty="0" err="1"/>
              <a:t>untuk</a:t>
            </a:r>
            <a:r>
              <a:rPr sz="1600" dirty="0"/>
              <a:t> </a:t>
            </a:r>
            <a:r>
              <a:rPr sz="1600" dirty="0" err="1"/>
              <a:t>penggunaan</a:t>
            </a:r>
            <a:r>
              <a:rPr sz="1600" dirty="0"/>
              <a:t> </a:t>
            </a:r>
            <a:r>
              <a:rPr sz="1600" dirty="0" err="1"/>
              <a:t>wewenang</a:t>
            </a:r>
            <a:r>
              <a:rPr sz="1600" dirty="0"/>
              <a:t> dan </a:t>
            </a:r>
            <a:r>
              <a:rPr sz="1600" dirty="0" err="1"/>
              <a:t>konflik</a:t>
            </a:r>
            <a:r>
              <a:rPr sz="1600" dirty="0"/>
              <a:t> </a:t>
            </a:r>
            <a:r>
              <a:rPr sz="1600" dirty="0" err="1"/>
              <a:t>kepentingan</a:t>
            </a:r>
            <a:r>
              <a:rPr sz="1600" dirty="0"/>
              <a:t>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1900" b="0">
                <a:solidFill>
                  <a:srgbClr val="232323"/>
                </a:solidFill>
              </a:defRPr>
            </a:pPr>
            <a:r>
              <a:rPr sz="1600" dirty="0" err="1"/>
              <a:t>Peraturan</a:t>
            </a:r>
            <a:r>
              <a:rPr sz="1600" dirty="0"/>
              <a:t> KPK No. 1 </a:t>
            </a:r>
            <a:r>
              <a:rPr sz="1600" dirty="0" err="1"/>
              <a:t>Tahun</a:t>
            </a:r>
            <a:r>
              <a:rPr sz="1600" dirty="0"/>
              <a:t> 2026 — </a:t>
            </a:r>
            <a:r>
              <a:rPr sz="1600" dirty="0" err="1"/>
              <a:t>perubahan</a:t>
            </a:r>
            <a:r>
              <a:rPr sz="1600" dirty="0"/>
              <a:t> </a:t>
            </a:r>
            <a:r>
              <a:rPr sz="1600" dirty="0" err="1"/>
              <a:t>atas</a:t>
            </a:r>
            <a:r>
              <a:rPr sz="1600" dirty="0"/>
              <a:t> </a:t>
            </a:r>
            <a:r>
              <a:rPr sz="1600" dirty="0" err="1"/>
              <a:t>PerKPK</a:t>
            </a:r>
            <a:r>
              <a:rPr sz="1600" dirty="0"/>
              <a:t> No. 2 </a:t>
            </a:r>
            <a:r>
              <a:rPr sz="1600" dirty="0" err="1"/>
              <a:t>Tahun</a:t>
            </a:r>
            <a:r>
              <a:rPr sz="1600" dirty="0"/>
              <a:t> 2019 </a:t>
            </a:r>
            <a:r>
              <a:rPr sz="1600" dirty="0" err="1"/>
              <a:t>tentang</a:t>
            </a:r>
            <a:r>
              <a:rPr sz="1600" dirty="0"/>
              <a:t> </a:t>
            </a:r>
            <a:r>
              <a:rPr sz="1600" dirty="0" err="1"/>
              <a:t>Pelaporan</a:t>
            </a:r>
            <a:r>
              <a:rPr sz="1600" dirty="0"/>
              <a:t> </a:t>
            </a:r>
            <a:r>
              <a:rPr sz="1600" dirty="0" err="1"/>
              <a:t>Gratifikasi</a:t>
            </a:r>
            <a:r>
              <a:rPr sz="1600" dirty="0"/>
              <a:t>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1900" b="0">
                <a:solidFill>
                  <a:srgbClr val="232323"/>
                </a:solidFill>
              </a:defRPr>
            </a:pPr>
            <a:r>
              <a:rPr sz="1600" dirty="0"/>
              <a:t>UU No. 1 </a:t>
            </a:r>
            <a:r>
              <a:rPr sz="1600" dirty="0" err="1"/>
              <a:t>Tahun</a:t>
            </a:r>
            <a:r>
              <a:rPr sz="1600" dirty="0"/>
              <a:t> 2023 </a:t>
            </a:r>
            <a:r>
              <a:rPr sz="1600" dirty="0" err="1"/>
              <a:t>tentang</a:t>
            </a:r>
            <a:r>
              <a:rPr sz="1600" dirty="0"/>
              <a:t> KUHP </a:t>
            </a:r>
            <a:r>
              <a:rPr sz="1600" dirty="0" err="1"/>
              <a:t>perlu</a:t>
            </a:r>
            <a:r>
              <a:rPr sz="1600" dirty="0"/>
              <a:t> </a:t>
            </a:r>
            <a:r>
              <a:rPr sz="1600" dirty="0" err="1"/>
              <a:t>diperhatikan</a:t>
            </a:r>
            <a:r>
              <a:rPr sz="1600" dirty="0"/>
              <a:t> </a:t>
            </a:r>
            <a:r>
              <a:rPr sz="1600" dirty="0" err="1"/>
              <a:t>karena</a:t>
            </a:r>
            <a:r>
              <a:rPr sz="1600" dirty="0"/>
              <a:t> </a:t>
            </a:r>
            <a:r>
              <a:rPr sz="1600" dirty="0" err="1"/>
              <a:t>terdapat</a:t>
            </a:r>
            <a:r>
              <a:rPr sz="1600" dirty="0"/>
              <a:t> </a:t>
            </a:r>
            <a:r>
              <a:rPr sz="1600" dirty="0" err="1"/>
              <a:t>penyesuaian</a:t>
            </a:r>
            <a:r>
              <a:rPr sz="1600" dirty="0"/>
              <a:t> </a:t>
            </a:r>
            <a:r>
              <a:rPr sz="1600" dirty="0" err="1"/>
              <a:t>terhadap</a:t>
            </a:r>
            <a:r>
              <a:rPr sz="1600" dirty="0"/>
              <a:t> </a:t>
            </a:r>
            <a:r>
              <a:rPr sz="1600" dirty="0" err="1"/>
              <a:t>sejumlah</a:t>
            </a:r>
            <a:r>
              <a:rPr sz="1600" dirty="0"/>
              <a:t> </a:t>
            </a:r>
            <a:r>
              <a:rPr sz="1600" dirty="0" err="1"/>
              <a:t>ketentuan</a:t>
            </a:r>
            <a:r>
              <a:rPr sz="1600" dirty="0"/>
              <a:t> </a:t>
            </a:r>
            <a:r>
              <a:rPr sz="1600" dirty="0" err="1"/>
              <a:t>pidana</a:t>
            </a:r>
            <a:r>
              <a:rPr sz="1600" dirty="0"/>
              <a:t> </a:t>
            </a:r>
            <a:r>
              <a:rPr sz="1600" dirty="0" err="1"/>
              <a:t>korupsi</a:t>
            </a:r>
            <a:r>
              <a:rPr sz="1600"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73952"/>
            <a:ext cx="11155680" cy="18288"/>
          </a:xfrm>
          <a:prstGeom prst="rect">
            <a:avLst/>
          </a:prstGeom>
          <a:solidFill>
            <a:srgbClr val="CD96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510528"/>
            <a:ext cx="10881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3"/>
                </a:solidFill>
              </a:defRPr>
            </a:pPr>
            <a:r>
              <a:t>Sumber: JDIH BPK; KPK. Peraturan perlu dicek kembali terhadap perubahan/putusan terbaru saat digunakan dalam konteks hukum formal.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5BC9FB-C0B1-D158-4D67-B6DCF4D9AAE6}"/>
              </a:ext>
            </a:extLst>
          </p:cNvPr>
          <p:cNvSpPr txBox="1"/>
          <p:nvPr/>
        </p:nvSpPr>
        <p:spPr>
          <a:xfrm>
            <a:off x="1082040" y="3309459"/>
            <a:ext cx="3367012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92D46"/>
                </a:solidFill>
              </a:defRPr>
            </a:pPr>
            <a:r>
              <a:rPr sz="1600" dirty="0"/>
              <a:t>Cara </a:t>
            </a:r>
            <a:r>
              <a:rPr sz="1600" dirty="0" err="1"/>
              <a:t>Membaca</a:t>
            </a:r>
            <a:r>
              <a:rPr sz="1600" dirty="0"/>
              <a:t> </a:t>
            </a:r>
            <a:r>
              <a:rPr sz="1600" dirty="0" err="1"/>
              <a:t>untuk</a:t>
            </a:r>
            <a:r>
              <a:rPr sz="1600" dirty="0"/>
              <a:t> </a:t>
            </a:r>
            <a:r>
              <a:rPr sz="1600" dirty="0" err="1"/>
              <a:t>Mahasiswa</a:t>
            </a:r>
            <a:r>
              <a:rPr lang="en-US" sz="1600" dirty="0"/>
              <a:t> UU </a:t>
            </a:r>
            <a:endParaRPr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BA17A0-48D0-E088-74BD-8A83BE475A38}"/>
              </a:ext>
            </a:extLst>
          </p:cNvPr>
          <p:cNvSpPr txBox="1"/>
          <p:nvPr/>
        </p:nvSpPr>
        <p:spPr>
          <a:xfrm>
            <a:off x="1481328" y="3557940"/>
            <a:ext cx="962863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 b="0">
                <a:solidFill>
                  <a:srgbClr val="232323"/>
                </a:solidFill>
              </a:defRPr>
            </a:pPr>
            <a:r>
              <a:rPr sz="1600" dirty="0" err="1"/>
              <a:t>Jangan</a:t>
            </a:r>
            <a:r>
              <a:rPr sz="1600" dirty="0"/>
              <a:t> </a:t>
            </a:r>
            <a:r>
              <a:rPr sz="1600" dirty="0" err="1"/>
              <a:t>hanya</a:t>
            </a:r>
            <a:r>
              <a:rPr sz="1600" dirty="0"/>
              <a:t> </a:t>
            </a:r>
            <a:r>
              <a:rPr sz="1600" dirty="0" err="1"/>
              <a:t>menghafal</a:t>
            </a:r>
            <a:r>
              <a:rPr sz="1600" dirty="0"/>
              <a:t> </a:t>
            </a:r>
            <a:r>
              <a:rPr sz="1600" dirty="0" err="1"/>
              <a:t>nomor</a:t>
            </a:r>
            <a:r>
              <a:rPr sz="1600" dirty="0"/>
              <a:t> </a:t>
            </a:r>
            <a:r>
              <a:rPr sz="1600" dirty="0" err="1"/>
              <a:t>pasal</a:t>
            </a:r>
            <a:r>
              <a:rPr sz="1600" dirty="0"/>
              <a:t>. </a:t>
            </a:r>
            <a:r>
              <a:rPr sz="1600" dirty="0" err="1"/>
              <a:t>Identifikasi</a:t>
            </a:r>
            <a:r>
              <a:rPr sz="1600" dirty="0"/>
              <a:t> </a:t>
            </a:r>
            <a:r>
              <a:rPr sz="1600" dirty="0" err="1"/>
              <a:t>unsur</a:t>
            </a:r>
            <a:r>
              <a:rPr sz="1600" dirty="0"/>
              <a:t> </a:t>
            </a:r>
            <a:r>
              <a:rPr sz="1600" dirty="0" err="1"/>
              <a:t>perbuatan</a:t>
            </a:r>
            <a:r>
              <a:rPr sz="1600" dirty="0"/>
              <a:t>, </a:t>
            </a:r>
            <a:r>
              <a:rPr sz="1600" dirty="0" err="1"/>
              <a:t>pelaku</a:t>
            </a:r>
            <a:r>
              <a:rPr sz="1600" dirty="0"/>
              <a:t>, </a:t>
            </a:r>
            <a:r>
              <a:rPr sz="1600" dirty="0" err="1"/>
              <a:t>objek</a:t>
            </a:r>
            <a:r>
              <a:rPr sz="1600" dirty="0"/>
              <a:t>, </a:t>
            </a:r>
            <a:r>
              <a:rPr sz="1600" dirty="0" err="1"/>
              <a:t>maksud</a:t>
            </a:r>
            <a:r>
              <a:rPr sz="1600" dirty="0"/>
              <a:t>/</a:t>
            </a:r>
            <a:r>
              <a:rPr sz="1600" dirty="0" err="1"/>
              <a:t>tujuan</a:t>
            </a:r>
            <a:r>
              <a:rPr sz="1600" dirty="0"/>
              <a:t>, </a:t>
            </a:r>
            <a:r>
              <a:rPr sz="1600" dirty="0" err="1"/>
              <a:t>hubungan</a:t>
            </a:r>
            <a:r>
              <a:rPr sz="1600" dirty="0"/>
              <a:t> </a:t>
            </a:r>
            <a:r>
              <a:rPr sz="1600" dirty="0" err="1"/>
              <a:t>dengan</a:t>
            </a:r>
            <a:r>
              <a:rPr sz="1600" dirty="0"/>
              <a:t> </a:t>
            </a:r>
            <a:r>
              <a:rPr sz="1600" dirty="0" err="1"/>
              <a:t>jabatan</a:t>
            </a:r>
            <a:r>
              <a:rPr sz="1600" dirty="0"/>
              <a:t>, dan </a:t>
            </a:r>
            <a:r>
              <a:rPr sz="1600" dirty="0" err="1"/>
              <a:t>akibatnya</a:t>
            </a:r>
            <a:r>
              <a:rPr sz="1600" dirty="0"/>
              <a:t>.</a:t>
            </a:r>
            <a:r>
              <a:rPr lang="en-US" sz="1600" dirty="0"/>
              <a:t> </a:t>
            </a:r>
            <a:r>
              <a:rPr sz="1600" dirty="0"/>
              <a:t>Pasal 2 dan 3 </a:t>
            </a:r>
            <a:r>
              <a:rPr sz="1600" dirty="0" err="1"/>
              <a:t>secara</a:t>
            </a:r>
            <a:r>
              <a:rPr sz="1600" dirty="0"/>
              <a:t> </a:t>
            </a:r>
            <a:r>
              <a:rPr sz="1600" dirty="0" err="1"/>
              <a:t>historis</a:t>
            </a:r>
            <a:r>
              <a:rPr sz="1600" dirty="0"/>
              <a:t> </a:t>
            </a:r>
            <a:r>
              <a:rPr sz="1600" dirty="0" err="1"/>
              <a:t>menjadi</a:t>
            </a:r>
            <a:r>
              <a:rPr sz="1600" dirty="0"/>
              <a:t> </a:t>
            </a:r>
            <a:r>
              <a:rPr sz="1600" dirty="0" err="1"/>
              <a:t>rujukan</a:t>
            </a:r>
            <a:r>
              <a:rPr sz="1600" dirty="0"/>
              <a:t> </a:t>
            </a:r>
            <a:r>
              <a:rPr sz="1600" dirty="0" err="1"/>
              <a:t>penting</a:t>
            </a:r>
            <a:r>
              <a:rPr sz="1600" dirty="0"/>
              <a:t> </a:t>
            </a:r>
            <a:r>
              <a:rPr sz="1600" dirty="0" err="1"/>
              <a:t>untuk</a:t>
            </a:r>
            <a:r>
              <a:rPr sz="1600" dirty="0"/>
              <a:t> </a:t>
            </a:r>
            <a:r>
              <a:rPr sz="1600" dirty="0" err="1"/>
              <a:t>perbuatan</a:t>
            </a:r>
            <a:r>
              <a:rPr sz="1600" dirty="0"/>
              <a:t> </a:t>
            </a:r>
            <a:r>
              <a:rPr sz="1600" dirty="0" err="1"/>
              <a:t>melawan</a:t>
            </a:r>
            <a:r>
              <a:rPr sz="1600" dirty="0"/>
              <a:t> </a:t>
            </a:r>
            <a:r>
              <a:rPr sz="1600" dirty="0" err="1"/>
              <a:t>hukum</a:t>
            </a:r>
            <a:r>
              <a:rPr sz="1600" dirty="0"/>
              <a:t>/</a:t>
            </a:r>
            <a:r>
              <a:rPr sz="1600" dirty="0" err="1"/>
              <a:t>penyalahgunaan</a:t>
            </a:r>
            <a:r>
              <a:rPr sz="1600" dirty="0"/>
              <a:t> </a:t>
            </a:r>
            <a:r>
              <a:rPr sz="1600" dirty="0" err="1"/>
              <a:t>kewenangan</a:t>
            </a:r>
            <a:r>
              <a:rPr sz="1600" dirty="0"/>
              <a:t> yang </a:t>
            </a:r>
            <a:r>
              <a:rPr sz="1600" dirty="0" err="1"/>
              <a:t>merugikan</a:t>
            </a:r>
            <a:r>
              <a:rPr sz="1600" dirty="0"/>
              <a:t> </a:t>
            </a:r>
            <a:r>
              <a:rPr sz="1600" dirty="0" err="1"/>
              <a:t>keuangan</a:t>
            </a:r>
            <a:r>
              <a:rPr sz="1600" dirty="0"/>
              <a:t> negara, </a:t>
            </a:r>
            <a:r>
              <a:rPr sz="1600" dirty="0" err="1"/>
              <a:t>dengan</a:t>
            </a:r>
            <a:r>
              <a:rPr sz="1600" dirty="0"/>
              <a:t> </a:t>
            </a:r>
            <a:r>
              <a:rPr sz="1600" dirty="0" err="1"/>
              <a:t>perkembangan</a:t>
            </a:r>
            <a:r>
              <a:rPr sz="1600" dirty="0"/>
              <a:t> </a:t>
            </a:r>
            <a:r>
              <a:rPr sz="1600" dirty="0" err="1"/>
              <a:t>hukum</a:t>
            </a:r>
            <a:r>
              <a:rPr sz="1600" dirty="0"/>
              <a:t> </a:t>
            </a:r>
            <a:r>
              <a:rPr sz="1600" dirty="0" err="1"/>
              <a:t>setelah</a:t>
            </a:r>
            <a:r>
              <a:rPr sz="1600" dirty="0"/>
              <a:t> KUHP 2023.</a:t>
            </a:r>
            <a:r>
              <a:rPr lang="en-US" sz="1600" dirty="0"/>
              <a:t> </a:t>
            </a:r>
            <a:r>
              <a:rPr sz="1600" dirty="0"/>
              <a:t>Pasal </a:t>
            </a:r>
            <a:r>
              <a:rPr sz="1600" dirty="0" err="1"/>
              <a:t>terkait</a:t>
            </a:r>
            <a:r>
              <a:rPr sz="1600" dirty="0"/>
              <a:t> </a:t>
            </a:r>
            <a:r>
              <a:rPr sz="1600" dirty="0" err="1"/>
              <a:t>suap</a:t>
            </a:r>
            <a:r>
              <a:rPr sz="1600" dirty="0"/>
              <a:t>, </a:t>
            </a:r>
            <a:r>
              <a:rPr sz="1600" dirty="0" err="1"/>
              <a:t>pemerasan</a:t>
            </a:r>
            <a:r>
              <a:rPr sz="1600" dirty="0"/>
              <a:t>, </a:t>
            </a:r>
            <a:r>
              <a:rPr sz="1600" dirty="0" err="1"/>
              <a:t>penggelapan</a:t>
            </a:r>
            <a:r>
              <a:rPr sz="1600" dirty="0"/>
              <a:t>, </a:t>
            </a:r>
            <a:r>
              <a:rPr sz="1600" dirty="0" err="1"/>
              <a:t>perbuatan</a:t>
            </a:r>
            <a:r>
              <a:rPr sz="1600" dirty="0"/>
              <a:t> </a:t>
            </a:r>
            <a:r>
              <a:rPr sz="1600" dirty="0" err="1"/>
              <a:t>curang</a:t>
            </a:r>
            <a:r>
              <a:rPr sz="1600" dirty="0"/>
              <a:t>, </a:t>
            </a:r>
            <a:r>
              <a:rPr sz="1600" dirty="0" err="1"/>
              <a:t>benturan</a:t>
            </a:r>
            <a:r>
              <a:rPr sz="1600" dirty="0"/>
              <a:t> </a:t>
            </a:r>
            <a:r>
              <a:rPr sz="1600" dirty="0" err="1"/>
              <a:t>kepentingan</a:t>
            </a:r>
            <a:r>
              <a:rPr sz="1600" dirty="0"/>
              <a:t> </a:t>
            </a:r>
            <a:r>
              <a:rPr sz="1600" dirty="0" err="1"/>
              <a:t>pengadaan</a:t>
            </a:r>
            <a:r>
              <a:rPr sz="1600" dirty="0"/>
              <a:t>, dan </a:t>
            </a:r>
            <a:r>
              <a:rPr sz="1600" dirty="0" err="1"/>
              <a:t>gratifikasi</a:t>
            </a:r>
            <a:r>
              <a:rPr sz="1600" dirty="0"/>
              <a:t> </a:t>
            </a:r>
            <a:r>
              <a:rPr sz="1600" dirty="0" err="1"/>
              <a:t>perlu</a:t>
            </a:r>
            <a:r>
              <a:rPr sz="1600" dirty="0"/>
              <a:t> </a:t>
            </a:r>
            <a:r>
              <a:rPr sz="1600" dirty="0" err="1"/>
              <a:t>dipelajari</a:t>
            </a:r>
            <a:r>
              <a:rPr sz="1600" dirty="0"/>
              <a:t> </a:t>
            </a:r>
            <a:r>
              <a:rPr sz="1600" dirty="0" err="1"/>
              <a:t>berdasarkan</a:t>
            </a:r>
            <a:r>
              <a:rPr sz="1600" dirty="0"/>
              <a:t> </a:t>
            </a:r>
            <a:r>
              <a:rPr sz="1600" dirty="0" err="1"/>
              <a:t>kasus</a:t>
            </a:r>
            <a:r>
              <a:rPr lang="en-US" sz="1600" dirty="0"/>
              <a:t>, “</a:t>
            </a:r>
            <a:r>
              <a:rPr lang="en-ID" sz="1600" dirty="0"/>
              <a:t>G</a:t>
            </a:r>
            <a:r>
              <a:rPr sz="1600" dirty="0" err="1"/>
              <a:t>unakan</a:t>
            </a:r>
            <a:r>
              <a:rPr sz="1600" dirty="0"/>
              <a:t> </a:t>
            </a:r>
            <a:r>
              <a:rPr sz="1600" dirty="0" err="1"/>
              <a:t>pendekatan</a:t>
            </a:r>
            <a:r>
              <a:rPr sz="1600" dirty="0"/>
              <a:t>: Fakta → </a:t>
            </a:r>
            <a:r>
              <a:rPr sz="1600" dirty="0" err="1"/>
              <a:t>Unsur</a:t>
            </a:r>
            <a:r>
              <a:rPr sz="1600" dirty="0"/>
              <a:t> → Bukti → Pasal </a:t>
            </a:r>
            <a:r>
              <a:rPr sz="1600" dirty="0" err="1"/>
              <a:t>relevan</a:t>
            </a:r>
            <a:r>
              <a:rPr sz="1600" dirty="0"/>
              <a:t> → </a:t>
            </a:r>
            <a:r>
              <a:rPr sz="1600" dirty="0" err="1"/>
              <a:t>Dampak</a:t>
            </a:r>
            <a:r>
              <a:rPr sz="1600" dirty="0"/>
              <a:t> → </a:t>
            </a:r>
            <a:r>
              <a:rPr sz="1600" dirty="0" err="1"/>
              <a:t>Pengendalian</a:t>
            </a:r>
            <a:r>
              <a:rPr lang="en-US" sz="1600" dirty="0"/>
              <a:t>“.</a:t>
            </a:r>
            <a:endParaRPr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3" name="TextBox 2"/>
          <p:cNvSpPr txBox="1"/>
          <p:nvPr/>
        </p:nvSpPr>
        <p:spPr>
          <a:xfrm>
            <a:off x="667512" y="468570"/>
            <a:ext cx="677685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92D46"/>
                </a:solidFill>
              </a:defRPr>
            </a:pPr>
            <a:r>
              <a:rPr sz="2000" dirty="0" err="1"/>
              <a:t>Contoh</a:t>
            </a:r>
            <a:r>
              <a:rPr sz="2000" dirty="0"/>
              <a:t> </a:t>
            </a:r>
            <a:r>
              <a:rPr sz="2000" dirty="0" err="1"/>
              <a:t>Kasus</a:t>
            </a:r>
            <a:r>
              <a:rPr sz="2000" dirty="0"/>
              <a:t> Indonesia: </a:t>
            </a:r>
            <a:r>
              <a:rPr sz="2000" dirty="0" err="1"/>
              <a:t>Korupsi</a:t>
            </a:r>
            <a:r>
              <a:rPr sz="2000" dirty="0"/>
              <a:t> </a:t>
            </a:r>
            <a:r>
              <a:rPr sz="2000" dirty="0" err="1"/>
              <a:t>Pengadaan</a:t>
            </a:r>
            <a:r>
              <a:rPr sz="2000" dirty="0"/>
              <a:t> </a:t>
            </a:r>
            <a:r>
              <a:rPr sz="2000" dirty="0" err="1"/>
              <a:t>Bansos</a:t>
            </a:r>
            <a:r>
              <a:rPr sz="2000" dirty="0"/>
              <a:t> COVID-19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792657"/>
            <a:ext cx="10789920" cy="1931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 b="0">
                <a:solidFill>
                  <a:srgbClr val="232323"/>
                </a:solidFill>
              </a:defRPr>
            </a:pPr>
            <a:r>
              <a:rPr sz="1600" dirty="0" err="1"/>
              <a:t>Kasus</a:t>
            </a:r>
            <a:r>
              <a:rPr sz="1600" dirty="0"/>
              <a:t> </a:t>
            </a:r>
            <a:r>
              <a:rPr sz="1600" dirty="0" err="1"/>
              <a:t>bansos</a:t>
            </a:r>
            <a:r>
              <a:rPr sz="1600" dirty="0"/>
              <a:t> COVID-19 yang </a:t>
            </a:r>
            <a:r>
              <a:rPr sz="1600" dirty="0" err="1"/>
              <a:t>menjerat</a:t>
            </a:r>
            <a:r>
              <a:rPr sz="1600" dirty="0"/>
              <a:t> </a:t>
            </a:r>
            <a:r>
              <a:rPr sz="1600" dirty="0" err="1"/>
              <a:t>pejabat</a:t>
            </a:r>
            <a:r>
              <a:rPr sz="1600" dirty="0"/>
              <a:t> Kementerian </a:t>
            </a:r>
            <a:r>
              <a:rPr sz="1600" dirty="0" err="1"/>
              <a:t>Sosial</a:t>
            </a:r>
            <a:r>
              <a:rPr sz="1600" dirty="0"/>
              <a:t> </a:t>
            </a:r>
            <a:r>
              <a:rPr sz="1600" dirty="0" err="1"/>
              <a:t>dapat</a:t>
            </a:r>
            <a:r>
              <a:rPr sz="1600" dirty="0"/>
              <a:t> </a:t>
            </a:r>
            <a:r>
              <a:rPr sz="1600" dirty="0" err="1"/>
              <a:t>digunakan</a:t>
            </a:r>
            <a:r>
              <a:rPr sz="1600" dirty="0"/>
              <a:t> </a:t>
            </a:r>
            <a:r>
              <a:rPr sz="1600" dirty="0" err="1"/>
              <a:t>untuk</a:t>
            </a:r>
            <a:r>
              <a:rPr sz="1600" dirty="0"/>
              <a:t> </a:t>
            </a:r>
            <a:r>
              <a:rPr sz="1600" dirty="0" err="1"/>
              <a:t>mempelajari</a:t>
            </a:r>
            <a:r>
              <a:rPr sz="1600" dirty="0"/>
              <a:t> </a:t>
            </a:r>
            <a:r>
              <a:rPr sz="1600" dirty="0" err="1"/>
              <a:t>hubungan</a:t>
            </a:r>
            <a:r>
              <a:rPr sz="1600" dirty="0"/>
              <a:t> </a:t>
            </a:r>
            <a:r>
              <a:rPr sz="1600" dirty="0" err="1"/>
              <a:t>konflik</a:t>
            </a:r>
            <a:r>
              <a:rPr sz="1600" dirty="0"/>
              <a:t> </a:t>
            </a:r>
            <a:r>
              <a:rPr sz="1600" dirty="0" err="1"/>
              <a:t>kepentingan</a:t>
            </a:r>
            <a:r>
              <a:rPr sz="1600" dirty="0"/>
              <a:t>, </a:t>
            </a:r>
            <a:r>
              <a:rPr sz="1600" dirty="0" err="1"/>
              <a:t>penyalahgunaan</a:t>
            </a:r>
            <a:r>
              <a:rPr sz="1600" dirty="0"/>
              <a:t> </a:t>
            </a:r>
            <a:r>
              <a:rPr sz="1600" dirty="0" err="1"/>
              <a:t>jabatan</a:t>
            </a:r>
            <a:r>
              <a:rPr sz="1600" dirty="0"/>
              <a:t>, dan </a:t>
            </a:r>
            <a:r>
              <a:rPr sz="1600" dirty="0" err="1"/>
              <a:t>penerimaan</a:t>
            </a:r>
            <a:r>
              <a:rPr sz="1600" dirty="0"/>
              <a:t> fee.</a:t>
            </a:r>
            <a:r>
              <a:rPr lang="en-US" sz="1600" dirty="0"/>
              <a:t> </a:t>
            </a:r>
            <a:r>
              <a:rPr sz="1600" dirty="0"/>
              <a:t>KPK ACLC </a:t>
            </a:r>
            <a:r>
              <a:rPr sz="1600" dirty="0" err="1"/>
              <a:t>menjelaskan</a:t>
            </a:r>
            <a:r>
              <a:rPr sz="1600" dirty="0"/>
              <a:t> </a:t>
            </a:r>
            <a:r>
              <a:rPr sz="1600" dirty="0" err="1"/>
              <a:t>bagaimana</a:t>
            </a:r>
            <a:r>
              <a:rPr sz="1600" dirty="0"/>
              <a:t> </a:t>
            </a:r>
            <a:r>
              <a:rPr sz="1600" dirty="0" err="1"/>
              <a:t>konflik</a:t>
            </a:r>
            <a:r>
              <a:rPr sz="1600" dirty="0"/>
              <a:t> </a:t>
            </a:r>
            <a:r>
              <a:rPr sz="1600" dirty="0" err="1"/>
              <a:t>kepentingan</a:t>
            </a:r>
            <a:r>
              <a:rPr sz="1600" dirty="0"/>
              <a:t> </a:t>
            </a:r>
            <a:r>
              <a:rPr sz="1600" dirty="0" err="1"/>
              <a:t>dapat</a:t>
            </a:r>
            <a:r>
              <a:rPr sz="1600" dirty="0"/>
              <a:t> </a:t>
            </a:r>
            <a:r>
              <a:rPr sz="1600" dirty="0" err="1"/>
              <a:t>berkembang</a:t>
            </a:r>
            <a:r>
              <a:rPr sz="1600" dirty="0"/>
              <a:t> </a:t>
            </a:r>
            <a:r>
              <a:rPr sz="1600" dirty="0" err="1"/>
              <a:t>menjadi</a:t>
            </a:r>
            <a:r>
              <a:rPr sz="1600" dirty="0"/>
              <a:t> </a:t>
            </a:r>
            <a:r>
              <a:rPr sz="1600" dirty="0" err="1"/>
              <a:t>penyalahgunaan</a:t>
            </a:r>
            <a:r>
              <a:rPr sz="1600" dirty="0"/>
              <a:t> </a:t>
            </a:r>
            <a:r>
              <a:rPr sz="1600" dirty="0" err="1"/>
              <a:t>jabatan</a:t>
            </a:r>
            <a:r>
              <a:rPr sz="1600" dirty="0"/>
              <a:t> </a:t>
            </a:r>
            <a:r>
              <a:rPr sz="1600" dirty="0" err="1"/>
              <a:t>ketika</a:t>
            </a:r>
            <a:r>
              <a:rPr sz="1600" dirty="0"/>
              <a:t> </a:t>
            </a:r>
            <a:r>
              <a:rPr sz="1600" dirty="0" err="1"/>
              <a:t>kewenangan</a:t>
            </a:r>
            <a:r>
              <a:rPr sz="1600" dirty="0"/>
              <a:t> </a:t>
            </a:r>
            <a:r>
              <a:rPr sz="1600" dirty="0" err="1"/>
              <a:t>digunakan</a:t>
            </a:r>
            <a:r>
              <a:rPr sz="1600" dirty="0"/>
              <a:t> </a:t>
            </a:r>
            <a:r>
              <a:rPr sz="1600" dirty="0" err="1"/>
              <a:t>untuk</a:t>
            </a:r>
            <a:r>
              <a:rPr sz="1600" dirty="0"/>
              <a:t> </a:t>
            </a:r>
            <a:r>
              <a:rPr sz="1600" dirty="0" err="1"/>
              <a:t>mengatur</a:t>
            </a:r>
            <a:r>
              <a:rPr sz="1600" dirty="0"/>
              <a:t> </a:t>
            </a:r>
            <a:r>
              <a:rPr sz="1600" dirty="0" err="1"/>
              <a:t>penyedia</a:t>
            </a:r>
            <a:r>
              <a:rPr sz="1600" dirty="0"/>
              <a:t> dan </a:t>
            </a:r>
            <a:r>
              <a:rPr sz="1600" dirty="0" err="1"/>
              <a:t>meminta</a:t>
            </a:r>
            <a:r>
              <a:rPr sz="1600" dirty="0"/>
              <a:t> fee.</a:t>
            </a:r>
            <a:r>
              <a:rPr lang="en-US" sz="1600" dirty="0"/>
              <a:t> </a:t>
            </a:r>
            <a:r>
              <a:rPr lang="en-ID" sz="1600" dirty="0" err="1"/>
              <a:t>dalam</a:t>
            </a:r>
            <a:r>
              <a:rPr lang="en-ID" sz="1600" dirty="0"/>
              <a:t> </a:t>
            </a:r>
            <a:r>
              <a:rPr lang="en-ID" sz="1600" dirty="0" err="1"/>
              <a:t>pengadaan</a:t>
            </a:r>
            <a:r>
              <a:rPr lang="en-ID" sz="1600" dirty="0"/>
              <a:t> </a:t>
            </a:r>
            <a:r>
              <a:rPr lang="en-ID" sz="1600" dirty="0" err="1"/>
              <a:t>bansos</a:t>
            </a:r>
            <a:r>
              <a:rPr lang="en-ID" sz="1600" dirty="0"/>
              <a:t> </a:t>
            </a:r>
            <a:r>
              <a:rPr lang="en-ID" sz="1600" dirty="0" err="1"/>
              <a:t>sembako</a:t>
            </a:r>
            <a:r>
              <a:rPr lang="en-ID" sz="1600" dirty="0"/>
              <a:t> di Kementerian Sosial, </a:t>
            </a:r>
            <a:r>
              <a:rPr lang="en-ID" sz="1600" dirty="0" err="1"/>
              <a:t>terjadi</a:t>
            </a:r>
            <a:r>
              <a:rPr lang="en-ID" sz="1600" dirty="0"/>
              <a:t> </a:t>
            </a:r>
            <a:r>
              <a:rPr lang="en-ID" sz="1600" dirty="0" err="1"/>
              <a:t>tindak</a:t>
            </a:r>
            <a:r>
              <a:rPr lang="en-ID" sz="1600" dirty="0"/>
              <a:t> </a:t>
            </a:r>
            <a:r>
              <a:rPr lang="en-ID" sz="1600" dirty="0" err="1"/>
              <a:t>pidana</a:t>
            </a:r>
            <a:r>
              <a:rPr lang="en-ID" sz="1600" dirty="0"/>
              <a:t> </a:t>
            </a:r>
            <a:r>
              <a:rPr lang="en-ID" sz="1600" dirty="0" err="1"/>
              <a:t>korupsi</a:t>
            </a:r>
            <a:r>
              <a:rPr lang="en-ID" sz="1600" dirty="0"/>
              <a:t> yang </a:t>
            </a:r>
            <a:r>
              <a:rPr lang="en-ID" sz="1600" dirty="0" err="1"/>
              <a:t>melibatkan</a:t>
            </a:r>
            <a:r>
              <a:rPr lang="en-ID" sz="1600" dirty="0"/>
              <a:t> </a:t>
            </a:r>
            <a:r>
              <a:rPr lang="en-ID" sz="1600" dirty="0" err="1"/>
              <a:t>pejabat</a:t>
            </a:r>
            <a:r>
              <a:rPr lang="en-ID" sz="1600" dirty="0"/>
              <a:t> dan </a:t>
            </a:r>
            <a:r>
              <a:rPr lang="en-ID" sz="1600" dirty="0" err="1"/>
              <a:t>pihak</a:t>
            </a:r>
            <a:r>
              <a:rPr lang="en-ID" sz="1600" dirty="0"/>
              <a:t> </a:t>
            </a:r>
            <a:r>
              <a:rPr lang="en-ID" sz="1600" dirty="0" err="1"/>
              <a:t>penyedia</a:t>
            </a:r>
            <a:r>
              <a:rPr lang="en-ID" sz="1600" dirty="0"/>
              <a:t> </a:t>
            </a:r>
            <a:r>
              <a:rPr lang="en-ID" sz="1600" dirty="0" err="1"/>
              <a:t>barang</a:t>
            </a:r>
            <a:r>
              <a:rPr lang="en-ID" sz="1600" dirty="0"/>
              <a:t>. KPK </a:t>
            </a:r>
            <a:r>
              <a:rPr lang="en-ID" sz="1600" dirty="0" err="1"/>
              <a:t>menyebut</a:t>
            </a:r>
            <a:r>
              <a:rPr lang="en-ID" sz="1600" dirty="0"/>
              <a:t> </a:t>
            </a:r>
            <a:r>
              <a:rPr lang="en-ID" sz="1600" dirty="0" err="1"/>
              <a:t>Juliari</a:t>
            </a:r>
            <a:r>
              <a:rPr lang="en-ID" sz="1600" dirty="0"/>
              <a:t> Batubara </a:t>
            </a:r>
            <a:r>
              <a:rPr lang="en-ID" sz="1600" dirty="0" err="1"/>
              <a:t>terbukti</a:t>
            </a:r>
            <a:r>
              <a:rPr lang="en-ID" sz="1600" dirty="0"/>
              <a:t> </a:t>
            </a:r>
            <a:r>
              <a:rPr lang="en-ID" sz="1600" dirty="0" err="1"/>
              <a:t>menerima</a:t>
            </a:r>
            <a:r>
              <a:rPr lang="en-ID" sz="1600" dirty="0"/>
              <a:t> </a:t>
            </a:r>
            <a:r>
              <a:rPr lang="en-ID" sz="1600" dirty="0" err="1"/>
              <a:t>suap</a:t>
            </a:r>
            <a:r>
              <a:rPr lang="en-ID" sz="1600" dirty="0"/>
              <a:t> </a:t>
            </a:r>
            <a:r>
              <a:rPr lang="en-ID" sz="1600" dirty="0" err="1"/>
              <a:t>sekitar</a:t>
            </a:r>
            <a:r>
              <a:rPr lang="en-ID" sz="1600" dirty="0"/>
              <a:t> </a:t>
            </a:r>
            <a:r>
              <a:rPr lang="en-ID" sz="1600" b="1" dirty="0"/>
              <a:t>Rp32,4 </a:t>
            </a:r>
            <a:r>
              <a:rPr lang="en-ID" sz="1600" b="1" dirty="0" err="1"/>
              <a:t>miliar</a:t>
            </a:r>
            <a:r>
              <a:rPr lang="en-ID" sz="1600" dirty="0"/>
              <a:t> </a:t>
            </a:r>
            <a:r>
              <a:rPr lang="en-ID" sz="1600" dirty="0" err="1"/>
              <a:t>terkait</a:t>
            </a:r>
            <a:r>
              <a:rPr lang="en-ID" sz="1600" dirty="0"/>
              <a:t> </a:t>
            </a:r>
            <a:r>
              <a:rPr lang="en-ID" sz="1600" dirty="0" err="1"/>
              <a:t>pengadaan</a:t>
            </a:r>
            <a:r>
              <a:rPr lang="en-ID" sz="1600" dirty="0"/>
              <a:t> </a:t>
            </a:r>
            <a:r>
              <a:rPr lang="en-ID" sz="1600" dirty="0" err="1"/>
              <a:t>bansos</a:t>
            </a:r>
            <a:r>
              <a:rPr lang="en-ID" sz="1600" dirty="0"/>
              <a:t> </a:t>
            </a:r>
            <a:r>
              <a:rPr lang="en-ID" sz="1600" dirty="0" err="1"/>
              <a:t>sembako</a:t>
            </a:r>
            <a:r>
              <a:rPr lang="en-ID" sz="1600" dirty="0"/>
              <a:t> </a:t>
            </a:r>
            <a:r>
              <a:rPr lang="en-ID" sz="1600" dirty="0" err="1"/>
              <a:t>bagi</a:t>
            </a:r>
            <a:r>
              <a:rPr lang="en-ID" sz="1600" dirty="0"/>
              <a:t> </a:t>
            </a:r>
            <a:r>
              <a:rPr lang="en-ID" sz="1600" dirty="0" err="1"/>
              <a:t>masyarakat</a:t>
            </a:r>
            <a:r>
              <a:rPr lang="en-ID" sz="1600" dirty="0"/>
              <a:t> </a:t>
            </a:r>
            <a:r>
              <a:rPr lang="en-ID" sz="1600" dirty="0" err="1"/>
              <a:t>terdampak</a:t>
            </a:r>
            <a:r>
              <a:rPr lang="en-ID" sz="1600" dirty="0"/>
              <a:t> COVID-19. </a:t>
            </a:r>
            <a:r>
              <a:rPr lang="en-ID" sz="1600" dirty="0" err="1"/>
              <a:t>Dalam</a:t>
            </a:r>
            <a:r>
              <a:rPr lang="en-ID" sz="1600" dirty="0"/>
              <a:t> </a:t>
            </a:r>
            <a:r>
              <a:rPr lang="en-ID" sz="1600" dirty="0" err="1"/>
              <a:t>perkara</a:t>
            </a:r>
            <a:r>
              <a:rPr lang="en-ID" sz="1600" dirty="0"/>
              <a:t> </a:t>
            </a:r>
            <a:r>
              <a:rPr lang="en-ID" sz="1600" dirty="0" err="1"/>
              <a:t>tersebut</a:t>
            </a:r>
            <a:r>
              <a:rPr lang="en-ID" sz="1600" dirty="0"/>
              <a:t> juga </a:t>
            </a:r>
            <a:r>
              <a:rPr lang="en-ID" sz="1600" dirty="0" err="1"/>
              <a:t>terdapat</a:t>
            </a:r>
            <a:r>
              <a:rPr lang="en-ID" sz="1600" dirty="0"/>
              <a:t> </a:t>
            </a:r>
            <a:r>
              <a:rPr lang="en-ID" sz="1600" dirty="0" err="1"/>
              <a:t>pungutan</a:t>
            </a:r>
            <a:r>
              <a:rPr lang="en-ID" sz="1600" dirty="0"/>
              <a:t> </a:t>
            </a:r>
            <a:r>
              <a:rPr lang="en-ID" sz="1600" i="1" dirty="0"/>
              <a:t>fee</a:t>
            </a:r>
            <a:r>
              <a:rPr lang="en-ID" sz="1600" dirty="0"/>
              <a:t> </a:t>
            </a:r>
            <a:r>
              <a:rPr lang="en-ID" sz="1600" dirty="0" err="1"/>
              <a:t>dari</a:t>
            </a:r>
            <a:r>
              <a:rPr lang="en-ID" sz="1600" dirty="0"/>
              <a:t> </a:t>
            </a:r>
            <a:r>
              <a:rPr lang="en-ID" sz="1600" dirty="0" err="1"/>
              <a:t>penyedia</a:t>
            </a:r>
            <a:r>
              <a:rPr lang="en-ID" sz="1600" dirty="0"/>
              <a:t> </a:t>
            </a:r>
            <a:r>
              <a:rPr lang="en-ID" sz="1600" dirty="0" err="1"/>
              <a:t>bansos</a:t>
            </a:r>
            <a:r>
              <a:rPr lang="en-ID" sz="1600" dirty="0"/>
              <a:t>. </a:t>
            </a:r>
          </a:p>
          <a:p>
            <a:pPr>
              <a:spcAft>
                <a:spcPts val="900"/>
              </a:spcAft>
              <a:defRPr sz="1900" b="0">
                <a:solidFill>
                  <a:srgbClr val="232323"/>
                </a:solidFill>
              </a:defRPr>
            </a:pPr>
            <a:endParaRPr sz="1600" dirty="0"/>
          </a:p>
        </p:txBody>
      </p:sp>
      <p:sp>
        <p:nvSpPr>
          <p:cNvPr id="5" name="Rectangle 4"/>
          <p:cNvSpPr/>
          <p:nvPr/>
        </p:nvSpPr>
        <p:spPr>
          <a:xfrm>
            <a:off x="502920" y="6473952"/>
            <a:ext cx="11155680" cy="18288"/>
          </a:xfrm>
          <a:prstGeom prst="rect">
            <a:avLst/>
          </a:prstGeom>
          <a:solidFill>
            <a:srgbClr val="CD96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510528"/>
            <a:ext cx="10881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3"/>
                </a:solidFill>
              </a:defRPr>
            </a:pPr>
            <a:r>
              <a:t>Sumber: KPK ACLC, materi konflik kepentingan dan kasus bansos.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0908E9-781D-3DE4-4176-62BBECCE8A38}"/>
              </a:ext>
            </a:extLst>
          </p:cNvPr>
          <p:cNvSpPr txBox="1"/>
          <p:nvPr/>
        </p:nvSpPr>
        <p:spPr>
          <a:xfrm>
            <a:off x="1897380" y="2509219"/>
            <a:ext cx="378104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1600" b="1" dirty="0" err="1"/>
              <a:t>Regulasi</a:t>
            </a:r>
            <a:r>
              <a:rPr lang="en-ID" sz="1600" b="1" dirty="0"/>
              <a:t> yang </a:t>
            </a:r>
            <a:r>
              <a:rPr lang="en-ID" sz="1600" b="1" dirty="0" err="1"/>
              <a:t>Relevan</a:t>
            </a:r>
            <a:endParaRPr lang="en-ID" sz="1600" b="1" dirty="0"/>
          </a:p>
          <a:p>
            <a:pPr algn="just">
              <a:buNone/>
            </a:pPr>
            <a:r>
              <a:rPr lang="en-ID" sz="1600" dirty="0" err="1"/>
              <a:t>Kasus</a:t>
            </a:r>
            <a:r>
              <a:rPr lang="en-ID" sz="1600" dirty="0"/>
              <a:t> </a:t>
            </a:r>
            <a:r>
              <a:rPr lang="en-ID" sz="1600" dirty="0" err="1"/>
              <a:t>ini</a:t>
            </a:r>
            <a:r>
              <a:rPr lang="en-ID" sz="1600" dirty="0"/>
              <a:t> </a:t>
            </a:r>
            <a:r>
              <a:rPr lang="en-ID" sz="1600" dirty="0" err="1"/>
              <a:t>dapat</a:t>
            </a:r>
            <a:r>
              <a:rPr lang="en-ID" sz="1600" dirty="0"/>
              <a:t> </a:t>
            </a:r>
            <a:r>
              <a:rPr lang="en-ID" sz="1600" dirty="0" err="1"/>
              <a:t>dikaji</a:t>
            </a:r>
            <a:r>
              <a:rPr lang="en-ID" sz="1600" dirty="0"/>
              <a:t> </a:t>
            </a:r>
            <a:r>
              <a:rPr lang="en-ID" sz="1600" dirty="0" err="1"/>
              <a:t>berdasarkan</a:t>
            </a:r>
            <a:r>
              <a:rPr lang="en-ID" sz="1600" dirty="0"/>
              <a:t> </a:t>
            </a:r>
            <a:r>
              <a:rPr lang="en-ID" sz="1600" b="1" dirty="0"/>
              <a:t>UU No. 31 </a:t>
            </a:r>
            <a:r>
              <a:rPr lang="en-ID" sz="1600" b="1" dirty="0" err="1"/>
              <a:t>Tahun</a:t>
            </a:r>
            <a:r>
              <a:rPr lang="en-ID" sz="1600" b="1" dirty="0"/>
              <a:t> 1999 </a:t>
            </a:r>
            <a:r>
              <a:rPr lang="en-ID" sz="1600" b="1" dirty="0" err="1"/>
              <a:t>tentang</a:t>
            </a:r>
            <a:r>
              <a:rPr lang="en-ID" sz="1600" b="1" dirty="0"/>
              <a:t> </a:t>
            </a:r>
            <a:r>
              <a:rPr lang="en-ID" sz="1600" b="1" dirty="0" err="1"/>
              <a:t>Pemberantasan</a:t>
            </a:r>
            <a:r>
              <a:rPr lang="en-ID" sz="1600" b="1" dirty="0"/>
              <a:t> </a:t>
            </a:r>
            <a:r>
              <a:rPr lang="en-ID" sz="1600" b="1" dirty="0" err="1"/>
              <a:t>Tindak</a:t>
            </a:r>
            <a:r>
              <a:rPr lang="en-ID" sz="1600" b="1" dirty="0"/>
              <a:t> </a:t>
            </a:r>
            <a:r>
              <a:rPr lang="en-ID" sz="1600" b="1" dirty="0" err="1"/>
              <a:t>Pidana</a:t>
            </a:r>
            <a:r>
              <a:rPr lang="en-ID" sz="1600" b="1" dirty="0"/>
              <a:t> </a:t>
            </a:r>
            <a:r>
              <a:rPr lang="en-ID" sz="1600" b="1" dirty="0" err="1"/>
              <a:t>Korupsi</a:t>
            </a:r>
            <a:r>
              <a:rPr lang="en-ID" sz="1600" b="1" dirty="0"/>
              <a:t> </a:t>
            </a:r>
            <a:r>
              <a:rPr lang="en-ID" sz="1600" b="1" dirty="0" err="1"/>
              <a:t>sebagaimana</a:t>
            </a:r>
            <a:r>
              <a:rPr lang="en-ID" sz="1600" b="1" dirty="0"/>
              <a:t> </a:t>
            </a:r>
            <a:r>
              <a:rPr lang="en-ID" sz="1600" b="1" dirty="0" err="1"/>
              <a:t>diubah</a:t>
            </a:r>
            <a:r>
              <a:rPr lang="en-ID" sz="1600" b="1" dirty="0"/>
              <a:t> </a:t>
            </a:r>
            <a:r>
              <a:rPr lang="en-ID" sz="1600" b="1" dirty="0" err="1"/>
              <a:t>dengan</a:t>
            </a:r>
            <a:r>
              <a:rPr lang="en-ID" sz="1600" b="1" dirty="0"/>
              <a:t> UU No. 20 </a:t>
            </a:r>
            <a:r>
              <a:rPr lang="en-ID" sz="1600" b="1" dirty="0" err="1"/>
              <a:t>Tahun</a:t>
            </a:r>
            <a:r>
              <a:rPr lang="en-ID" sz="1600" b="1" dirty="0"/>
              <a:t> 2001</a:t>
            </a:r>
            <a:r>
              <a:rPr lang="en-ID" sz="1600" dirty="0"/>
              <a:t>. </a:t>
            </a:r>
            <a:r>
              <a:rPr lang="en-ID" sz="1600" dirty="0" err="1"/>
              <a:t>Dalam</a:t>
            </a:r>
            <a:r>
              <a:rPr lang="en-ID" sz="1600" dirty="0"/>
              <a:t> </a:t>
            </a:r>
            <a:r>
              <a:rPr lang="en-ID" sz="1600" dirty="0" err="1"/>
              <a:t>perkara</a:t>
            </a:r>
            <a:r>
              <a:rPr lang="en-ID" sz="1600" dirty="0"/>
              <a:t> </a:t>
            </a:r>
            <a:r>
              <a:rPr lang="en-ID" sz="1600" dirty="0" err="1"/>
              <a:t>tersebut</a:t>
            </a:r>
            <a:r>
              <a:rPr lang="en-ID" sz="1600" dirty="0"/>
              <a:t>, </a:t>
            </a:r>
            <a:r>
              <a:rPr lang="en-ID" sz="1600" dirty="0" err="1"/>
              <a:t>Juliari</a:t>
            </a:r>
            <a:r>
              <a:rPr lang="en-ID" sz="1600" dirty="0"/>
              <a:t> </a:t>
            </a:r>
            <a:r>
              <a:rPr lang="en-ID" sz="1600" dirty="0" err="1"/>
              <a:t>dinyatakan</a:t>
            </a:r>
            <a:r>
              <a:rPr lang="en-ID" sz="1600" dirty="0"/>
              <a:t> </a:t>
            </a:r>
            <a:r>
              <a:rPr lang="en-ID" sz="1600" dirty="0" err="1"/>
              <a:t>bersalah</a:t>
            </a:r>
            <a:r>
              <a:rPr lang="en-ID" sz="1600" dirty="0"/>
              <a:t> </a:t>
            </a:r>
            <a:r>
              <a:rPr lang="en-ID" sz="1600" dirty="0" err="1"/>
              <a:t>berdasarkan</a:t>
            </a:r>
            <a:r>
              <a:rPr lang="en-ID" sz="1600" dirty="0"/>
              <a:t> </a:t>
            </a:r>
            <a:r>
              <a:rPr lang="en-ID" sz="1600" dirty="0" err="1"/>
              <a:t>ketentuan</a:t>
            </a:r>
            <a:r>
              <a:rPr lang="en-ID" sz="1600" dirty="0"/>
              <a:t> Pasal 12 </a:t>
            </a:r>
            <a:r>
              <a:rPr lang="en-ID" sz="1600" dirty="0" err="1"/>
              <a:t>huruf</a:t>
            </a:r>
            <a:r>
              <a:rPr lang="en-ID" sz="1600" dirty="0"/>
              <a:t> b jo. Pasal 18 UU </a:t>
            </a:r>
            <a:r>
              <a:rPr lang="en-ID" sz="1600" dirty="0" err="1"/>
              <a:t>Tipikor</a:t>
            </a:r>
            <a:r>
              <a:rPr lang="en-ID" sz="1600" dirty="0"/>
              <a:t>, </a:t>
            </a:r>
            <a:r>
              <a:rPr lang="en-ID" sz="1600" dirty="0" err="1"/>
              <a:t>bersama</a:t>
            </a:r>
            <a:r>
              <a:rPr lang="en-ID" sz="1600" dirty="0"/>
              <a:t> </a:t>
            </a:r>
            <a:r>
              <a:rPr lang="en-ID" sz="1600" dirty="0" err="1"/>
              <a:t>dengan</a:t>
            </a:r>
            <a:r>
              <a:rPr lang="en-ID" sz="1600" dirty="0"/>
              <a:t> </a:t>
            </a:r>
            <a:r>
              <a:rPr lang="en-ID" sz="1600" dirty="0" err="1"/>
              <a:t>ketentuan</a:t>
            </a:r>
            <a:r>
              <a:rPr lang="en-ID" sz="1600" dirty="0"/>
              <a:t> </a:t>
            </a:r>
            <a:r>
              <a:rPr lang="en-ID" sz="1600" dirty="0" err="1"/>
              <a:t>penyertaan</a:t>
            </a:r>
            <a:r>
              <a:rPr lang="en-ID" sz="1600" dirty="0"/>
              <a:t> dan </a:t>
            </a:r>
            <a:r>
              <a:rPr lang="en-ID" sz="1600" dirty="0" err="1"/>
              <a:t>perbuatan</a:t>
            </a:r>
            <a:r>
              <a:rPr lang="en-ID" sz="1600" dirty="0"/>
              <a:t> </a:t>
            </a:r>
            <a:r>
              <a:rPr lang="en-ID" sz="1600" dirty="0" err="1"/>
              <a:t>berlanjut</a:t>
            </a:r>
            <a:r>
              <a:rPr lang="en-ID" sz="1600" dirty="0"/>
              <a:t> </a:t>
            </a:r>
            <a:r>
              <a:rPr lang="en-ID" sz="1600" dirty="0" err="1"/>
              <a:t>dalam</a:t>
            </a:r>
            <a:r>
              <a:rPr lang="en-ID" sz="1600" dirty="0"/>
              <a:t> KUHP.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6F9C62-C467-55DB-983B-A9F2A2E95E7F}"/>
              </a:ext>
            </a:extLst>
          </p:cNvPr>
          <p:cNvSpPr txBox="1"/>
          <p:nvPr/>
        </p:nvSpPr>
        <p:spPr>
          <a:xfrm>
            <a:off x="667512" y="5184082"/>
            <a:ext cx="108767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 b="0">
                <a:solidFill>
                  <a:srgbClr val="232323"/>
                </a:solidFill>
              </a:defRPr>
            </a:pPr>
            <a:r>
              <a:rPr lang="en-US" sz="1600" dirty="0" err="1"/>
              <a:t>Pendekatan</a:t>
            </a:r>
            <a:r>
              <a:rPr lang="en-US" sz="1600" dirty="0"/>
              <a:t> </a:t>
            </a:r>
            <a:r>
              <a:rPr lang="en-US" sz="1600" dirty="0" err="1"/>
              <a:t>pemahaman</a:t>
            </a:r>
            <a:r>
              <a:rPr lang="en-US" sz="1600" dirty="0"/>
              <a:t> =&gt; </a:t>
            </a:r>
            <a:r>
              <a:rPr lang="en-US" sz="1600" dirty="0" err="1"/>
              <a:t>pemisahan</a:t>
            </a:r>
            <a:r>
              <a:rPr lang="en-US" sz="1600" dirty="0"/>
              <a:t> </a:t>
            </a:r>
            <a:r>
              <a:rPr lang="en-US" sz="1600" dirty="0" err="1"/>
              <a:t>fungsi</a:t>
            </a:r>
            <a:r>
              <a:rPr lang="en-US" sz="1600" dirty="0"/>
              <a:t>, </a:t>
            </a:r>
            <a:r>
              <a:rPr lang="en-US" sz="1600" dirty="0" err="1"/>
              <a:t>transparansi</a:t>
            </a:r>
            <a:r>
              <a:rPr lang="en-US" sz="1600" dirty="0"/>
              <a:t> </a:t>
            </a:r>
            <a:r>
              <a:rPr lang="en-US" sz="1600" dirty="0" err="1"/>
              <a:t>pemilihan</a:t>
            </a:r>
            <a:r>
              <a:rPr lang="en-US" sz="1600" dirty="0"/>
              <a:t> </a:t>
            </a:r>
            <a:r>
              <a:rPr lang="en-US" sz="1600" dirty="0" err="1"/>
              <a:t>penyedia</a:t>
            </a:r>
            <a:r>
              <a:rPr lang="en-US" sz="1600" dirty="0"/>
              <a:t>, </a:t>
            </a:r>
            <a:r>
              <a:rPr lang="en-US" sz="1600" dirty="0" err="1"/>
              <a:t>dokumentasi</a:t>
            </a:r>
            <a:r>
              <a:rPr lang="en-US" sz="1600" dirty="0"/>
              <a:t> </a:t>
            </a:r>
            <a:r>
              <a:rPr lang="en-US" sz="1600" dirty="0" err="1"/>
              <a:t>keputusan</a:t>
            </a:r>
            <a:r>
              <a:rPr lang="en-US" sz="1600" dirty="0"/>
              <a:t>, </a:t>
            </a:r>
            <a:r>
              <a:rPr lang="en-US" sz="1600" dirty="0" err="1"/>
              <a:t>pengawasan</a:t>
            </a:r>
            <a:r>
              <a:rPr lang="en-US" sz="1600" dirty="0"/>
              <a:t>, dan </a:t>
            </a:r>
            <a:r>
              <a:rPr lang="en-US" sz="1600" dirty="0" err="1"/>
              <a:t>deklarasi</a:t>
            </a:r>
            <a:r>
              <a:rPr lang="en-US" sz="1600" dirty="0"/>
              <a:t> </a:t>
            </a:r>
            <a:r>
              <a:rPr lang="en-US" sz="1600" dirty="0" err="1"/>
              <a:t>konflik</a:t>
            </a:r>
            <a:r>
              <a:rPr lang="en-US" sz="1600" dirty="0"/>
              <a:t> </a:t>
            </a:r>
            <a:r>
              <a:rPr lang="en-US" sz="1600" dirty="0" err="1"/>
              <a:t>kepentingan</a:t>
            </a:r>
            <a:r>
              <a:rPr lang="en-US" sz="1600" dirty="0"/>
              <a:t>, </a:t>
            </a:r>
            <a:r>
              <a:rPr lang="en-US" sz="1600" dirty="0" err="1"/>
              <a:t>gunakan</a:t>
            </a:r>
            <a:r>
              <a:rPr lang="en-US" sz="1600" dirty="0"/>
              <a:t> </a:t>
            </a:r>
            <a:r>
              <a:rPr lang="en-US" sz="1600" dirty="0" err="1"/>
              <a:t>fakta</a:t>
            </a:r>
            <a:r>
              <a:rPr lang="en-US" sz="1600" dirty="0"/>
              <a:t> yang </a:t>
            </a:r>
            <a:r>
              <a:rPr lang="en-US" sz="1600" dirty="0" err="1"/>
              <a:t>telah</a:t>
            </a:r>
            <a:r>
              <a:rPr lang="en-US" sz="1600" dirty="0"/>
              <a:t> </a:t>
            </a:r>
            <a:r>
              <a:rPr lang="en-US" sz="1600" dirty="0" err="1"/>
              <a:t>diputus</a:t>
            </a:r>
            <a:r>
              <a:rPr lang="en-US" sz="1600" dirty="0"/>
              <a:t>/</a:t>
            </a:r>
            <a:r>
              <a:rPr lang="en-US" sz="1600" dirty="0" err="1"/>
              <a:t>terverifikasi</a:t>
            </a:r>
            <a:r>
              <a:rPr lang="en-US" sz="1600" dirty="0"/>
              <a:t> dan </a:t>
            </a:r>
            <a:r>
              <a:rPr lang="en-US" sz="1600" dirty="0" err="1"/>
              <a:t>bedakan</a:t>
            </a:r>
            <a:r>
              <a:rPr lang="en-US" sz="1600" dirty="0"/>
              <a:t> </a:t>
            </a:r>
            <a:r>
              <a:rPr lang="en-US" sz="1600" dirty="0" err="1"/>
              <a:t>fakta</a:t>
            </a:r>
            <a:r>
              <a:rPr lang="en-US" sz="1600" dirty="0"/>
              <a:t> </a:t>
            </a:r>
            <a:r>
              <a:rPr lang="en-US" sz="1600" dirty="0" err="1"/>
              <a:t>hukum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opini</a:t>
            </a:r>
            <a:r>
              <a:rPr lang="en-US" sz="1600" dirty="0"/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6F638E-B674-48F8-9B34-647B3409D49B}"/>
              </a:ext>
            </a:extLst>
          </p:cNvPr>
          <p:cNvSpPr txBox="1"/>
          <p:nvPr/>
        </p:nvSpPr>
        <p:spPr>
          <a:xfrm>
            <a:off x="6137910" y="2735510"/>
            <a:ext cx="453542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000" dirty="0" err="1"/>
              <a:t>Dalam</a:t>
            </a:r>
            <a:r>
              <a:rPr lang="en-ID" sz="2000" dirty="0"/>
              <a:t> </a:t>
            </a:r>
            <a:r>
              <a:rPr lang="en-ID" sz="2000" dirty="0" err="1"/>
              <a:t>putusan</a:t>
            </a:r>
            <a:r>
              <a:rPr lang="en-ID" sz="2000" dirty="0"/>
              <a:t> </a:t>
            </a:r>
            <a:r>
              <a:rPr lang="en-ID" sz="2000" dirty="0" err="1"/>
              <a:t>pengadilan</a:t>
            </a:r>
            <a:r>
              <a:rPr lang="en-ID" sz="2000" dirty="0"/>
              <a:t>, </a:t>
            </a:r>
            <a:r>
              <a:rPr lang="en-ID" sz="2000" dirty="0" err="1"/>
              <a:t>Juliari</a:t>
            </a:r>
            <a:r>
              <a:rPr lang="en-ID" sz="2000" dirty="0"/>
              <a:t> </a:t>
            </a:r>
            <a:r>
              <a:rPr lang="en-ID" sz="2000" dirty="0" err="1"/>
              <a:t>dinyatakan</a:t>
            </a:r>
            <a:r>
              <a:rPr lang="en-ID" sz="2000" dirty="0"/>
              <a:t> </a:t>
            </a:r>
            <a:r>
              <a:rPr lang="en-ID" sz="2000" dirty="0" err="1"/>
              <a:t>terbukti</a:t>
            </a:r>
            <a:r>
              <a:rPr lang="en-ID" sz="2000" dirty="0"/>
              <a:t> </a:t>
            </a:r>
            <a:r>
              <a:rPr lang="en-ID" sz="2000" dirty="0" err="1"/>
              <a:t>menerima</a:t>
            </a:r>
            <a:r>
              <a:rPr lang="en-ID" sz="2000" dirty="0"/>
              <a:t> uang </a:t>
            </a:r>
            <a:r>
              <a:rPr lang="en-ID" sz="2000" dirty="0" err="1"/>
              <a:t>sekitar</a:t>
            </a:r>
            <a:r>
              <a:rPr lang="en-ID" sz="2000" dirty="0"/>
              <a:t> Rp32,4 </a:t>
            </a:r>
            <a:r>
              <a:rPr lang="en-ID" sz="2000" dirty="0" err="1"/>
              <a:t>miliar</a:t>
            </a:r>
            <a:r>
              <a:rPr lang="en-ID" sz="2000" dirty="0"/>
              <a:t> dan </a:t>
            </a:r>
            <a:r>
              <a:rPr lang="en-ID" sz="2000" dirty="0" err="1"/>
              <a:t>terbukti</a:t>
            </a:r>
            <a:r>
              <a:rPr lang="en-ID" sz="2000" dirty="0"/>
              <a:t> </a:t>
            </a:r>
            <a:r>
              <a:rPr lang="en-ID" sz="2000" dirty="0" err="1"/>
              <a:t>memerintahkan</a:t>
            </a:r>
            <a:r>
              <a:rPr lang="en-ID" sz="2000" dirty="0"/>
              <a:t> </a:t>
            </a:r>
            <a:r>
              <a:rPr lang="en-ID" sz="2000" dirty="0" err="1"/>
              <a:t>pihak</a:t>
            </a:r>
            <a:r>
              <a:rPr lang="en-ID" sz="2000" dirty="0"/>
              <a:t> </a:t>
            </a:r>
            <a:r>
              <a:rPr lang="en-ID" sz="2000" dirty="0" err="1"/>
              <a:t>terkait</a:t>
            </a:r>
            <a:r>
              <a:rPr lang="en-ID" sz="2000" dirty="0"/>
              <a:t> </a:t>
            </a:r>
            <a:r>
              <a:rPr lang="en-ID" sz="2000" dirty="0" err="1"/>
              <a:t>untuk</a:t>
            </a:r>
            <a:r>
              <a:rPr lang="en-ID" sz="2000" dirty="0"/>
              <a:t> </a:t>
            </a:r>
            <a:r>
              <a:rPr lang="en-ID" sz="2000" dirty="0" err="1"/>
              <a:t>meminta</a:t>
            </a:r>
            <a:r>
              <a:rPr lang="en-ID" sz="2000" dirty="0"/>
              <a:t> </a:t>
            </a:r>
            <a:r>
              <a:rPr lang="en-ID" sz="2000" i="1" dirty="0"/>
              <a:t>commitment fee</a:t>
            </a:r>
            <a:r>
              <a:rPr lang="en-ID" sz="2000" dirty="0"/>
              <a:t> </a:t>
            </a:r>
            <a:r>
              <a:rPr lang="en-ID" sz="2000" dirty="0" err="1"/>
              <a:t>kepada</a:t>
            </a:r>
            <a:r>
              <a:rPr lang="en-ID" sz="2000" dirty="0"/>
              <a:t> </a:t>
            </a:r>
            <a:r>
              <a:rPr lang="en-ID" sz="2000" dirty="0" err="1"/>
              <a:t>penyedia</a:t>
            </a:r>
            <a:r>
              <a:rPr lang="en-ID" sz="2000" dirty="0"/>
              <a:t> </a:t>
            </a:r>
            <a:r>
              <a:rPr lang="en-ID" sz="2000" dirty="0" err="1"/>
              <a:t>bansos</a:t>
            </a:r>
            <a:r>
              <a:rPr lang="en-ID" sz="2000" dirty="0"/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43597"/>
            <a:ext cx="625344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92D46"/>
                </a:solidFill>
              </a:defRPr>
            </a:pPr>
            <a:r>
              <a:rPr sz="1600" dirty="0" err="1"/>
              <a:t>Contoh</a:t>
            </a:r>
            <a:r>
              <a:rPr sz="1600" dirty="0"/>
              <a:t> </a:t>
            </a:r>
            <a:r>
              <a:rPr sz="1600" dirty="0" err="1"/>
              <a:t>Kasus</a:t>
            </a:r>
            <a:r>
              <a:rPr sz="1600" dirty="0"/>
              <a:t> </a:t>
            </a:r>
            <a:r>
              <a:rPr sz="1600" dirty="0" err="1"/>
              <a:t>Penindakan</a:t>
            </a:r>
            <a:r>
              <a:rPr sz="1600" dirty="0"/>
              <a:t> 2025: </a:t>
            </a:r>
            <a:r>
              <a:rPr sz="1600" dirty="0" err="1"/>
              <a:t>Menghubungkan</a:t>
            </a:r>
            <a:r>
              <a:rPr sz="1600" dirty="0"/>
              <a:t> Modus </a:t>
            </a:r>
            <a:r>
              <a:rPr sz="1600" dirty="0" err="1"/>
              <a:t>dengan</a:t>
            </a:r>
            <a:r>
              <a:rPr sz="1600" dirty="0"/>
              <a:t> Risiko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850392"/>
            <a:ext cx="10789920" cy="1438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 b="0">
                <a:solidFill>
                  <a:srgbClr val="232323"/>
                </a:solidFill>
              </a:defRPr>
            </a:pPr>
            <a:r>
              <a:rPr sz="1600" dirty="0" err="1"/>
              <a:t>Laporan</a:t>
            </a:r>
            <a:r>
              <a:rPr sz="1600" dirty="0"/>
              <a:t> KPK 2025 </a:t>
            </a:r>
            <a:r>
              <a:rPr sz="1600" dirty="0" err="1"/>
              <a:t>mencatat</a:t>
            </a:r>
            <a:r>
              <a:rPr sz="1600" dirty="0"/>
              <a:t> </a:t>
            </a:r>
            <a:r>
              <a:rPr sz="1600" dirty="0" err="1"/>
              <a:t>antara</a:t>
            </a:r>
            <a:r>
              <a:rPr sz="1600" dirty="0"/>
              <a:t> lain OTT </a:t>
            </a:r>
            <a:r>
              <a:rPr sz="1600" dirty="0" err="1"/>
              <a:t>suap</a:t>
            </a:r>
            <a:r>
              <a:rPr sz="1600" dirty="0"/>
              <a:t> </a:t>
            </a:r>
            <a:r>
              <a:rPr sz="1600" dirty="0" err="1"/>
              <a:t>proyek</a:t>
            </a:r>
            <a:r>
              <a:rPr sz="1600" dirty="0"/>
              <a:t> PUPR OKU, </a:t>
            </a:r>
            <a:r>
              <a:rPr sz="1600" dirty="0" err="1"/>
              <a:t>suap</a:t>
            </a:r>
            <a:r>
              <a:rPr sz="1600" dirty="0"/>
              <a:t> </a:t>
            </a:r>
            <a:r>
              <a:rPr sz="1600" dirty="0" err="1"/>
              <a:t>jalan</a:t>
            </a:r>
            <a:r>
              <a:rPr sz="1600" dirty="0"/>
              <a:t> </a:t>
            </a:r>
            <a:r>
              <a:rPr sz="1600" dirty="0" err="1"/>
              <a:t>Provinsi</a:t>
            </a:r>
            <a:r>
              <a:rPr sz="1600" dirty="0"/>
              <a:t> </a:t>
            </a:r>
            <a:r>
              <a:rPr sz="1600" dirty="0" err="1"/>
              <a:t>Sumut</a:t>
            </a:r>
            <a:r>
              <a:rPr sz="1600" dirty="0"/>
              <a:t>, </a:t>
            </a:r>
            <a:r>
              <a:rPr sz="1600" dirty="0" err="1"/>
              <a:t>suap</a:t>
            </a:r>
            <a:r>
              <a:rPr sz="1600" dirty="0"/>
              <a:t> RSUD </a:t>
            </a:r>
            <a:r>
              <a:rPr sz="1600" dirty="0" err="1"/>
              <a:t>Kolaka</a:t>
            </a:r>
            <a:r>
              <a:rPr sz="1600" dirty="0"/>
              <a:t> Timur, </a:t>
            </a:r>
            <a:r>
              <a:rPr sz="1600" dirty="0" err="1"/>
              <a:t>pemerasan</a:t>
            </a:r>
            <a:r>
              <a:rPr sz="1600" dirty="0"/>
              <a:t> </a:t>
            </a:r>
            <a:r>
              <a:rPr sz="1600" dirty="0" err="1"/>
              <a:t>sertifikasi</a:t>
            </a:r>
            <a:r>
              <a:rPr sz="1600" dirty="0"/>
              <a:t> K3, </a:t>
            </a:r>
            <a:r>
              <a:rPr sz="1600" dirty="0" err="1"/>
              <a:t>suap</a:t>
            </a:r>
            <a:r>
              <a:rPr sz="1600" dirty="0"/>
              <a:t>/</a:t>
            </a:r>
            <a:r>
              <a:rPr sz="1600" dirty="0" err="1"/>
              <a:t>gratifikasi</a:t>
            </a:r>
            <a:r>
              <a:rPr sz="1600" dirty="0"/>
              <a:t> </a:t>
            </a:r>
            <a:r>
              <a:rPr sz="1600" dirty="0" err="1"/>
              <a:t>Ponorogo</a:t>
            </a:r>
            <a:r>
              <a:rPr sz="1600" dirty="0"/>
              <a:t>, </a:t>
            </a:r>
            <a:r>
              <a:rPr sz="1600" dirty="0" err="1"/>
              <a:t>suap</a:t>
            </a:r>
            <a:r>
              <a:rPr sz="1600" dirty="0"/>
              <a:t> </a:t>
            </a:r>
            <a:r>
              <a:rPr sz="1600" dirty="0" err="1"/>
              <a:t>pengadaan</a:t>
            </a:r>
            <a:r>
              <a:rPr sz="1600" dirty="0"/>
              <a:t> Lampung Tengah, dan </a:t>
            </a:r>
            <a:r>
              <a:rPr sz="1600" dirty="0" err="1"/>
              <a:t>pemerasan</a:t>
            </a:r>
            <a:r>
              <a:rPr sz="1600" dirty="0"/>
              <a:t> pada </a:t>
            </a:r>
            <a:r>
              <a:rPr sz="1600" dirty="0" err="1"/>
              <a:t>perkara</a:t>
            </a:r>
            <a:r>
              <a:rPr sz="1600" dirty="0"/>
              <a:t> </a:t>
            </a:r>
            <a:r>
              <a:rPr sz="1600" dirty="0" err="1"/>
              <a:t>kejaksaan</a:t>
            </a:r>
            <a:r>
              <a:rPr sz="1600" dirty="0"/>
              <a:t>.</a:t>
            </a:r>
            <a:r>
              <a:rPr lang="en-US" sz="1600" dirty="0"/>
              <a:t> </a:t>
            </a:r>
            <a:r>
              <a:rPr sz="1600" dirty="0" err="1"/>
              <a:t>Kasus-kasus</a:t>
            </a:r>
            <a:r>
              <a:rPr sz="1600" dirty="0"/>
              <a:t> </a:t>
            </a:r>
            <a:r>
              <a:rPr sz="1600" dirty="0" err="1"/>
              <a:t>tersebut</a:t>
            </a:r>
            <a:r>
              <a:rPr sz="1600" dirty="0"/>
              <a:t> </a:t>
            </a:r>
            <a:r>
              <a:rPr sz="1600" dirty="0" err="1"/>
              <a:t>menunjukkan</a:t>
            </a:r>
            <a:r>
              <a:rPr sz="1600" dirty="0"/>
              <a:t> </a:t>
            </a:r>
            <a:r>
              <a:rPr sz="1600" dirty="0" err="1"/>
              <a:t>bahwa</a:t>
            </a:r>
            <a:r>
              <a:rPr sz="1600" dirty="0"/>
              <a:t> </a:t>
            </a:r>
            <a:r>
              <a:rPr sz="1600" dirty="0" err="1"/>
              <a:t>risiko</a:t>
            </a:r>
            <a:r>
              <a:rPr sz="1600" dirty="0"/>
              <a:t> </a:t>
            </a:r>
            <a:r>
              <a:rPr sz="1600" dirty="0" err="1"/>
              <a:t>dapat</a:t>
            </a:r>
            <a:r>
              <a:rPr sz="1600" dirty="0"/>
              <a:t> </a:t>
            </a:r>
            <a:r>
              <a:rPr sz="1600" dirty="0" err="1"/>
              <a:t>muncul</a:t>
            </a:r>
            <a:r>
              <a:rPr sz="1600" dirty="0"/>
              <a:t> pada </a:t>
            </a:r>
            <a:r>
              <a:rPr sz="1600" dirty="0" err="1"/>
              <a:t>pengadaan</a:t>
            </a:r>
            <a:r>
              <a:rPr sz="1600" dirty="0"/>
              <a:t>, </a:t>
            </a:r>
            <a:r>
              <a:rPr sz="1600" dirty="0" err="1"/>
              <a:t>pelayanan</a:t>
            </a:r>
            <a:r>
              <a:rPr sz="1600" dirty="0"/>
              <a:t>/</a:t>
            </a:r>
            <a:r>
              <a:rPr sz="1600" dirty="0" err="1"/>
              <a:t>sertifikasi</a:t>
            </a:r>
            <a:r>
              <a:rPr sz="1600" dirty="0"/>
              <a:t>, </a:t>
            </a:r>
            <a:r>
              <a:rPr sz="1600" dirty="0" err="1"/>
              <a:t>proyek</a:t>
            </a:r>
            <a:r>
              <a:rPr sz="1600" dirty="0"/>
              <a:t> </a:t>
            </a:r>
            <a:r>
              <a:rPr sz="1600" dirty="0" err="1"/>
              <a:t>infrastruktur</a:t>
            </a:r>
            <a:r>
              <a:rPr sz="1600" dirty="0"/>
              <a:t>, </a:t>
            </a:r>
            <a:r>
              <a:rPr sz="1600" dirty="0" err="1"/>
              <a:t>pengelolaan</a:t>
            </a:r>
            <a:r>
              <a:rPr sz="1600" dirty="0"/>
              <a:t> </a:t>
            </a:r>
            <a:r>
              <a:rPr sz="1600" dirty="0" err="1"/>
              <a:t>sumber</a:t>
            </a:r>
            <a:r>
              <a:rPr sz="1600" dirty="0"/>
              <a:t> </a:t>
            </a:r>
            <a:r>
              <a:rPr sz="1600" dirty="0" err="1"/>
              <a:t>daya</a:t>
            </a:r>
            <a:r>
              <a:rPr sz="1600" dirty="0"/>
              <a:t>, dan proses </a:t>
            </a:r>
            <a:r>
              <a:rPr sz="1600" dirty="0" err="1"/>
              <a:t>penegakan</a:t>
            </a:r>
            <a:r>
              <a:rPr sz="1600" dirty="0"/>
              <a:t> </a:t>
            </a:r>
            <a:r>
              <a:rPr sz="1600" dirty="0" err="1"/>
              <a:t>hukum</a:t>
            </a:r>
            <a:r>
              <a:rPr sz="1600" dirty="0"/>
              <a:t>.</a:t>
            </a:r>
          </a:p>
          <a:p>
            <a:pPr>
              <a:spcAft>
                <a:spcPts val="900"/>
              </a:spcAft>
              <a:defRPr sz="1900" b="0">
                <a:solidFill>
                  <a:srgbClr val="232323"/>
                </a:solidFill>
              </a:defRPr>
            </a:pPr>
            <a:r>
              <a:rPr sz="1600" dirty="0" err="1"/>
              <a:t>Gunakan</a:t>
            </a:r>
            <a:r>
              <a:rPr sz="1600" dirty="0"/>
              <a:t> </a:t>
            </a:r>
            <a:r>
              <a:rPr sz="1600" dirty="0" err="1"/>
              <a:t>kasus</a:t>
            </a:r>
            <a:r>
              <a:rPr sz="1600" dirty="0"/>
              <a:t> </a:t>
            </a:r>
            <a:r>
              <a:rPr sz="1600" dirty="0" err="1"/>
              <a:t>sebagai</a:t>
            </a:r>
            <a:r>
              <a:rPr sz="1600" dirty="0"/>
              <a:t> </a:t>
            </a:r>
            <a:r>
              <a:rPr sz="1600" dirty="0" err="1"/>
              <a:t>bahan</a:t>
            </a:r>
            <a:r>
              <a:rPr sz="1600" dirty="0"/>
              <a:t> </a:t>
            </a:r>
            <a:r>
              <a:rPr sz="1600" dirty="0" err="1"/>
              <a:t>analisis</a:t>
            </a:r>
            <a:r>
              <a:rPr sz="1600" dirty="0"/>
              <a:t> modus, </a:t>
            </a:r>
            <a:r>
              <a:rPr sz="1600" dirty="0" err="1"/>
              <a:t>bukan</a:t>
            </a:r>
            <a:r>
              <a:rPr sz="1600" dirty="0"/>
              <a:t> </a:t>
            </a:r>
            <a:r>
              <a:rPr sz="1600" dirty="0" err="1"/>
              <a:t>untuk</a:t>
            </a:r>
            <a:r>
              <a:rPr sz="1600" dirty="0"/>
              <a:t> </a:t>
            </a:r>
            <a:r>
              <a:rPr sz="1600" dirty="0" err="1"/>
              <a:t>menghakimi</a:t>
            </a:r>
            <a:r>
              <a:rPr sz="1600" dirty="0"/>
              <a:t> </a:t>
            </a:r>
            <a:r>
              <a:rPr sz="1600" dirty="0" err="1"/>
              <a:t>individu</a:t>
            </a:r>
            <a:r>
              <a:rPr sz="1600" dirty="0"/>
              <a:t> di </a:t>
            </a:r>
            <a:r>
              <a:rPr sz="1600" dirty="0" err="1"/>
              <a:t>luar</a:t>
            </a:r>
            <a:r>
              <a:rPr sz="1600" dirty="0"/>
              <a:t> </a:t>
            </a:r>
            <a:r>
              <a:rPr sz="1600" dirty="0" err="1"/>
              <a:t>fakta</a:t>
            </a:r>
            <a:r>
              <a:rPr sz="1600" dirty="0"/>
              <a:t> </a:t>
            </a:r>
            <a:r>
              <a:rPr sz="1600" dirty="0" err="1"/>
              <a:t>hukum</a:t>
            </a:r>
            <a:r>
              <a:rPr sz="1600" dirty="0"/>
              <a:t> yang </a:t>
            </a:r>
            <a:r>
              <a:rPr sz="1600" dirty="0" err="1"/>
              <a:t>telah</a:t>
            </a:r>
            <a:r>
              <a:rPr sz="1600" dirty="0"/>
              <a:t> </a:t>
            </a:r>
            <a:r>
              <a:rPr sz="1600" dirty="0" err="1"/>
              <a:t>tersedia</a:t>
            </a:r>
            <a:r>
              <a:rPr sz="1600"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73952"/>
            <a:ext cx="11155680" cy="18288"/>
          </a:xfrm>
          <a:prstGeom prst="rect">
            <a:avLst/>
          </a:prstGeom>
          <a:solidFill>
            <a:srgbClr val="CD96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510528"/>
            <a:ext cx="10881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3"/>
                </a:solidFill>
              </a:defRPr>
            </a:pPr>
            <a:r>
              <a:t>Sumber: Laporan Tahunan KPK 2025.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9A275B-B252-D69E-C3E8-C7A1F3851F1E}"/>
              </a:ext>
            </a:extLst>
          </p:cNvPr>
          <p:cNvSpPr txBox="1"/>
          <p:nvPr/>
        </p:nvSpPr>
        <p:spPr>
          <a:xfrm>
            <a:off x="685800" y="2468880"/>
            <a:ext cx="195014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92D46"/>
                </a:solidFill>
              </a:defRPr>
            </a:pPr>
            <a:r>
              <a:rPr sz="2000" dirty="0" err="1"/>
              <a:t>Kasus</a:t>
            </a:r>
            <a:r>
              <a:rPr sz="2000" dirty="0"/>
              <a:t> </a:t>
            </a:r>
            <a:r>
              <a:rPr sz="2000" dirty="0" err="1"/>
              <a:t>Organisasi</a:t>
            </a:r>
            <a:endParaRPr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821C4C-66EF-742A-2AB5-1EF90D340959}"/>
              </a:ext>
            </a:extLst>
          </p:cNvPr>
          <p:cNvSpPr txBox="1"/>
          <p:nvPr/>
        </p:nvSpPr>
        <p:spPr>
          <a:xfrm>
            <a:off x="685800" y="2935224"/>
            <a:ext cx="10789920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 b="0">
                <a:solidFill>
                  <a:srgbClr val="232323"/>
                </a:solidFill>
              </a:defRPr>
            </a:pPr>
            <a:r>
              <a:rPr sz="1600" dirty="0" err="1"/>
              <a:t>Ilustrasi</a:t>
            </a:r>
            <a:r>
              <a:rPr sz="1600" dirty="0"/>
              <a:t>:</a:t>
            </a:r>
            <a:endParaRPr lang="en-ID" sz="1600" dirty="0"/>
          </a:p>
          <a:p>
            <a:pPr marL="285750" indent="-285750">
              <a:spcAft>
                <a:spcPts val="900"/>
              </a:spcAft>
              <a:buFont typeface="Wingdings" panose="05000000000000000000" pitchFamily="2" charset="2"/>
              <a:buChar char="§"/>
              <a:defRPr sz="1900" b="0">
                <a:solidFill>
                  <a:srgbClr val="232323"/>
                </a:solidFill>
              </a:defRPr>
            </a:pPr>
            <a:r>
              <a:rPr sz="1600" dirty="0" err="1"/>
              <a:t>perusahaan</a:t>
            </a:r>
            <a:r>
              <a:rPr sz="1600" dirty="0"/>
              <a:t> </a:t>
            </a:r>
            <a:r>
              <a:rPr sz="1600" dirty="0" err="1"/>
              <a:t>membutuhkan</a:t>
            </a:r>
            <a:r>
              <a:rPr sz="1600" dirty="0"/>
              <a:t> 1.000 unit </a:t>
            </a:r>
            <a:r>
              <a:rPr sz="1600" dirty="0" err="1"/>
              <a:t>komputer</a:t>
            </a:r>
            <a:r>
              <a:rPr sz="1600" dirty="0"/>
              <a:t>. </a:t>
            </a:r>
            <a:r>
              <a:rPr sz="1600" dirty="0" err="1"/>
              <a:t>Manajer</a:t>
            </a:r>
            <a:r>
              <a:rPr sz="1600" dirty="0"/>
              <a:t> </a:t>
            </a:r>
            <a:r>
              <a:rPr sz="1600" dirty="0" err="1"/>
              <a:t>pengadaan</a:t>
            </a:r>
            <a:r>
              <a:rPr sz="1600" dirty="0"/>
              <a:t> </a:t>
            </a:r>
            <a:r>
              <a:rPr sz="1600" dirty="0" err="1"/>
              <a:t>memiliki</a:t>
            </a:r>
            <a:r>
              <a:rPr sz="1600" dirty="0"/>
              <a:t> </a:t>
            </a:r>
            <a:r>
              <a:rPr sz="1600" dirty="0" err="1"/>
              <a:t>hubungan</a:t>
            </a:r>
            <a:r>
              <a:rPr sz="1600" dirty="0"/>
              <a:t> </a:t>
            </a:r>
            <a:r>
              <a:rPr sz="1600" dirty="0" err="1"/>
              <a:t>bisnis</a:t>
            </a:r>
            <a:r>
              <a:rPr sz="1600" dirty="0"/>
              <a:t> </a:t>
            </a:r>
            <a:r>
              <a:rPr sz="1600" dirty="0" err="1"/>
              <a:t>dengan</a:t>
            </a:r>
            <a:r>
              <a:rPr sz="1600" dirty="0"/>
              <a:t> vendor A.</a:t>
            </a:r>
            <a:endParaRPr lang="en-US" sz="1600" dirty="0"/>
          </a:p>
          <a:p>
            <a:pPr marL="285750" indent="-285750">
              <a:spcAft>
                <a:spcPts val="900"/>
              </a:spcAft>
              <a:buFont typeface="Wingdings" panose="05000000000000000000" pitchFamily="2" charset="2"/>
              <a:buChar char="§"/>
              <a:defRPr sz="1900" b="0">
                <a:solidFill>
                  <a:srgbClr val="232323"/>
                </a:solidFill>
              </a:defRPr>
            </a:pPr>
            <a:r>
              <a:rPr sz="1600" dirty="0"/>
              <a:t>Vendor A </a:t>
            </a:r>
            <a:r>
              <a:rPr sz="1600" dirty="0" err="1"/>
              <a:t>menawarkan</a:t>
            </a:r>
            <a:r>
              <a:rPr sz="1600" dirty="0"/>
              <a:t> '</a:t>
            </a:r>
            <a:r>
              <a:rPr sz="1600" dirty="0" err="1"/>
              <a:t>komisi</a:t>
            </a:r>
            <a:r>
              <a:rPr sz="1600" dirty="0"/>
              <a:t>' </a:t>
            </a:r>
            <a:r>
              <a:rPr sz="1600" dirty="0" err="1"/>
              <a:t>pribadi</a:t>
            </a:r>
            <a:r>
              <a:rPr sz="1600" dirty="0"/>
              <a:t>. </a:t>
            </a:r>
            <a:r>
              <a:rPr sz="1600" dirty="0" err="1"/>
              <a:t>Manajer</a:t>
            </a:r>
            <a:r>
              <a:rPr sz="1600" dirty="0"/>
              <a:t> </a:t>
            </a:r>
            <a:r>
              <a:rPr sz="1600" dirty="0" err="1"/>
              <a:t>kemudian</a:t>
            </a:r>
            <a:r>
              <a:rPr sz="1600" dirty="0"/>
              <a:t> </a:t>
            </a:r>
            <a:r>
              <a:rPr sz="1600" dirty="0" err="1"/>
              <a:t>membuat</a:t>
            </a:r>
            <a:r>
              <a:rPr sz="1600" dirty="0"/>
              <a:t> </a:t>
            </a:r>
            <a:r>
              <a:rPr sz="1600" dirty="0" err="1"/>
              <a:t>spesifikasi</a:t>
            </a:r>
            <a:r>
              <a:rPr sz="1600" dirty="0"/>
              <a:t> yang </a:t>
            </a:r>
            <a:r>
              <a:rPr sz="1600" dirty="0" err="1"/>
              <a:t>hanya</a:t>
            </a:r>
            <a:r>
              <a:rPr sz="1600" dirty="0"/>
              <a:t> </a:t>
            </a:r>
            <a:r>
              <a:rPr sz="1600" dirty="0" err="1"/>
              <a:t>cocok</a:t>
            </a:r>
            <a:r>
              <a:rPr sz="1600" dirty="0"/>
              <a:t> </a:t>
            </a:r>
            <a:r>
              <a:rPr sz="1600" dirty="0" err="1"/>
              <a:t>dengan</a:t>
            </a:r>
            <a:r>
              <a:rPr sz="1600" dirty="0"/>
              <a:t> </a:t>
            </a:r>
            <a:r>
              <a:rPr sz="1600" dirty="0" err="1"/>
              <a:t>produk</a:t>
            </a:r>
            <a:r>
              <a:rPr sz="1600" dirty="0"/>
              <a:t> A dan </a:t>
            </a:r>
            <a:r>
              <a:rPr sz="1600" dirty="0" err="1"/>
              <a:t>mengatur</a:t>
            </a:r>
            <a:r>
              <a:rPr sz="1600" dirty="0"/>
              <a:t> proses </a:t>
            </a:r>
            <a:r>
              <a:rPr sz="1600" dirty="0" err="1"/>
              <a:t>evaluasi</a:t>
            </a:r>
            <a:r>
              <a:rPr sz="1600" dirty="0"/>
              <a:t>.</a:t>
            </a:r>
            <a:endParaRPr lang="en-US" sz="1600" dirty="0"/>
          </a:p>
          <a:p>
            <a:pPr marL="285750" indent="-285750">
              <a:spcAft>
                <a:spcPts val="900"/>
              </a:spcAft>
              <a:buFont typeface="Wingdings" panose="05000000000000000000" pitchFamily="2" charset="2"/>
              <a:buChar char="§"/>
              <a:defRPr sz="1900" b="0">
                <a:solidFill>
                  <a:srgbClr val="232323"/>
                </a:solidFill>
              </a:defRPr>
            </a:pPr>
            <a:r>
              <a:rPr lang="en-ID" sz="1600" dirty="0" err="1"/>
              <a:t>Ketua</a:t>
            </a:r>
            <a:r>
              <a:rPr lang="en-ID" sz="1600" dirty="0"/>
              <a:t> </a:t>
            </a:r>
            <a:r>
              <a:rPr lang="en-ID" sz="1600" dirty="0" err="1"/>
              <a:t>panitia</a:t>
            </a:r>
            <a:r>
              <a:rPr lang="en-ID" sz="1600" dirty="0"/>
              <a:t> </a:t>
            </a:r>
            <a:r>
              <a:rPr lang="en-ID" sz="1600" dirty="0" err="1"/>
              <a:t>pengadaan</a:t>
            </a:r>
            <a:r>
              <a:rPr lang="en-ID" sz="1600" dirty="0"/>
              <a:t> </a:t>
            </a:r>
            <a:r>
              <a:rPr lang="en-ID" sz="1600" dirty="0" err="1"/>
              <a:t>mengetahui</a:t>
            </a:r>
            <a:r>
              <a:rPr lang="en-ID" sz="1600" dirty="0"/>
              <a:t> </a:t>
            </a:r>
            <a:r>
              <a:rPr lang="en-ID" sz="1600" dirty="0" err="1"/>
              <a:t>bahwa</a:t>
            </a:r>
            <a:r>
              <a:rPr lang="en-ID" sz="1600" dirty="0"/>
              <a:t> salah </a:t>
            </a:r>
            <a:r>
              <a:rPr lang="en-ID" sz="1600" dirty="0" err="1"/>
              <a:t>satu</a:t>
            </a:r>
            <a:r>
              <a:rPr lang="en-ID" sz="1600" dirty="0"/>
              <a:t> </a:t>
            </a:r>
            <a:r>
              <a:rPr lang="en-ID" sz="1600" dirty="0" err="1"/>
              <a:t>peserta</a:t>
            </a:r>
            <a:r>
              <a:rPr lang="en-ID" sz="1600" dirty="0"/>
              <a:t> tender </a:t>
            </a:r>
            <a:r>
              <a:rPr lang="en-ID" sz="1600" dirty="0" err="1"/>
              <a:t>dimiliki</a:t>
            </a:r>
            <a:r>
              <a:rPr lang="en-ID" sz="1600" dirty="0"/>
              <a:t> oleh </a:t>
            </a:r>
            <a:r>
              <a:rPr lang="en-ID" sz="1600" dirty="0" err="1"/>
              <a:t>saudara</a:t>
            </a:r>
            <a:r>
              <a:rPr lang="en-ID" sz="1600" dirty="0"/>
              <a:t> </a:t>
            </a:r>
            <a:r>
              <a:rPr lang="en-ID" sz="1600" dirty="0" err="1"/>
              <a:t>kandungnya</a:t>
            </a:r>
            <a:r>
              <a:rPr lang="en-ID" sz="1600" dirty="0"/>
              <a:t>. Ia </a:t>
            </a:r>
            <a:r>
              <a:rPr lang="en-ID" sz="1600" dirty="0" err="1"/>
              <a:t>tetap</a:t>
            </a:r>
            <a:r>
              <a:rPr lang="en-ID" sz="1600" dirty="0"/>
              <a:t> </a:t>
            </a:r>
            <a:r>
              <a:rPr lang="en-ID" sz="1600" dirty="0" err="1"/>
              <a:t>ikut</a:t>
            </a:r>
            <a:r>
              <a:rPr lang="en-ID" sz="1600" dirty="0"/>
              <a:t> </a:t>
            </a:r>
            <a:r>
              <a:rPr lang="en-ID" sz="1600" dirty="0" err="1"/>
              <a:t>menilai</a:t>
            </a:r>
            <a:r>
              <a:rPr lang="en-ID" sz="1600" dirty="0"/>
              <a:t> </a:t>
            </a:r>
            <a:r>
              <a:rPr lang="en-ID" sz="1600" dirty="0" err="1"/>
              <a:t>penawaran</a:t>
            </a:r>
            <a:r>
              <a:rPr lang="en-ID" sz="1600" dirty="0"/>
              <a:t> dan </a:t>
            </a:r>
            <a:r>
              <a:rPr lang="en-ID" sz="1600" dirty="0" err="1"/>
              <a:t>menyatakan</a:t>
            </a:r>
            <a:r>
              <a:rPr lang="en-ID" sz="1600" dirty="0"/>
              <a:t> </a:t>
            </a:r>
            <a:r>
              <a:rPr lang="en-ID" sz="1600" dirty="0" err="1"/>
              <a:t>bahwa</a:t>
            </a:r>
            <a:r>
              <a:rPr lang="en-ID" sz="1600" dirty="0"/>
              <a:t> </a:t>
            </a:r>
            <a:r>
              <a:rPr lang="en-ID" sz="1600" dirty="0" err="1"/>
              <a:t>perusahaan</a:t>
            </a:r>
            <a:r>
              <a:rPr lang="en-ID" sz="1600" dirty="0"/>
              <a:t> </a:t>
            </a:r>
            <a:r>
              <a:rPr lang="en-ID" sz="1600" dirty="0" err="1"/>
              <a:t>tersebut</a:t>
            </a:r>
            <a:r>
              <a:rPr lang="en-ID" sz="1600" dirty="0"/>
              <a:t> paling </a:t>
            </a:r>
            <a:r>
              <a:rPr lang="en-ID" sz="1600" dirty="0" err="1"/>
              <a:t>memenuhi</a:t>
            </a:r>
            <a:r>
              <a:rPr lang="en-ID" sz="1600" dirty="0"/>
              <a:t> </a:t>
            </a:r>
            <a:r>
              <a:rPr lang="en-ID" sz="1600" dirty="0" err="1"/>
              <a:t>spesifikasi</a:t>
            </a:r>
            <a:r>
              <a:rPr lang="en-ID" sz="1600" dirty="0"/>
              <a:t>.</a:t>
            </a:r>
            <a:endParaRPr lang="en-US" sz="1600" dirty="0"/>
          </a:p>
          <a:p>
            <a:pPr>
              <a:spcAft>
                <a:spcPts val="900"/>
              </a:spcAft>
              <a:defRPr sz="1900" b="0">
                <a:solidFill>
                  <a:srgbClr val="232323"/>
                </a:solidFill>
              </a:defRPr>
            </a:pPr>
            <a:r>
              <a:rPr sz="1600" b="1" dirty="0" err="1"/>
              <a:t>Potensi</a:t>
            </a:r>
            <a:r>
              <a:rPr sz="1600" b="1" dirty="0"/>
              <a:t> </a:t>
            </a:r>
            <a:r>
              <a:rPr sz="1600" b="1" dirty="0" err="1"/>
              <a:t>masalah</a:t>
            </a:r>
            <a:r>
              <a:rPr sz="1600" dirty="0"/>
              <a:t>: </a:t>
            </a:r>
            <a:r>
              <a:rPr sz="1600" dirty="0" err="1"/>
              <a:t>konflik</a:t>
            </a:r>
            <a:r>
              <a:rPr sz="1600" dirty="0"/>
              <a:t> </a:t>
            </a:r>
            <a:r>
              <a:rPr sz="1600" dirty="0" err="1"/>
              <a:t>kepentingan</a:t>
            </a:r>
            <a:r>
              <a:rPr sz="1600" dirty="0"/>
              <a:t> → </a:t>
            </a:r>
            <a:r>
              <a:rPr sz="1600" dirty="0" err="1"/>
              <a:t>manipulasi</a:t>
            </a:r>
            <a:r>
              <a:rPr sz="1600" dirty="0"/>
              <a:t> </a:t>
            </a:r>
            <a:r>
              <a:rPr sz="1600" dirty="0" err="1"/>
              <a:t>spesifikasi</a:t>
            </a:r>
            <a:r>
              <a:rPr sz="1600" dirty="0"/>
              <a:t> → </a:t>
            </a:r>
            <a:r>
              <a:rPr sz="1600" dirty="0" err="1"/>
              <a:t>suap</a:t>
            </a:r>
            <a:r>
              <a:rPr sz="1600" dirty="0"/>
              <a:t>/kickback → </a:t>
            </a:r>
            <a:r>
              <a:rPr sz="1600" dirty="0" err="1"/>
              <a:t>harga</a:t>
            </a:r>
            <a:r>
              <a:rPr sz="1600" dirty="0"/>
              <a:t> </a:t>
            </a:r>
            <a:r>
              <a:rPr sz="1600" dirty="0" err="1"/>
              <a:t>tidak</a:t>
            </a:r>
            <a:r>
              <a:rPr sz="1600" dirty="0"/>
              <a:t> </a:t>
            </a:r>
            <a:r>
              <a:rPr sz="1600" dirty="0" err="1"/>
              <a:t>kompetitif</a:t>
            </a:r>
            <a:r>
              <a:rPr sz="1600" dirty="0"/>
              <a:t> → </a:t>
            </a:r>
            <a:r>
              <a:rPr sz="1600" dirty="0" err="1"/>
              <a:t>kerugian</a:t>
            </a:r>
            <a:r>
              <a:rPr sz="1600" dirty="0"/>
              <a:t> </a:t>
            </a:r>
            <a:r>
              <a:rPr sz="1600" dirty="0" err="1"/>
              <a:t>organisasi</a:t>
            </a:r>
            <a:r>
              <a:rPr sz="1600" dirty="0"/>
              <a:t>.</a:t>
            </a:r>
            <a:r>
              <a:rPr lang="en-US" sz="1600" dirty="0"/>
              <a:t> </a:t>
            </a:r>
            <a:br>
              <a:rPr lang="en-US" sz="1600" dirty="0"/>
            </a:br>
            <a:r>
              <a:rPr sz="1600" b="1" dirty="0" err="1"/>
              <a:t>Pertanyaan</a:t>
            </a:r>
            <a:r>
              <a:rPr sz="1600" dirty="0"/>
              <a:t>: pada </a:t>
            </a:r>
            <a:r>
              <a:rPr sz="1600" dirty="0" err="1"/>
              <a:t>titik</a:t>
            </a:r>
            <a:r>
              <a:rPr sz="1600" dirty="0"/>
              <a:t> mana </a:t>
            </a:r>
            <a:r>
              <a:rPr sz="1600" dirty="0" err="1"/>
              <a:t>organisasi</a:t>
            </a:r>
            <a:r>
              <a:rPr sz="1600" dirty="0"/>
              <a:t> </a:t>
            </a:r>
            <a:r>
              <a:rPr sz="1600" dirty="0" err="1"/>
              <a:t>seharusnya</a:t>
            </a:r>
            <a:r>
              <a:rPr sz="1600" dirty="0"/>
              <a:t> </a:t>
            </a:r>
            <a:r>
              <a:rPr sz="1600" dirty="0" err="1"/>
              <a:t>mendeteksi</a:t>
            </a:r>
            <a:r>
              <a:rPr sz="1600" dirty="0"/>
              <a:t> </a:t>
            </a:r>
            <a:r>
              <a:rPr sz="1600" dirty="0" err="1"/>
              <a:t>risiko</a:t>
            </a:r>
            <a:r>
              <a:rPr sz="1600" dirty="0"/>
              <a:t>? </a:t>
            </a:r>
            <a:r>
              <a:rPr sz="1600" dirty="0" err="1"/>
              <a:t>Pengendalian</a:t>
            </a:r>
            <a:r>
              <a:rPr sz="1600" dirty="0"/>
              <a:t> </a:t>
            </a:r>
            <a:r>
              <a:rPr sz="1600" dirty="0" err="1"/>
              <a:t>apa</a:t>
            </a:r>
            <a:r>
              <a:rPr sz="1600" dirty="0"/>
              <a:t> yang </a:t>
            </a:r>
            <a:r>
              <a:rPr sz="1600" dirty="0" err="1"/>
              <a:t>harus</a:t>
            </a:r>
            <a:r>
              <a:rPr sz="1600" dirty="0"/>
              <a:t> </a:t>
            </a:r>
            <a:r>
              <a:rPr sz="1600" dirty="0" err="1"/>
              <a:t>dipasang</a:t>
            </a:r>
            <a:r>
              <a:rPr sz="1600" dirty="0"/>
              <a:t>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73152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92D46"/>
                </a:solidFill>
              </a:defRPr>
            </a:pPr>
            <a:r>
              <a:rPr dirty="0" err="1"/>
              <a:t>Aktivitas</a:t>
            </a:r>
            <a:r>
              <a:rPr dirty="0"/>
              <a:t> </a:t>
            </a:r>
            <a:r>
              <a:rPr dirty="0" err="1"/>
              <a:t>Kelas</a:t>
            </a:r>
            <a:r>
              <a:rPr dirty="0"/>
              <a:t>: </a:t>
            </a:r>
            <a:r>
              <a:rPr dirty="0" err="1"/>
              <a:t>Analisis</a:t>
            </a:r>
            <a:r>
              <a:rPr dirty="0"/>
              <a:t> </a:t>
            </a:r>
            <a:r>
              <a:rPr dirty="0" err="1"/>
              <a:t>Kasus</a:t>
            </a:r>
            <a:r>
              <a:rPr dirty="0"/>
              <a:t> 5W+1H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234440"/>
            <a:ext cx="1078992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 b="0">
                <a:solidFill>
                  <a:srgbClr val="232323"/>
                </a:solidFill>
              </a:defRPr>
            </a:pPr>
            <a:r>
              <a:t>WHO — siapa aktor dan pihak yang terdampak?</a:t>
            </a:r>
          </a:p>
          <a:p>
            <a:pPr>
              <a:spcAft>
                <a:spcPts val="900"/>
              </a:spcAft>
              <a:defRPr sz="1900" b="0">
                <a:solidFill>
                  <a:srgbClr val="232323"/>
                </a:solidFill>
              </a:defRPr>
            </a:pPr>
            <a:r>
              <a:t>WHAT — apa tindakan atau transaksi yang terjadi?</a:t>
            </a:r>
          </a:p>
          <a:p>
            <a:pPr>
              <a:spcAft>
                <a:spcPts val="900"/>
              </a:spcAft>
              <a:defRPr sz="1900" b="0">
                <a:solidFill>
                  <a:srgbClr val="232323"/>
                </a:solidFill>
              </a:defRPr>
            </a:pPr>
            <a:r>
              <a:t>WHEN/WHERE — kapan dan pada proses apa risiko muncul?</a:t>
            </a:r>
          </a:p>
          <a:p>
            <a:pPr>
              <a:spcAft>
                <a:spcPts val="900"/>
              </a:spcAft>
              <a:defRPr sz="1900" b="0">
                <a:solidFill>
                  <a:srgbClr val="232323"/>
                </a:solidFill>
              </a:defRPr>
            </a:pPr>
            <a:r>
              <a:t>WHY — apa motif, tekanan, kesempatan, atau kelemahan sistem?</a:t>
            </a:r>
          </a:p>
          <a:p>
            <a:pPr>
              <a:spcAft>
                <a:spcPts val="900"/>
              </a:spcAft>
              <a:defRPr sz="1900" b="0">
                <a:solidFill>
                  <a:srgbClr val="232323"/>
                </a:solidFill>
              </a:defRPr>
            </a:pPr>
            <a:r>
              <a:t>HOW — bagaimana modus dilakukan dan bagaimana bukti dapat diverifikasi?</a:t>
            </a:r>
          </a:p>
          <a:p>
            <a:pPr>
              <a:spcAft>
                <a:spcPts val="900"/>
              </a:spcAft>
              <a:defRPr sz="1900" b="0">
                <a:solidFill>
                  <a:srgbClr val="232323"/>
                </a:solidFill>
              </a:defRPr>
            </a:pPr>
            <a:r>
              <a:t>WHAT SHOULD BE DONE — tindakan pencegahan, pelaporan, dan perbaikan sistem apa yang diperlukan?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73952"/>
            <a:ext cx="11155680" cy="18288"/>
          </a:xfrm>
          <a:prstGeom prst="rect">
            <a:avLst/>
          </a:prstGeom>
          <a:solidFill>
            <a:srgbClr val="CD96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358687" y="749808"/>
            <a:ext cx="547431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92D46"/>
                </a:solidFill>
              </a:defRPr>
            </a:pPr>
            <a:r>
              <a:rPr sz="2000"/>
              <a:t>Membangun Sistem Antikorupsi dalam Organisasi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673352" y="1353312"/>
            <a:ext cx="3666744" cy="384048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901952" y="1664208"/>
            <a:ext cx="48920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AA2D2D"/>
                </a:solidFill>
              </a:defRPr>
            </a:pPr>
            <a:r>
              <a:t>Preventif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93392" y="2167128"/>
            <a:ext cx="4754880" cy="21467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 b="0">
                <a:solidFill>
                  <a:srgbClr val="232323"/>
                </a:solidFill>
              </a:defRPr>
            </a:pPr>
            <a:r>
              <a:rPr dirty="0"/>
              <a:t>Kode </a:t>
            </a:r>
            <a:r>
              <a:rPr dirty="0" err="1"/>
              <a:t>etik</a:t>
            </a:r>
            <a:r>
              <a:rPr dirty="0"/>
              <a:t> &amp; </a:t>
            </a:r>
            <a:r>
              <a:rPr dirty="0" err="1"/>
              <a:t>kebijakan</a:t>
            </a:r>
            <a:r>
              <a:rPr dirty="0"/>
              <a:t> </a:t>
            </a:r>
            <a:r>
              <a:rPr dirty="0" err="1"/>
              <a:t>antikorupsi</a:t>
            </a:r>
            <a:endParaRPr dirty="0"/>
          </a:p>
          <a:p>
            <a:pPr>
              <a:spcAft>
                <a:spcPts val="900"/>
              </a:spcAft>
              <a:defRPr sz="1600" b="0">
                <a:solidFill>
                  <a:srgbClr val="232323"/>
                </a:solidFill>
              </a:defRPr>
            </a:pPr>
            <a:r>
              <a:rPr dirty="0" err="1"/>
              <a:t>Deklarasi</a:t>
            </a:r>
            <a:r>
              <a:rPr dirty="0"/>
              <a:t> </a:t>
            </a:r>
            <a:r>
              <a:rPr dirty="0" err="1"/>
              <a:t>konflik</a:t>
            </a:r>
            <a:r>
              <a:rPr dirty="0"/>
              <a:t> </a:t>
            </a:r>
            <a:r>
              <a:rPr dirty="0" err="1"/>
              <a:t>kepentingan</a:t>
            </a:r>
            <a:endParaRPr dirty="0"/>
          </a:p>
          <a:p>
            <a:pPr>
              <a:spcAft>
                <a:spcPts val="900"/>
              </a:spcAft>
              <a:defRPr sz="1600" b="0">
                <a:solidFill>
                  <a:srgbClr val="232323"/>
                </a:solidFill>
              </a:defRPr>
            </a:pPr>
            <a:r>
              <a:rPr dirty="0" err="1"/>
              <a:t>Pengendalian</a:t>
            </a:r>
            <a:r>
              <a:rPr dirty="0"/>
              <a:t> </a:t>
            </a:r>
            <a:r>
              <a:rPr dirty="0" err="1"/>
              <a:t>gratifikasi</a:t>
            </a:r>
            <a:endParaRPr dirty="0"/>
          </a:p>
          <a:p>
            <a:pPr>
              <a:spcAft>
                <a:spcPts val="900"/>
              </a:spcAft>
              <a:defRPr sz="1600" b="0">
                <a:solidFill>
                  <a:srgbClr val="232323"/>
                </a:solidFill>
              </a:defRPr>
            </a:pPr>
            <a:r>
              <a:rPr dirty="0"/>
              <a:t>Segregation of duties</a:t>
            </a:r>
          </a:p>
          <a:p>
            <a:pPr>
              <a:spcAft>
                <a:spcPts val="900"/>
              </a:spcAft>
              <a:defRPr sz="1600" b="0">
                <a:solidFill>
                  <a:srgbClr val="232323"/>
                </a:solidFill>
              </a:defRPr>
            </a:pPr>
            <a:r>
              <a:rPr dirty="0"/>
              <a:t>Digital audit trail</a:t>
            </a:r>
          </a:p>
          <a:p>
            <a:pPr>
              <a:spcAft>
                <a:spcPts val="900"/>
              </a:spcAft>
              <a:defRPr sz="1600" b="0">
                <a:solidFill>
                  <a:srgbClr val="232323"/>
                </a:solidFill>
              </a:defRPr>
            </a:pPr>
            <a:r>
              <a:rPr dirty="0" err="1"/>
              <a:t>Transparansi</a:t>
            </a:r>
            <a:r>
              <a:rPr dirty="0"/>
              <a:t> </a:t>
            </a:r>
            <a:r>
              <a:rPr dirty="0" err="1"/>
              <a:t>pengadaan</a:t>
            </a:r>
            <a:endParaRPr dirty="0"/>
          </a:p>
        </p:txBody>
      </p:sp>
      <p:sp>
        <p:nvSpPr>
          <p:cNvPr id="7" name="Rounded Rectangle 6"/>
          <p:cNvSpPr/>
          <p:nvPr/>
        </p:nvSpPr>
        <p:spPr>
          <a:xfrm>
            <a:off x="6217920" y="1325880"/>
            <a:ext cx="3666744" cy="3950208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46520" y="1554480"/>
            <a:ext cx="4239768" cy="402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AA2D2D"/>
                </a:solidFill>
              </a:defRPr>
            </a:pPr>
            <a:r>
              <a:t>Detektif &amp; Responsif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37959" y="2057400"/>
            <a:ext cx="4120896" cy="21467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 b="0">
                <a:solidFill>
                  <a:srgbClr val="232323"/>
                </a:solidFill>
              </a:defRPr>
            </a:pPr>
            <a:r>
              <a:t>Whistleblowing system</a:t>
            </a:r>
          </a:p>
          <a:p>
            <a:pPr>
              <a:spcAft>
                <a:spcPts val="900"/>
              </a:spcAft>
              <a:defRPr sz="1600" b="0">
                <a:solidFill>
                  <a:srgbClr val="232323"/>
                </a:solidFill>
              </a:defRPr>
            </a:pPr>
            <a:r>
              <a:t>Audit internal berbasis risiko</a:t>
            </a:r>
          </a:p>
          <a:p>
            <a:pPr>
              <a:spcAft>
                <a:spcPts val="900"/>
              </a:spcAft>
              <a:defRPr sz="1600" b="0">
                <a:solidFill>
                  <a:srgbClr val="232323"/>
                </a:solidFill>
              </a:defRPr>
            </a:pPr>
            <a:r>
              <a:t>Rekonsiliasi &amp; monitoring</a:t>
            </a:r>
          </a:p>
          <a:p>
            <a:pPr>
              <a:spcAft>
                <a:spcPts val="900"/>
              </a:spcAft>
              <a:defRPr sz="1600" b="0">
                <a:solidFill>
                  <a:srgbClr val="232323"/>
                </a:solidFill>
              </a:defRPr>
            </a:pPr>
            <a:r>
              <a:t>Investigasi berbasis bukti</a:t>
            </a:r>
          </a:p>
          <a:p>
            <a:pPr>
              <a:spcAft>
                <a:spcPts val="900"/>
              </a:spcAft>
              <a:defRPr sz="1600" b="0">
                <a:solidFill>
                  <a:srgbClr val="232323"/>
                </a:solidFill>
              </a:defRPr>
            </a:pPr>
            <a:r>
              <a:t>Sanksi konsisten</a:t>
            </a:r>
          </a:p>
          <a:p>
            <a:pPr>
              <a:spcAft>
                <a:spcPts val="900"/>
              </a:spcAft>
              <a:defRPr sz="1600" b="0">
                <a:solidFill>
                  <a:srgbClr val="232323"/>
                </a:solidFill>
              </a:defRPr>
            </a:pPr>
            <a:r>
              <a:t>Perbaikan proses setelah insiden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BB12255-2125-3662-57F8-BC84068B4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52" y="4107516"/>
            <a:ext cx="2085220" cy="272305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00887" y="504095"/>
            <a:ext cx="101367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92D46"/>
                </a:solidFill>
              </a:defRPr>
            </a:pPr>
            <a:r>
              <a:rPr sz="2000" dirty="0" err="1"/>
              <a:t>Refleksi</a:t>
            </a:r>
            <a:endParaRPr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179575" y="965228"/>
            <a:ext cx="10311231" cy="28854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900"/>
              </a:spcAft>
              <a:buFont typeface="Arial" panose="020B0604020202020204" pitchFamily="34" charset="0"/>
              <a:buChar char="•"/>
              <a:defRPr sz="1900" b="0">
                <a:solidFill>
                  <a:srgbClr val="232323"/>
                </a:solidFill>
              </a:defRPr>
            </a:pPr>
            <a:r>
              <a:rPr sz="1600" dirty="0"/>
              <a:t>Jika </a:t>
            </a:r>
            <a:r>
              <a:rPr sz="1600" dirty="0" err="1"/>
              <a:t>hadiah</a:t>
            </a:r>
            <a:r>
              <a:rPr sz="1600" dirty="0"/>
              <a:t> </a:t>
            </a:r>
            <a:r>
              <a:rPr sz="1600" dirty="0" err="1"/>
              <a:t>diberikan</a:t>
            </a:r>
            <a:r>
              <a:rPr sz="1600" dirty="0"/>
              <a:t> </a:t>
            </a:r>
            <a:r>
              <a:rPr sz="1600" dirty="0" err="1"/>
              <a:t>sebelum</a:t>
            </a:r>
            <a:r>
              <a:rPr sz="1600" dirty="0"/>
              <a:t> </a:t>
            </a:r>
            <a:r>
              <a:rPr sz="1600" dirty="0" err="1"/>
              <a:t>keputusan</a:t>
            </a:r>
            <a:r>
              <a:rPr sz="1600" dirty="0"/>
              <a:t> </a:t>
            </a:r>
            <a:r>
              <a:rPr sz="1600" dirty="0" err="1"/>
              <a:t>penting</a:t>
            </a:r>
            <a:r>
              <a:rPr sz="1600" dirty="0"/>
              <a:t>, </a:t>
            </a:r>
            <a:r>
              <a:rPr sz="1600" dirty="0" err="1"/>
              <a:t>apakah</a:t>
            </a:r>
            <a:r>
              <a:rPr sz="1600" dirty="0"/>
              <a:t> Anda </a:t>
            </a:r>
            <a:r>
              <a:rPr sz="1600" dirty="0" err="1"/>
              <a:t>masih</a:t>
            </a:r>
            <a:r>
              <a:rPr sz="1600" dirty="0"/>
              <a:t> </a:t>
            </a:r>
            <a:r>
              <a:rPr sz="1600" dirty="0" err="1"/>
              <a:t>bisa</a:t>
            </a:r>
            <a:r>
              <a:rPr sz="1600" dirty="0"/>
              <a:t> </a:t>
            </a:r>
            <a:r>
              <a:rPr sz="1600" dirty="0" err="1"/>
              <a:t>objektif</a:t>
            </a:r>
            <a:r>
              <a:rPr sz="1600" dirty="0"/>
              <a:t>?</a:t>
            </a:r>
            <a:r>
              <a:rPr lang="en-US" sz="1600" dirty="0"/>
              <a:t> </a:t>
            </a:r>
          </a:p>
          <a:p>
            <a:pPr marL="285750" indent="-285750">
              <a:spcAft>
                <a:spcPts val="900"/>
              </a:spcAft>
              <a:buFont typeface="Arial" panose="020B0604020202020204" pitchFamily="34" charset="0"/>
              <a:buChar char="•"/>
              <a:defRPr sz="1900" b="0">
                <a:solidFill>
                  <a:srgbClr val="232323"/>
                </a:solidFill>
              </a:defRPr>
            </a:pPr>
            <a:r>
              <a:rPr sz="1600" dirty="0"/>
              <a:t>Jika </a:t>
            </a:r>
            <a:r>
              <a:rPr sz="1600" dirty="0" err="1"/>
              <a:t>semua</a:t>
            </a:r>
            <a:r>
              <a:rPr sz="1600" dirty="0"/>
              <a:t> orang </a:t>
            </a:r>
            <a:r>
              <a:rPr sz="1600" dirty="0" err="1"/>
              <a:t>dalam</a:t>
            </a:r>
            <a:r>
              <a:rPr sz="1600" dirty="0"/>
              <a:t> </a:t>
            </a:r>
            <a:r>
              <a:rPr sz="1600" dirty="0" err="1"/>
              <a:t>organisasi</a:t>
            </a:r>
            <a:r>
              <a:rPr sz="1600" dirty="0"/>
              <a:t> </a:t>
            </a:r>
            <a:r>
              <a:rPr sz="1600" dirty="0" err="1"/>
              <a:t>melakukan</a:t>
            </a:r>
            <a:r>
              <a:rPr sz="1600" dirty="0"/>
              <a:t> 'uang </a:t>
            </a:r>
            <a:r>
              <a:rPr sz="1600" dirty="0" err="1"/>
              <a:t>pelicin</a:t>
            </a:r>
            <a:r>
              <a:rPr sz="1600" dirty="0"/>
              <a:t>', </a:t>
            </a:r>
            <a:r>
              <a:rPr sz="1600" dirty="0" err="1"/>
              <a:t>apakah</a:t>
            </a:r>
            <a:r>
              <a:rPr sz="1600" dirty="0"/>
              <a:t> </a:t>
            </a:r>
            <a:r>
              <a:rPr sz="1600" dirty="0" err="1"/>
              <a:t>tindakan</a:t>
            </a:r>
            <a:r>
              <a:rPr sz="1600" dirty="0"/>
              <a:t> </a:t>
            </a:r>
            <a:r>
              <a:rPr sz="1600" dirty="0" err="1"/>
              <a:t>tersebut</a:t>
            </a:r>
            <a:r>
              <a:rPr sz="1600" dirty="0"/>
              <a:t> </a:t>
            </a:r>
            <a:r>
              <a:rPr sz="1600" dirty="0" err="1"/>
              <a:t>menjadi</a:t>
            </a:r>
            <a:r>
              <a:rPr sz="1600" dirty="0"/>
              <a:t> </a:t>
            </a:r>
            <a:r>
              <a:rPr sz="1600" dirty="0" err="1"/>
              <a:t>benar</a:t>
            </a:r>
            <a:r>
              <a:rPr sz="1600" dirty="0"/>
              <a:t>?</a:t>
            </a:r>
            <a:r>
              <a:rPr lang="en-US" sz="1600" dirty="0"/>
              <a:t> </a:t>
            </a:r>
          </a:p>
          <a:p>
            <a:pPr marL="285750" indent="-285750">
              <a:spcAft>
                <a:spcPts val="900"/>
              </a:spcAft>
              <a:buFont typeface="Arial" panose="020B0604020202020204" pitchFamily="34" charset="0"/>
              <a:buChar char="•"/>
              <a:defRPr sz="1900" b="0">
                <a:solidFill>
                  <a:srgbClr val="232323"/>
                </a:solidFill>
              </a:defRPr>
            </a:pPr>
            <a:r>
              <a:rPr sz="1600" dirty="0"/>
              <a:t>Jika </a:t>
            </a:r>
            <a:r>
              <a:rPr sz="1600" dirty="0" err="1"/>
              <a:t>tidak</a:t>
            </a:r>
            <a:r>
              <a:rPr sz="1600" dirty="0"/>
              <a:t> </a:t>
            </a:r>
            <a:r>
              <a:rPr sz="1600" dirty="0" err="1"/>
              <a:t>ada</a:t>
            </a:r>
            <a:r>
              <a:rPr sz="1600" dirty="0"/>
              <a:t> </a:t>
            </a:r>
            <a:r>
              <a:rPr sz="1600" dirty="0" err="1"/>
              <a:t>kerugian</a:t>
            </a:r>
            <a:r>
              <a:rPr sz="1600" dirty="0"/>
              <a:t> uang yang </a:t>
            </a:r>
            <a:r>
              <a:rPr sz="1600" dirty="0" err="1"/>
              <a:t>terlihat</a:t>
            </a:r>
            <a:r>
              <a:rPr sz="1600" dirty="0"/>
              <a:t>, </a:t>
            </a:r>
            <a:r>
              <a:rPr sz="1600" dirty="0" err="1"/>
              <a:t>apakah</a:t>
            </a:r>
            <a:r>
              <a:rPr sz="1600" dirty="0"/>
              <a:t> </a:t>
            </a:r>
            <a:r>
              <a:rPr sz="1600" dirty="0" err="1"/>
              <a:t>tetap</a:t>
            </a:r>
            <a:r>
              <a:rPr sz="1600" dirty="0"/>
              <a:t> </a:t>
            </a:r>
            <a:r>
              <a:rPr sz="1600" dirty="0" err="1"/>
              <a:t>ada</a:t>
            </a:r>
            <a:r>
              <a:rPr sz="1600" dirty="0"/>
              <a:t> </a:t>
            </a:r>
            <a:r>
              <a:rPr sz="1600" dirty="0" err="1"/>
              <a:t>masalah</a:t>
            </a:r>
            <a:r>
              <a:rPr sz="1600" dirty="0"/>
              <a:t> </a:t>
            </a:r>
            <a:r>
              <a:rPr sz="1600" dirty="0" err="1"/>
              <a:t>integritas</a:t>
            </a:r>
            <a:r>
              <a:rPr sz="1600" dirty="0"/>
              <a:t>?</a:t>
            </a:r>
          </a:p>
          <a:p>
            <a:pPr marL="285750" indent="-285750">
              <a:spcAft>
                <a:spcPts val="900"/>
              </a:spcAft>
              <a:buFont typeface="Arial" panose="020B0604020202020204" pitchFamily="34" charset="0"/>
              <a:buChar char="•"/>
              <a:defRPr sz="1900" b="0">
                <a:solidFill>
                  <a:srgbClr val="232323"/>
                </a:solidFill>
              </a:defRPr>
            </a:pPr>
            <a:r>
              <a:rPr sz="1600" dirty="0" err="1"/>
              <a:t>Bagaimana</a:t>
            </a:r>
            <a:r>
              <a:rPr sz="1600" dirty="0"/>
              <a:t> </a:t>
            </a:r>
            <a:r>
              <a:rPr sz="1600" dirty="0" err="1"/>
              <a:t>teknologi</a:t>
            </a:r>
            <a:r>
              <a:rPr sz="1600" dirty="0"/>
              <a:t> </a:t>
            </a:r>
            <a:r>
              <a:rPr sz="1600" dirty="0" err="1"/>
              <a:t>dapat</a:t>
            </a:r>
            <a:r>
              <a:rPr sz="1600" dirty="0"/>
              <a:t> </a:t>
            </a:r>
            <a:r>
              <a:rPr sz="1600" dirty="0" err="1"/>
              <a:t>membantu</a:t>
            </a:r>
            <a:r>
              <a:rPr sz="1600" dirty="0"/>
              <a:t> </a:t>
            </a:r>
            <a:r>
              <a:rPr sz="1600" dirty="0" err="1"/>
              <a:t>mencegah</a:t>
            </a:r>
            <a:r>
              <a:rPr sz="1600" dirty="0"/>
              <a:t> fraud </a:t>
            </a:r>
            <a:r>
              <a:rPr sz="1600" dirty="0" err="1"/>
              <a:t>sekaligus</a:t>
            </a:r>
            <a:r>
              <a:rPr sz="1600" dirty="0"/>
              <a:t> </a:t>
            </a:r>
            <a:r>
              <a:rPr sz="1600" dirty="0" err="1"/>
              <a:t>menciptakan</a:t>
            </a:r>
            <a:r>
              <a:rPr sz="1600" dirty="0"/>
              <a:t> </a:t>
            </a:r>
            <a:r>
              <a:rPr sz="1600" dirty="0" err="1"/>
              <a:t>risiko</a:t>
            </a:r>
            <a:r>
              <a:rPr sz="1600" dirty="0"/>
              <a:t> </a:t>
            </a:r>
            <a:r>
              <a:rPr sz="1600" dirty="0" err="1"/>
              <a:t>baru</a:t>
            </a:r>
            <a:r>
              <a:rPr sz="1600" dirty="0"/>
              <a:t>?</a:t>
            </a:r>
          </a:p>
          <a:p>
            <a:pPr marL="285750" indent="-285750">
              <a:spcAft>
                <a:spcPts val="900"/>
              </a:spcAft>
              <a:buFont typeface="Arial" panose="020B0604020202020204" pitchFamily="34" charset="0"/>
              <a:buChar char="•"/>
              <a:defRPr sz="1900" b="0">
                <a:solidFill>
                  <a:srgbClr val="232323"/>
                </a:solidFill>
              </a:defRPr>
            </a:pPr>
            <a:r>
              <a:rPr sz="1600" dirty="0" err="1"/>
              <a:t>Sebagai</a:t>
            </a:r>
            <a:r>
              <a:rPr sz="1600" dirty="0"/>
              <a:t> </a:t>
            </a:r>
            <a:r>
              <a:rPr sz="1600" dirty="0" err="1"/>
              <a:t>mahasiswa</a:t>
            </a:r>
            <a:r>
              <a:rPr sz="1600" dirty="0"/>
              <a:t>, </a:t>
            </a:r>
            <a:r>
              <a:rPr sz="1600" dirty="0" err="1"/>
              <a:t>perubahan</a:t>
            </a:r>
            <a:r>
              <a:rPr sz="1600" dirty="0"/>
              <a:t> </a:t>
            </a:r>
            <a:r>
              <a:rPr sz="1600" dirty="0" err="1"/>
              <a:t>integritas</a:t>
            </a:r>
            <a:r>
              <a:rPr sz="1600" dirty="0"/>
              <a:t> </a:t>
            </a:r>
            <a:r>
              <a:rPr sz="1600" dirty="0" err="1"/>
              <a:t>apa</a:t>
            </a:r>
            <a:r>
              <a:rPr sz="1600" dirty="0"/>
              <a:t> yang </a:t>
            </a:r>
            <a:r>
              <a:rPr sz="1600" dirty="0" err="1"/>
              <a:t>dapat</a:t>
            </a:r>
            <a:r>
              <a:rPr sz="1600" dirty="0"/>
              <a:t> Anda </a:t>
            </a:r>
            <a:r>
              <a:rPr sz="1600" dirty="0" err="1"/>
              <a:t>mulai</a:t>
            </a:r>
            <a:r>
              <a:rPr sz="1600" dirty="0"/>
              <a:t> </a:t>
            </a:r>
            <a:r>
              <a:rPr sz="1600" dirty="0" err="1"/>
              <a:t>minggu</a:t>
            </a:r>
            <a:r>
              <a:rPr sz="1600" dirty="0"/>
              <a:t> </a:t>
            </a:r>
            <a:r>
              <a:rPr sz="1600" dirty="0" err="1"/>
              <a:t>ini</a:t>
            </a:r>
            <a:r>
              <a:rPr sz="1600" dirty="0"/>
              <a:t>?</a:t>
            </a:r>
            <a:r>
              <a:rPr lang="en-US" sz="1600" dirty="0"/>
              <a:t> </a:t>
            </a:r>
          </a:p>
          <a:p>
            <a:pPr>
              <a:spcAft>
                <a:spcPts val="900"/>
              </a:spcAft>
              <a:defRPr sz="1900" b="0">
                <a:solidFill>
                  <a:srgbClr val="232323"/>
                </a:solidFill>
              </a:defRPr>
            </a:pPr>
            <a:r>
              <a:rPr lang="en-ID" sz="1600" dirty="0">
                <a:hlinkClick r:id="rId2"/>
              </a:rPr>
              <a:t>https://www.youtube.com/watch?v=-Kdt1CSkjRI</a:t>
            </a:r>
            <a:r>
              <a:rPr lang="en-ID" sz="1600" dirty="0"/>
              <a:t> </a:t>
            </a:r>
            <a:br>
              <a:rPr lang="en-ID" sz="1600" dirty="0"/>
            </a:br>
            <a:r>
              <a:rPr lang="en-ID" sz="1600" dirty="0" err="1"/>
              <a:t>berikan</a:t>
            </a:r>
            <a:r>
              <a:rPr lang="en-ID" sz="1600" dirty="0"/>
              <a:t> </a:t>
            </a:r>
            <a:r>
              <a:rPr lang="en-ID" sz="1600" dirty="0" err="1"/>
              <a:t>penilaian</a:t>
            </a:r>
            <a:r>
              <a:rPr lang="en-ID" sz="1600" dirty="0"/>
              <a:t> </a:t>
            </a:r>
            <a:r>
              <a:rPr lang="en-ID" sz="1600" dirty="0" err="1"/>
              <a:t>anda</a:t>
            </a:r>
            <a:r>
              <a:rPr lang="en-ID" sz="1600" dirty="0"/>
              <a:t> </a:t>
            </a:r>
            <a:r>
              <a:rPr lang="en-ID" sz="1600" dirty="0" err="1"/>
              <a:t>sebagai</a:t>
            </a:r>
            <a:r>
              <a:rPr lang="en-ID" sz="1600" dirty="0"/>
              <a:t> </a:t>
            </a:r>
            <a:r>
              <a:rPr lang="en-ID" sz="1600" dirty="0" err="1"/>
              <a:t>seorang</a:t>
            </a:r>
            <a:r>
              <a:rPr lang="en-ID" sz="1600" dirty="0"/>
              <a:t> </a:t>
            </a:r>
            <a:r>
              <a:rPr lang="en-ID" sz="1600" dirty="0" err="1"/>
              <a:t>mahasiswa</a:t>
            </a:r>
            <a:r>
              <a:rPr lang="en-ID" sz="1600" dirty="0"/>
              <a:t> </a:t>
            </a:r>
            <a:r>
              <a:rPr lang="en-ID" sz="1600" dirty="0" err="1"/>
              <a:t>terkait</a:t>
            </a:r>
            <a:r>
              <a:rPr lang="en-ID" sz="1600" dirty="0"/>
              <a:t> </a:t>
            </a:r>
            <a:r>
              <a:rPr lang="en-ID" sz="1600" dirty="0" err="1"/>
              <a:t>isi</a:t>
            </a:r>
            <a:r>
              <a:rPr lang="en-ID" sz="1600" dirty="0"/>
              <a:t> video </a:t>
            </a:r>
            <a:r>
              <a:rPr lang="en-ID" sz="1600" dirty="0" err="1"/>
              <a:t>diatas</a:t>
            </a:r>
            <a:r>
              <a:rPr lang="en-ID" sz="1600" dirty="0"/>
              <a:t>, </a:t>
            </a:r>
            <a:r>
              <a:rPr lang="en-ID" sz="1600" dirty="0" err="1"/>
              <a:t>dengan</a:t>
            </a:r>
            <a:r>
              <a:rPr lang="en-ID" sz="1600" dirty="0"/>
              <a:t> </a:t>
            </a:r>
            <a:r>
              <a:rPr lang="en-ID" sz="1600" dirty="0" err="1"/>
              <a:t>koridor</a:t>
            </a:r>
            <a:r>
              <a:rPr lang="en-ID" sz="1600" dirty="0"/>
              <a:t> Pendidikan </a:t>
            </a:r>
            <a:r>
              <a:rPr lang="en-ID" sz="1600" dirty="0" err="1"/>
              <a:t>karakter</a:t>
            </a:r>
            <a:r>
              <a:rPr lang="en-ID" sz="1600" dirty="0"/>
              <a:t> dan anti </a:t>
            </a:r>
            <a:r>
              <a:rPr lang="en-ID" sz="1600" dirty="0" err="1"/>
              <a:t>korupsi</a:t>
            </a:r>
            <a:r>
              <a:rPr lang="en-ID" sz="1600" dirty="0"/>
              <a:t>, yang mana </a:t>
            </a:r>
            <a:r>
              <a:rPr lang="en-ID" sz="1600" dirty="0" err="1"/>
              <a:t>ini</a:t>
            </a:r>
            <a:r>
              <a:rPr lang="en-ID" sz="1600" dirty="0"/>
              <a:t> </a:t>
            </a:r>
            <a:r>
              <a:rPr lang="en-ID" sz="1600" dirty="0" err="1"/>
              <a:t>merupakan</a:t>
            </a:r>
            <a:r>
              <a:rPr lang="en-ID" sz="1600" dirty="0"/>
              <a:t> </a:t>
            </a:r>
            <a:r>
              <a:rPr lang="en-ID" sz="1600" dirty="0" err="1"/>
              <a:t>perwujudan</a:t>
            </a:r>
            <a:r>
              <a:rPr lang="en-ID" sz="1600" dirty="0"/>
              <a:t> </a:t>
            </a:r>
            <a:r>
              <a:rPr lang="en-ID" sz="1600" dirty="0" err="1"/>
              <a:t>kebebasan</a:t>
            </a:r>
            <a:r>
              <a:rPr lang="en-ID" sz="1600" dirty="0"/>
              <a:t> </a:t>
            </a:r>
            <a:r>
              <a:rPr lang="en-ID" sz="1600" dirty="0" err="1"/>
              <a:t>berpendapat</a:t>
            </a:r>
            <a:r>
              <a:rPr lang="en-ID" sz="1600" dirty="0"/>
              <a:t> </a:t>
            </a:r>
            <a:r>
              <a:rPr lang="en-ID" sz="1600" dirty="0" err="1"/>
              <a:t>dengan</a:t>
            </a:r>
            <a:r>
              <a:rPr lang="en-ID" sz="1600" dirty="0"/>
              <a:t> </a:t>
            </a:r>
            <a:r>
              <a:rPr lang="en-ID" sz="1600" dirty="0" err="1"/>
              <a:t>mengedepan</a:t>
            </a:r>
            <a:r>
              <a:rPr lang="en-ID" sz="1600" dirty="0"/>
              <a:t> </a:t>
            </a:r>
            <a:r>
              <a:rPr lang="en-ID" sz="1600" dirty="0" err="1"/>
              <a:t>kan</a:t>
            </a:r>
            <a:r>
              <a:rPr lang="en-ID" sz="1600" dirty="0"/>
              <a:t> </a:t>
            </a:r>
            <a:r>
              <a:rPr lang="en-ID" sz="1600" dirty="0" err="1"/>
              <a:t>etika</a:t>
            </a:r>
            <a:r>
              <a:rPr lang="en-ID" sz="1600" dirty="0"/>
              <a:t> guna </a:t>
            </a:r>
            <a:r>
              <a:rPr lang="en-ID" sz="1600" dirty="0" err="1"/>
              <a:t>untuk</a:t>
            </a:r>
            <a:r>
              <a:rPr lang="en-ID" sz="1600" dirty="0"/>
              <a:t> </a:t>
            </a:r>
            <a:r>
              <a:rPr lang="en-ID" sz="1600" dirty="0" err="1"/>
              <a:t>mengukur</a:t>
            </a:r>
            <a:r>
              <a:rPr lang="en-ID" sz="1600" dirty="0"/>
              <a:t> </a:t>
            </a:r>
            <a:r>
              <a:rPr lang="en-ID" sz="1600" dirty="0" err="1"/>
              <a:t>intergritas</a:t>
            </a:r>
            <a:r>
              <a:rPr lang="en-ID" sz="1600" dirty="0"/>
              <a:t> </a:t>
            </a:r>
            <a:r>
              <a:rPr lang="en-ID" sz="1600" dirty="0" err="1"/>
              <a:t>kita</a:t>
            </a:r>
            <a:r>
              <a:rPr lang="en-ID" sz="1600" dirty="0"/>
              <a:t> masing-masing</a:t>
            </a:r>
            <a:endParaRPr sz="1600" dirty="0"/>
          </a:p>
        </p:txBody>
      </p:sp>
      <p:sp>
        <p:nvSpPr>
          <p:cNvPr id="5" name="Rectangle 4"/>
          <p:cNvSpPr/>
          <p:nvPr/>
        </p:nvSpPr>
        <p:spPr>
          <a:xfrm>
            <a:off x="502920" y="6473952"/>
            <a:ext cx="11155680" cy="18288"/>
          </a:xfrm>
          <a:prstGeom prst="rect">
            <a:avLst/>
          </a:prstGeom>
          <a:solidFill>
            <a:srgbClr val="CD96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1A7FAD-9B96-880A-28BD-D159C51BBE39}"/>
              </a:ext>
            </a:extLst>
          </p:cNvPr>
          <p:cNvSpPr txBox="1"/>
          <p:nvPr/>
        </p:nvSpPr>
        <p:spPr>
          <a:xfrm>
            <a:off x="1642719" y="506977"/>
            <a:ext cx="472078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92D46"/>
                </a:solidFill>
              </a:defRPr>
            </a:pPr>
            <a:r>
              <a:rPr sz="2000" dirty="0"/>
              <a:t>Peran </a:t>
            </a:r>
            <a:r>
              <a:rPr sz="2000" dirty="0" err="1"/>
              <a:t>Mahasiswa</a:t>
            </a:r>
            <a:r>
              <a:rPr sz="2000" dirty="0"/>
              <a:t> </a:t>
            </a:r>
            <a:r>
              <a:rPr sz="2000" dirty="0" err="1"/>
              <a:t>sebagai</a:t>
            </a:r>
            <a:r>
              <a:rPr sz="2000" dirty="0"/>
              <a:t> Agent of Change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7132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92D46"/>
                </a:solidFill>
              </a:defRPr>
            </a:pPr>
            <a:r>
              <a:rPr dirty="0"/>
              <a:t>Kesimpulan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234440"/>
            <a:ext cx="1078992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900"/>
              </a:spcAft>
              <a:buFont typeface="+mj-lt"/>
              <a:buAutoNum type="arabicPeriod"/>
              <a:defRPr sz="1900" b="0">
                <a:solidFill>
                  <a:srgbClr val="232323"/>
                </a:solidFill>
              </a:defRPr>
            </a:pPr>
            <a:r>
              <a:rPr dirty="0" err="1"/>
              <a:t>Korupsi</a:t>
            </a:r>
            <a:r>
              <a:rPr dirty="0"/>
              <a:t> </a:t>
            </a:r>
            <a:r>
              <a:rPr dirty="0" err="1"/>
              <a:t>memiliki</a:t>
            </a:r>
            <a:r>
              <a:rPr dirty="0"/>
              <a:t> </a:t>
            </a:r>
            <a:r>
              <a:rPr dirty="0" err="1"/>
              <a:t>banyak</a:t>
            </a:r>
            <a:r>
              <a:rPr dirty="0"/>
              <a:t> </a:t>
            </a:r>
            <a:r>
              <a:rPr dirty="0" err="1"/>
              <a:t>bentuk</a:t>
            </a:r>
            <a:r>
              <a:rPr dirty="0"/>
              <a:t> dan modus; </a:t>
            </a:r>
            <a:r>
              <a:rPr dirty="0" err="1"/>
              <a:t>mahasiswa</a:t>
            </a:r>
            <a:r>
              <a:rPr dirty="0"/>
              <a:t> </a:t>
            </a:r>
            <a:r>
              <a:rPr dirty="0" err="1"/>
              <a:t>perlu</a:t>
            </a:r>
            <a:r>
              <a:rPr dirty="0"/>
              <a:t> </a:t>
            </a:r>
            <a:r>
              <a:rPr dirty="0" err="1"/>
              <a:t>mengenali</a:t>
            </a:r>
            <a:r>
              <a:rPr dirty="0"/>
              <a:t> </a:t>
            </a:r>
            <a:r>
              <a:rPr dirty="0" err="1"/>
              <a:t>pola</a:t>
            </a:r>
            <a:r>
              <a:rPr dirty="0"/>
              <a:t>, </a:t>
            </a:r>
            <a:r>
              <a:rPr dirty="0" err="1"/>
              <a:t>bukan</a:t>
            </a:r>
            <a:r>
              <a:rPr dirty="0"/>
              <a:t> </a:t>
            </a:r>
            <a:r>
              <a:rPr dirty="0" err="1"/>
              <a:t>sekadar</a:t>
            </a:r>
            <a:r>
              <a:rPr dirty="0"/>
              <a:t> </a:t>
            </a:r>
            <a:r>
              <a:rPr dirty="0" err="1"/>
              <a:t>menghafal</a:t>
            </a:r>
            <a:r>
              <a:rPr dirty="0"/>
              <a:t> </a:t>
            </a:r>
            <a:r>
              <a:rPr dirty="0" err="1"/>
              <a:t>istilah</a:t>
            </a:r>
            <a:r>
              <a:rPr dirty="0"/>
              <a:t>.</a:t>
            </a:r>
          </a:p>
          <a:p>
            <a:pPr marL="457200" indent="-457200">
              <a:spcAft>
                <a:spcPts val="900"/>
              </a:spcAft>
              <a:buFont typeface="+mj-lt"/>
              <a:buAutoNum type="arabicPeriod"/>
              <a:defRPr sz="1900" b="0">
                <a:solidFill>
                  <a:srgbClr val="232323"/>
                </a:solidFill>
              </a:defRPr>
            </a:pPr>
            <a:r>
              <a:rPr dirty="0" err="1"/>
              <a:t>Gratifikasi</a:t>
            </a:r>
            <a:r>
              <a:rPr dirty="0"/>
              <a:t>, </a:t>
            </a:r>
            <a:r>
              <a:rPr dirty="0" err="1"/>
              <a:t>suap</a:t>
            </a:r>
            <a:r>
              <a:rPr dirty="0"/>
              <a:t>, </a:t>
            </a:r>
            <a:r>
              <a:rPr dirty="0" err="1"/>
              <a:t>pemerasan</a:t>
            </a:r>
            <a:r>
              <a:rPr dirty="0"/>
              <a:t>, </a:t>
            </a:r>
            <a:r>
              <a:rPr dirty="0" err="1"/>
              <a:t>konflik</a:t>
            </a:r>
            <a:r>
              <a:rPr dirty="0"/>
              <a:t> </a:t>
            </a:r>
            <a:r>
              <a:rPr dirty="0" err="1"/>
              <a:t>kepentingan</a:t>
            </a:r>
            <a:r>
              <a:rPr dirty="0"/>
              <a:t>, </a:t>
            </a:r>
            <a:r>
              <a:rPr dirty="0" err="1"/>
              <a:t>penyalahgunaan</a:t>
            </a:r>
            <a:r>
              <a:rPr dirty="0"/>
              <a:t> </a:t>
            </a:r>
            <a:r>
              <a:rPr dirty="0" err="1"/>
              <a:t>wewenang</a:t>
            </a:r>
            <a:r>
              <a:rPr dirty="0"/>
              <a:t>, dan fraud </a:t>
            </a:r>
            <a:r>
              <a:rPr dirty="0" err="1"/>
              <a:t>dapat</a:t>
            </a:r>
            <a:r>
              <a:rPr dirty="0"/>
              <a:t> </a:t>
            </a:r>
            <a:r>
              <a:rPr dirty="0" err="1"/>
              <a:t>saling</a:t>
            </a:r>
            <a:r>
              <a:rPr dirty="0"/>
              <a:t> </a:t>
            </a:r>
            <a:r>
              <a:rPr dirty="0" err="1"/>
              <a:t>berhubungan</a:t>
            </a:r>
            <a:r>
              <a:rPr dirty="0"/>
              <a:t> </a:t>
            </a:r>
            <a:r>
              <a:rPr dirty="0" err="1"/>
              <a:t>tetapi</a:t>
            </a:r>
            <a:r>
              <a:rPr dirty="0"/>
              <a:t> </a:t>
            </a:r>
            <a:r>
              <a:rPr dirty="0" err="1"/>
              <a:t>tidak</a:t>
            </a:r>
            <a:r>
              <a:rPr dirty="0"/>
              <a:t> </a:t>
            </a:r>
            <a:r>
              <a:rPr dirty="0" err="1"/>
              <a:t>selalu</a:t>
            </a:r>
            <a:r>
              <a:rPr dirty="0"/>
              <a:t> </a:t>
            </a:r>
            <a:r>
              <a:rPr dirty="0" err="1"/>
              <a:t>identik</a:t>
            </a:r>
            <a:r>
              <a:rPr dirty="0"/>
              <a:t> </a:t>
            </a:r>
            <a:r>
              <a:rPr dirty="0" err="1"/>
              <a:t>secara</a:t>
            </a:r>
            <a:r>
              <a:rPr dirty="0"/>
              <a:t> </a:t>
            </a:r>
            <a:r>
              <a:rPr dirty="0" err="1"/>
              <a:t>hukum</a:t>
            </a:r>
            <a:r>
              <a:rPr dirty="0"/>
              <a:t>.</a:t>
            </a:r>
          </a:p>
          <a:p>
            <a:pPr marL="457200" indent="-457200">
              <a:spcAft>
                <a:spcPts val="900"/>
              </a:spcAft>
              <a:buFont typeface="+mj-lt"/>
              <a:buAutoNum type="arabicPeriod"/>
              <a:defRPr sz="1900" b="0">
                <a:solidFill>
                  <a:srgbClr val="232323"/>
                </a:solidFill>
              </a:defRPr>
            </a:pPr>
            <a:r>
              <a:rPr dirty="0" err="1"/>
              <a:t>Regulasi</a:t>
            </a:r>
            <a:r>
              <a:rPr dirty="0"/>
              <a:t> </a:t>
            </a:r>
            <a:r>
              <a:rPr dirty="0" err="1"/>
              <a:t>memberikan</a:t>
            </a:r>
            <a:r>
              <a:rPr dirty="0"/>
              <a:t> </a:t>
            </a:r>
            <a:r>
              <a:rPr dirty="0" err="1"/>
              <a:t>kerangka</a:t>
            </a:r>
            <a:r>
              <a:rPr dirty="0"/>
              <a:t>, </a:t>
            </a:r>
            <a:r>
              <a:rPr dirty="0" err="1"/>
              <a:t>sedangkan</a:t>
            </a:r>
            <a:r>
              <a:rPr dirty="0"/>
              <a:t> </a:t>
            </a:r>
            <a:r>
              <a:rPr dirty="0" err="1"/>
              <a:t>integritas</a:t>
            </a:r>
            <a:r>
              <a:rPr dirty="0"/>
              <a:t> dan </a:t>
            </a:r>
            <a:r>
              <a:rPr dirty="0" err="1"/>
              <a:t>pengendalian</a:t>
            </a:r>
            <a:r>
              <a:rPr dirty="0"/>
              <a:t> </a:t>
            </a:r>
            <a:r>
              <a:rPr dirty="0" err="1"/>
              <a:t>organisasi</a:t>
            </a:r>
            <a:r>
              <a:rPr dirty="0"/>
              <a:t> </a:t>
            </a:r>
            <a:r>
              <a:rPr dirty="0" err="1"/>
              <a:t>menjadi</a:t>
            </a:r>
            <a:r>
              <a:rPr dirty="0"/>
              <a:t> </a:t>
            </a:r>
            <a:r>
              <a:rPr dirty="0" err="1"/>
              <a:t>pertahanan</a:t>
            </a:r>
            <a:r>
              <a:rPr dirty="0"/>
              <a:t> </a:t>
            </a:r>
            <a:r>
              <a:rPr dirty="0" err="1"/>
              <a:t>sehari-hari</a:t>
            </a:r>
            <a:r>
              <a:rPr dirty="0"/>
              <a:t>.</a:t>
            </a:r>
          </a:p>
          <a:p>
            <a:pPr marL="457200" indent="-457200">
              <a:spcAft>
                <a:spcPts val="900"/>
              </a:spcAft>
              <a:buFont typeface="+mj-lt"/>
              <a:buAutoNum type="arabicPeriod"/>
              <a:defRPr sz="1900" b="0">
                <a:solidFill>
                  <a:srgbClr val="232323"/>
                </a:solidFill>
              </a:defRPr>
            </a:pPr>
            <a:r>
              <a:rPr dirty="0"/>
              <a:t>Data KPK dan CPI </a:t>
            </a:r>
            <a:r>
              <a:rPr dirty="0" err="1"/>
              <a:t>menunjukkan</a:t>
            </a:r>
            <a:r>
              <a:rPr dirty="0"/>
              <a:t> </a:t>
            </a:r>
            <a:r>
              <a:rPr dirty="0" err="1"/>
              <a:t>bahwa</a:t>
            </a:r>
            <a:r>
              <a:rPr dirty="0"/>
              <a:t> </a:t>
            </a:r>
            <a:r>
              <a:rPr dirty="0" err="1"/>
              <a:t>isu</a:t>
            </a:r>
            <a:r>
              <a:rPr dirty="0"/>
              <a:t> </a:t>
            </a:r>
            <a:r>
              <a:rPr dirty="0" err="1"/>
              <a:t>korupsi</a:t>
            </a:r>
            <a:r>
              <a:rPr dirty="0"/>
              <a:t> </a:t>
            </a:r>
            <a:r>
              <a:rPr dirty="0" err="1"/>
              <a:t>tetap</a:t>
            </a:r>
            <a:r>
              <a:rPr dirty="0"/>
              <a:t> </a:t>
            </a:r>
            <a:r>
              <a:rPr dirty="0" err="1"/>
              <a:t>relevan</a:t>
            </a:r>
            <a:r>
              <a:rPr dirty="0"/>
              <a:t>; data </a:t>
            </a:r>
            <a:r>
              <a:rPr dirty="0" err="1"/>
              <a:t>harus</a:t>
            </a:r>
            <a:r>
              <a:rPr dirty="0"/>
              <a:t> </a:t>
            </a:r>
            <a:r>
              <a:rPr dirty="0" err="1"/>
              <a:t>dibaca</a:t>
            </a:r>
            <a:r>
              <a:rPr dirty="0"/>
              <a:t> </a:t>
            </a:r>
            <a:r>
              <a:rPr dirty="0" err="1"/>
              <a:t>kritis</a:t>
            </a:r>
            <a:r>
              <a:rPr dirty="0"/>
              <a:t> </a:t>
            </a:r>
            <a:r>
              <a:rPr dirty="0" err="1"/>
              <a:t>sesuai</a:t>
            </a:r>
            <a:r>
              <a:rPr dirty="0"/>
              <a:t> </a:t>
            </a:r>
            <a:r>
              <a:rPr dirty="0" err="1"/>
              <a:t>apa</a:t>
            </a:r>
            <a:r>
              <a:rPr dirty="0"/>
              <a:t> yang </a:t>
            </a:r>
            <a:r>
              <a:rPr dirty="0" err="1"/>
              <a:t>benar-benar</a:t>
            </a:r>
            <a:r>
              <a:rPr dirty="0"/>
              <a:t> </a:t>
            </a:r>
            <a:r>
              <a:rPr dirty="0" err="1"/>
              <a:t>diukur</a:t>
            </a:r>
            <a:r>
              <a:rPr dirty="0"/>
              <a:t>.</a:t>
            </a:r>
          </a:p>
          <a:p>
            <a:pPr marL="457200" indent="-457200">
              <a:spcAft>
                <a:spcPts val="900"/>
              </a:spcAft>
              <a:buFont typeface="+mj-lt"/>
              <a:buAutoNum type="arabicPeriod"/>
              <a:defRPr sz="1900" b="0">
                <a:solidFill>
                  <a:srgbClr val="232323"/>
                </a:solidFill>
              </a:defRPr>
            </a:pPr>
            <a:r>
              <a:rPr dirty="0"/>
              <a:t>Tujuan </a:t>
            </a:r>
            <a:r>
              <a:rPr dirty="0" err="1"/>
              <a:t>akhir</a:t>
            </a:r>
            <a:r>
              <a:rPr dirty="0"/>
              <a:t> </a:t>
            </a:r>
            <a:r>
              <a:rPr dirty="0" err="1"/>
              <a:t>pendidikan</a:t>
            </a:r>
            <a:r>
              <a:rPr dirty="0"/>
              <a:t> </a:t>
            </a:r>
            <a:r>
              <a:rPr dirty="0" err="1"/>
              <a:t>antikorupsi</a:t>
            </a:r>
            <a:r>
              <a:rPr dirty="0"/>
              <a:t> </a:t>
            </a:r>
            <a:r>
              <a:rPr dirty="0" err="1"/>
              <a:t>adalah</a:t>
            </a:r>
            <a:r>
              <a:rPr dirty="0"/>
              <a:t> </a:t>
            </a:r>
            <a:r>
              <a:rPr dirty="0" err="1"/>
              <a:t>membentuk</a:t>
            </a:r>
            <a:r>
              <a:rPr dirty="0"/>
              <a:t> </a:t>
            </a:r>
            <a:r>
              <a:rPr dirty="0" err="1"/>
              <a:t>individu</a:t>
            </a:r>
            <a:r>
              <a:rPr dirty="0"/>
              <a:t> dan </a:t>
            </a:r>
            <a:r>
              <a:rPr dirty="0" err="1"/>
              <a:t>organisasi</a:t>
            </a:r>
            <a:r>
              <a:rPr dirty="0"/>
              <a:t> yang </a:t>
            </a:r>
            <a:r>
              <a:rPr dirty="0" err="1"/>
              <a:t>transparan</a:t>
            </a:r>
            <a:r>
              <a:rPr dirty="0"/>
              <a:t>, </a:t>
            </a:r>
            <a:r>
              <a:rPr dirty="0" err="1"/>
              <a:t>akuntabel</a:t>
            </a:r>
            <a:r>
              <a:rPr dirty="0"/>
              <a:t>, </a:t>
            </a:r>
            <a:r>
              <a:rPr dirty="0" err="1"/>
              <a:t>berani</a:t>
            </a:r>
            <a:r>
              <a:rPr dirty="0"/>
              <a:t>, dan </a:t>
            </a:r>
            <a:r>
              <a:rPr dirty="0" err="1"/>
              <a:t>berintegritas</a:t>
            </a:r>
            <a:r>
              <a:rPr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73952"/>
            <a:ext cx="11155680" cy="18288"/>
          </a:xfrm>
          <a:prstGeom prst="rect">
            <a:avLst/>
          </a:prstGeom>
          <a:solidFill>
            <a:srgbClr val="CD96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7432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92D46"/>
                </a:solidFill>
              </a:defRPr>
            </a:pPr>
            <a:r>
              <a:t>Daftar Referensi Utama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234440"/>
            <a:ext cx="1078992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 b="0">
                <a:solidFill>
                  <a:srgbClr val="232323"/>
                </a:solidFill>
              </a:defRPr>
            </a:pPr>
            <a:r>
              <a:t>Komisi Pemberantasan Korupsi (KPK) — Laporan Tahunan KPK 2025.</a:t>
            </a:r>
          </a:p>
          <a:p>
            <a:pPr>
              <a:spcAft>
                <a:spcPts val="900"/>
              </a:spcAft>
              <a:defRPr sz="1500" b="0">
                <a:solidFill>
                  <a:srgbClr val="232323"/>
                </a:solidFill>
              </a:defRPr>
            </a:pPr>
            <a:r>
              <a:t>KPK ACLC — Ayo Kenali dan Hindari 30 Jenis Korupsi.</a:t>
            </a:r>
          </a:p>
          <a:p>
            <a:pPr>
              <a:spcAft>
                <a:spcPts val="900"/>
              </a:spcAft>
              <a:defRPr sz="1500" b="0">
                <a:solidFill>
                  <a:srgbClr val="232323"/>
                </a:solidFill>
              </a:defRPr>
            </a:pPr>
            <a:r>
              <a:t>KPK ACLC — Mengenal Gratifikasi; Hubungan Antara Gratifikasi dan Konflik Kepentingan.</a:t>
            </a:r>
          </a:p>
          <a:p>
            <a:pPr>
              <a:spcAft>
                <a:spcPts val="900"/>
              </a:spcAft>
              <a:defRPr sz="1500" b="0">
                <a:solidFill>
                  <a:srgbClr val="232323"/>
                </a:solidFill>
              </a:defRPr>
            </a:pPr>
            <a:r>
              <a:t>JDIH BPK — UU No. 31 Tahun 1999; UU No. 20 Tahun 2001; UU No. 19 Tahun 2019; UU No. 30 Tahun 2014.</a:t>
            </a:r>
          </a:p>
          <a:p>
            <a:pPr>
              <a:spcAft>
                <a:spcPts val="900"/>
              </a:spcAft>
              <a:defRPr sz="1500" b="0">
                <a:solidFill>
                  <a:srgbClr val="232323"/>
                </a:solidFill>
              </a:defRPr>
            </a:pPr>
            <a:r>
              <a:t>Peraturan KPK No. 1 Tahun 2026 tentang Perubahan atas PerKPK No. 2 Tahun 2019 tentang Pelaporan Gratifikasi.</a:t>
            </a:r>
          </a:p>
          <a:p>
            <a:pPr>
              <a:spcAft>
                <a:spcPts val="900"/>
              </a:spcAft>
              <a:defRPr sz="1500" b="0">
                <a:solidFill>
                  <a:srgbClr val="232323"/>
                </a:solidFill>
              </a:defRPr>
            </a:pPr>
            <a:r>
              <a:t>Transparency International Indonesia — Corruption Perceptions Index 2025 Indonesia (rilis 10 Februari 2026).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73952"/>
            <a:ext cx="11155680" cy="18288"/>
          </a:xfrm>
          <a:prstGeom prst="rect">
            <a:avLst/>
          </a:prstGeom>
          <a:solidFill>
            <a:srgbClr val="CD96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510528"/>
            <a:ext cx="10881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3"/>
                </a:solidFill>
              </a:defRPr>
            </a:pPr>
            <a:r>
              <a:t>Tautan sumber resmi dapat disediakan pada versi handout/slide notes.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2405</Words>
  <Application>Microsoft Office PowerPoint</Application>
  <PresentationFormat>Widescreen</PresentationFormat>
  <Paragraphs>173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Courier New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LENOVO</dc:creator>
  <cp:keywords/>
  <dc:description>generated using python-pptx</dc:description>
  <cp:lastModifiedBy>Dibyo s</cp:lastModifiedBy>
  <cp:revision>3</cp:revision>
  <dcterms:created xsi:type="dcterms:W3CDTF">2013-01-27T09:14:16Z</dcterms:created>
  <dcterms:modified xsi:type="dcterms:W3CDTF">2026-10-12T04:48:31Z</dcterms:modified>
  <cp:category/>
</cp:coreProperties>
</file>