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5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78240" y="-640080"/>
            <a:ext cx="4206240" cy="4206240"/>
          </a:xfrm>
          <a:prstGeom prst="ellipse">
            <a:avLst/>
          </a:prstGeom>
          <a:solidFill>
            <a:srgbClr val="275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92640" y="3291840"/>
            <a:ext cx="3383280" cy="3383280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138160" y="4480560"/>
            <a:ext cx="1645920" cy="1645920"/>
          </a:xfrm>
          <a:prstGeom prst="ellipse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777240"/>
            <a:ext cx="36576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4B137"/>
                </a:solidFill>
                <a:latin typeface="Aptos"/>
              </a:defRPr>
            </a:pPr>
            <a:r>
              <a:t>MATERI KULIAH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71600"/>
            <a:ext cx="7955279" cy="1508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3400" b="0" i="0">
                <a:solidFill>
                  <a:srgbClr val="FFFFFF"/>
                </a:solidFill>
                <a:latin typeface="Aptos"/>
              </a:defRPr>
            </a:pPr>
            <a:r>
              <a:t>ANALISIS KEBUTUHAN</a:t>
            </a:r>
          </a:p>
          <a:p>
            <a:pPr>
              <a:spcAft>
                <a:spcPts val="700"/>
              </a:spcAft>
              <a:defRPr sz="3400" b="0" i="0">
                <a:solidFill>
                  <a:srgbClr val="FFFFFF"/>
                </a:solidFill>
                <a:latin typeface="Aptos"/>
              </a:defRPr>
            </a:pPr>
            <a:r>
              <a:t>DUNIA KERJA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246120"/>
            <a:ext cx="7132320" cy="8229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800" b="0" i="0">
                <a:solidFill>
                  <a:srgbClr val="DBE6F2"/>
                </a:solidFill>
                <a:latin typeface="Aptos"/>
              </a:defRPr>
            </a:pPr>
            <a:r>
              <a:t>Kompetensi Industri • Job Analysis • Task Analysis</a:t>
            </a:r>
          </a:p>
          <a:p>
            <a:pPr>
              <a:spcAft>
                <a:spcPts val="700"/>
              </a:spcAft>
              <a:defRPr sz="1800" b="0" i="0">
                <a:solidFill>
                  <a:srgbClr val="DBE6F2"/>
                </a:solidFill>
                <a:latin typeface="Aptos"/>
              </a:defRPr>
            </a:pPr>
            <a:r>
              <a:t>Competency Mapping • Sinkronisasi Kurikulum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4389120"/>
            <a:ext cx="1005840" cy="64008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4709160"/>
            <a:ext cx="7132320" cy="7315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700" b="0" i="0">
                <a:solidFill>
                  <a:srgbClr val="FFFFFF"/>
                </a:solidFill>
                <a:latin typeface="Aptos"/>
              </a:defRPr>
            </a:pPr>
            <a:r>
              <a:t>Strategi menyelaraskan pembelajaran dengan kebutuhan nyata industri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6080760"/>
            <a:ext cx="36576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0" i="0">
                <a:solidFill>
                  <a:srgbClr val="B4C6DB"/>
                </a:solidFill>
                <a:latin typeface="Aptos"/>
              </a:defRPr>
            </a:pPr>
            <a:r>
              <a:t>Bahan presentasi dosen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ORIENTASI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Capaian Pembelajaran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600200"/>
            <a:ext cx="662940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Menjelaskan konsep kebutuhan dunia kerja dan perubahan kompetensi akibat perkembangan teknologi.</a:t>
            </a:r>
          </a:p>
          <a:p>
            <a:pPr>
              <a:spcAft>
                <a:spcPts val="11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Mengidentifikasi kompetensi industri melalui data lowongan, wawancara, dan masukan praktisi.</a:t>
            </a:r>
          </a:p>
          <a:p>
            <a:pPr>
              <a:spcAft>
                <a:spcPts val="11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Membedakan job analysis, task analysis, dan competency mapping.</a:t>
            </a:r>
          </a:p>
          <a:p>
            <a:pPr>
              <a:spcAft>
                <a:spcPts val="11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Menyusun rekomendasi sinkronisasi kurikulum, pembelajaran, dan asesmen.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737360"/>
            <a:ext cx="3977639" cy="3429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737360"/>
            <a:ext cx="109728" cy="3429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2011680"/>
            <a:ext cx="32004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7A7"/>
                </a:solidFill>
                <a:latin typeface="Aptos"/>
              </a:defRPr>
            </a:pPr>
            <a:r>
              <a:t>INTI MATERI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514600"/>
            <a:ext cx="3246120" cy="22860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42544"/>
                </a:solidFill>
                <a:latin typeface="Aptos"/>
              </a:defRPr>
            </a:pPr>
            <a:r>
              <a:t>Dari kebutuhan industri → kompetensi → kurikulum → lulusan siap kerja.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KONTEKS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Mengapa Analisis Kebutuhan Dunia Kerja Penting?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600200"/>
            <a:ext cx="662940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Teknologi, proses bisnis, dan model layanan berubah cepat; kebutuhan keterampilan ikut berubah.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Kesenjangan kompetensi (skills gap) dapat terjadi ketika kemampuan lulusan belum sesuai tuntutan pekerjaan.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Analisis kebutuhan membantu program studi menentukan prioritas materi, praktik, sertifikasi, dan pengalaman industri.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Keputusan kurikulum perlu berbasis bukti, bukan hanya asumsi atau tren sesaat.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737360"/>
            <a:ext cx="3977639" cy="3429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737360"/>
            <a:ext cx="109728" cy="3429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2011680"/>
            <a:ext cx="32004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7A7"/>
                </a:solidFill>
                <a:latin typeface="Aptos"/>
              </a:defRPr>
            </a:pPr>
            <a:r>
              <a:t>INTI MATERI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514600"/>
            <a:ext cx="3246120" cy="22860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42544"/>
                </a:solidFill>
                <a:latin typeface="Aptos"/>
              </a:defRPr>
            </a:pPr>
            <a:r>
              <a:t>Tujuan utama: relevansi lulusan, produktivitas kerja, dan pembelajaran sepanjang hayat.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KONSEP DASAR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Lima Konsep Utama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45920"/>
            <a:ext cx="3246120" cy="1600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4360" y="1645920"/>
            <a:ext cx="3246120" cy="109728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1901952"/>
            <a:ext cx="288036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0097A7"/>
                </a:solidFill>
                <a:latin typeface="Aptos"/>
              </a:defRPr>
            </a:pPr>
            <a:r>
              <a:t>KOMPETENSI INDUSTRI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2331720"/>
            <a:ext cx="2880360" cy="7132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Pengetahuan, keterampilan, dan perilaku yang dibutuhkan sektor/organisasi.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60520" y="1645920"/>
            <a:ext cx="3246120" cy="1600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160520" y="1645920"/>
            <a:ext cx="3246120" cy="109728"/>
          </a:xfrm>
          <a:prstGeom prst="rect">
            <a:avLst/>
          </a:prstGeom>
          <a:solidFill>
            <a:srgbClr val="275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25112" y="1901952"/>
            <a:ext cx="288036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75E99"/>
                </a:solidFill>
                <a:latin typeface="Aptos"/>
              </a:defRPr>
            </a:pPr>
            <a:r>
              <a:t>JOB ANALYSIS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25112" y="2331720"/>
            <a:ext cx="2880360" cy="7132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Analisis jabatan: tanggung jawab, ruang lingkup, dan persyaratan suatu posisi.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26679" y="1645920"/>
            <a:ext cx="3246120" cy="1600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726679" y="1645920"/>
            <a:ext cx="3246120" cy="109728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91271" y="1901952"/>
            <a:ext cx="288036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4B137"/>
                </a:solidFill>
                <a:latin typeface="Aptos"/>
              </a:defRPr>
            </a:pPr>
            <a:r>
              <a:t>TASK ANALYSIS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91271" y="2331720"/>
            <a:ext cx="2880360" cy="7132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Uraian tugas dan langkah kerja untuk menghasilkan keluaran tertentu.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377440" y="3794760"/>
            <a:ext cx="3246120" cy="1600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377440" y="3794760"/>
            <a:ext cx="3246120" cy="109728"/>
          </a:xfrm>
          <a:prstGeom prst="rect">
            <a:avLst/>
          </a:prstGeom>
          <a:solidFill>
            <a:srgbClr val="3082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542032" y="4050792"/>
            <a:ext cx="288036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308262"/>
                </a:solidFill>
                <a:latin typeface="Aptos"/>
              </a:defRPr>
            </a:pPr>
            <a:r>
              <a:t>COMPETENCY MAPPING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42032" y="4480560"/>
            <a:ext cx="2880360" cy="7132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Pemetaan kompetensi yang dibutuhkan dibandingkan kompetensi yang tersedia.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43600" y="3794760"/>
            <a:ext cx="3246120" cy="1600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943600" y="3794760"/>
            <a:ext cx="3246120" cy="109728"/>
          </a:xfrm>
          <a:prstGeom prst="rect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108192" y="4050792"/>
            <a:ext cx="288036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42544"/>
                </a:solidFill>
                <a:latin typeface="Aptos"/>
              </a:defRPr>
            </a:pPr>
            <a:r>
              <a:t>SINKRONISASI KURIKULUM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08192" y="4480560"/>
            <a:ext cx="2880360" cy="7132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Penyelarasan CPL, mata kuliah, praktik, asesmen, dan kebutuhan industri.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KOMPETENSI INDUSTRI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Apa yang Dimaksud Kompetensi Industri?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600200"/>
            <a:ext cx="662940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Kompetensi industri adalah kombinasi pengetahuan, keterampilan, dan sikap kerja yang diperlukan untuk menjalankan pekerjaan sesuai standar.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Hard skills: penguasaan alat, metode, teknologi, prosedur, atau domain teknis.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Soft skills: komunikasi, kolaborasi, pemecahan masalah, adaptabilitas, dan etika profesional.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Digital skills dan data literacy semakin lintas bidang: keamanan data, analisis informasi, dan penggunaan perangkat digital.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Kompetensi spesifik harus divalidasi sesuai sektor, level jabatan, dan konteks organisasi.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737360"/>
            <a:ext cx="3977639" cy="3429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737360"/>
            <a:ext cx="109728" cy="3429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2011680"/>
            <a:ext cx="32004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7A7"/>
                </a:solidFill>
                <a:latin typeface="Aptos"/>
              </a:defRPr>
            </a:pPr>
            <a:r>
              <a:t>INTI MATERI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514600"/>
            <a:ext cx="3246120" cy="22860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42544"/>
                </a:solidFill>
                <a:latin typeface="Aptos"/>
              </a:defRPr>
            </a:pPr>
            <a:r>
              <a:t>Kompetensi bukan sekadar tahu; kompetensi berarti mampu menunjukkan kinerja.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KOMPETENSI INDUSTRI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Kelompok Kompetensi yang Perlu Dipetakan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645920"/>
            <a:ext cx="53035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41247" y="1901952"/>
            <a:ext cx="438912" cy="438912"/>
          </a:xfrm>
          <a:prstGeom prst="ellipse">
            <a:avLst/>
          </a:prstGeom>
          <a:solidFill>
            <a:srgbClr val="275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1956816"/>
            <a:ext cx="438912" cy="21945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19" y="1874519"/>
            <a:ext cx="420624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700" b="1" i="0">
                <a:solidFill>
                  <a:srgbClr val="142544"/>
                </a:solidFill>
                <a:latin typeface="Aptos"/>
              </a:defRPr>
            </a:pPr>
            <a:r>
              <a:t>Teknis / Hard Skills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19" y="2395728"/>
            <a:ext cx="4709160" cy="91440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283444"/>
                </a:solidFill>
                <a:latin typeface="Aptos"/>
              </a:defRPr>
            </a:pPr>
            <a:r>
              <a:t>•  Mengoperasikan perangkat dan aplikasi</a:t>
            </a:r>
          </a:p>
          <a:p>
            <a:pPr>
              <a:spcAft>
                <a:spcPts val="400"/>
              </a:spcAft>
              <a:defRPr sz="1300">
                <a:solidFill>
                  <a:srgbClr val="283444"/>
                </a:solidFill>
                <a:latin typeface="Aptos"/>
              </a:defRPr>
            </a:pPr>
            <a:r>
              <a:t>•  Menerapkan metode/prosedur</a:t>
            </a:r>
          </a:p>
          <a:p>
            <a:pPr>
              <a:spcAft>
                <a:spcPts val="400"/>
              </a:spcAft>
              <a:defRPr sz="1300">
                <a:solidFill>
                  <a:srgbClr val="283444"/>
                </a:solidFill>
                <a:latin typeface="Aptos"/>
              </a:defRPr>
            </a:pPr>
            <a:r>
              <a:t>•  Menghasilkan output sesuai standar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1645920"/>
            <a:ext cx="53035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556248" y="1901952"/>
            <a:ext cx="438912" cy="438912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56248" y="1956816"/>
            <a:ext cx="438912" cy="21945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0" y="1874519"/>
            <a:ext cx="420624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700" b="1" i="0">
                <a:solidFill>
                  <a:srgbClr val="142544"/>
                </a:solidFill>
                <a:latin typeface="Aptos"/>
              </a:defRPr>
            </a:pPr>
            <a:r>
              <a:t>Digital &amp; Data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5120" y="2395728"/>
            <a:ext cx="4709160" cy="91440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283444"/>
                </a:solidFill>
                <a:latin typeface="Aptos"/>
              </a:defRPr>
            </a:pPr>
            <a:r>
              <a:t>•  Literasi data dan informasi</a:t>
            </a:r>
          </a:p>
          <a:p>
            <a:pPr>
              <a:spcAft>
                <a:spcPts val="400"/>
              </a:spcAft>
              <a:defRPr sz="1300">
                <a:solidFill>
                  <a:srgbClr val="283444"/>
                </a:solidFill>
                <a:latin typeface="Aptos"/>
              </a:defRPr>
            </a:pPr>
            <a:r>
              <a:t>•  Keamanan dan privasi digital</a:t>
            </a:r>
          </a:p>
          <a:p>
            <a:pPr>
              <a:spcAft>
                <a:spcPts val="400"/>
              </a:spcAft>
              <a:defRPr sz="1300">
                <a:solidFill>
                  <a:srgbClr val="283444"/>
                </a:solidFill>
                <a:latin typeface="Aptos"/>
              </a:defRPr>
            </a:pPr>
            <a:r>
              <a:t>•  Otomasi serta penggunaan AI secara bertanggung jawab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794760"/>
            <a:ext cx="53035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41247" y="4050792"/>
            <a:ext cx="438912" cy="438912"/>
          </a:xfrm>
          <a:prstGeom prst="ellipse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7" y="4105656"/>
            <a:ext cx="438912" cy="21945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4023360"/>
            <a:ext cx="420624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700" b="1" i="0">
                <a:solidFill>
                  <a:srgbClr val="142544"/>
                </a:solidFill>
                <a:latin typeface="Aptos"/>
              </a:defRPr>
            </a:pPr>
            <a:r>
              <a:t>Sosial &amp; Manajerial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19" y="4544568"/>
            <a:ext cx="4709160" cy="91440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283444"/>
                </a:solidFill>
                <a:latin typeface="Aptos"/>
              </a:defRPr>
            </a:pPr>
            <a:r>
              <a:t>•  Komunikasi dan kerja tim</a:t>
            </a:r>
          </a:p>
          <a:p>
            <a:pPr>
              <a:spcAft>
                <a:spcPts val="400"/>
              </a:spcAft>
              <a:defRPr sz="1300">
                <a:solidFill>
                  <a:srgbClr val="283444"/>
                </a:solidFill>
                <a:latin typeface="Aptos"/>
              </a:defRPr>
            </a:pPr>
            <a:r>
              <a:t>•  Manajemen waktu dan proyek</a:t>
            </a:r>
          </a:p>
          <a:p>
            <a:pPr>
              <a:spcAft>
                <a:spcPts val="400"/>
              </a:spcAft>
              <a:defRPr sz="1300">
                <a:solidFill>
                  <a:srgbClr val="283444"/>
                </a:solidFill>
                <a:latin typeface="Aptos"/>
              </a:defRPr>
            </a:pPr>
            <a:r>
              <a:t>•  Adaptasi, inisiatif, kepemimpinan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3794760"/>
            <a:ext cx="53035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556248" y="4050792"/>
            <a:ext cx="438912" cy="438912"/>
          </a:xfrm>
          <a:prstGeom prst="ellipse">
            <a:avLst/>
          </a:prstGeom>
          <a:solidFill>
            <a:srgbClr val="3082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56248" y="4105656"/>
            <a:ext cx="438912" cy="21945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32320" y="4023360"/>
            <a:ext cx="420624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700" b="1" i="0">
                <a:solidFill>
                  <a:srgbClr val="142544"/>
                </a:solidFill>
                <a:latin typeface="Aptos"/>
              </a:defRPr>
            </a:pPr>
            <a:r>
              <a:t>Profesional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5120" y="4544568"/>
            <a:ext cx="4709160" cy="91440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283444"/>
                </a:solidFill>
                <a:latin typeface="Aptos"/>
              </a:defRPr>
            </a:pPr>
            <a:r>
              <a:t>•  Etika dan integritas</a:t>
            </a:r>
          </a:p>
          <a:p>
            <a:pPr>
              <a:spcAft>
                <a:spcPts val="400"/>
              </a:spcAft>
              <a:defRPr sz="1300">
                <a:solidFill>
                  <a:srgbClr val="283444"/>
                </a:solidFill>
                <a:latin typeface="Aptos"/>
              </a:defRPr>
            </a:pPr>
            <a:r>
              <a:t>•  Kualitas, keselamatan, kepatuhan</a:t>
            </a:r>
          </a:p>
          <a:p>
            <a:pPr>
              <a:spcAft>
                <a:spcPts val="400"/>
              </a:spcAft>
              <a:defRPr sz="1300">
                <a:solidFill>
                  <a:srgbClr val="283444"/>
                </a:solidFill>
                <a:latin typeface="Aptos"/>
              </a:defRPr>
            </a:pPr>
            <a:r>
              <a:t>•  Belajar mandiri dan refleksi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KOMPETENSI INDUSTRI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Sumber Informasi Kebutuhan Industri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600200"/>
            <a:ext cx="662940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Analisis lowongan kerja: jabatan, keterampilan, pengalaman, sertifikasi, dan perangkat yang sering disebut.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Wawancara/FGD dengan HR, supervisor, alumni, asosiasi profesi, dan pengguna lulusan.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Observasi proses kerja: alur, alat, standar mutu, kendala, dan keputusan yang dibuat pekerja.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Dokumen organisasi: uraian jabatan, SOP, standar kompetensi, KPI, dan laporan kebutuhan pelatihan.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Data tracer study, survei pengguna lulusan, serta tren sektor; periksa waktu, konteks, dan bias datanya.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737360"/>
            <a:ext cx="3977639" cy="3429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737360"/>
            <a:ext cx="109728" cy="3429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2011680"/>
            <a:ext cx="32004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7A7"/>
                </a:solidFill>
                <a:latin typeface="Aptos"/>
              </a:defRPr>
            </a:pPr>
            <a:r>
              <a:t>INTI MATERI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514600"/>
            <a:ext cx="3246120" cy="22860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42544"/>
                </a:solidFill>
                <a:latin typeface="Aptos"/>
              </a:defRPr>
            </a:pPr>
            <a:r>
              <a:t>Triangulasi sumber membuat hasil analisis lebih dapat dipercaya.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JOB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Job Analysis: Analisis Jabatan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600200"/>
            <a:ext cx="662940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Definisi: proses sistematis untuk memahami tujuan jabatan, tanggung jawab, aktivitas utama, hubungan kerja, dan persyaratannya.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Pertanyaan kunci: posisi ini ada untuk apa, bertanggung jawab atas apa, dan bagaimana kinerjanya dinilai?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Komponen hasil: nama jabatan, tujuan, tugas utama, kewenangan, relasi kerja, lingkungan kerja, serta kualifikasi.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Metode: wawancara pemangku jabatan, observasi, kuesioner, telaah dokumen, dan critical incident technique.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Output umum: job description (uraian jabatan) dan job specification (persyaratan jabatan).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737360"/>
            <a:ext cx="3977639" cy="3429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737360"/>
            <a:ext cx="109728" cy="3429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2011680"/>
            <a:ext cx="32004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7A7"/>
                </a:solidFill>
                <a:latin typeface="Aptos"/>
              </a:defRPr>
            </a:pPr>
            <a:r>
              <a:t>INTI MATERI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514600"/>
            <a:ext cx="3246120" cy="22860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42544"/>
                </a:solidFill>
                <a:latin typeface="Aptos"/>
              </a:defRPr>
            </a:pPr>
            <a:r>
              <a:t>Job analysis berfokus pada jabatan dan konteks tanggung jawabnya.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JOB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Langkah Melakukan Job Analysis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7" name="Oval 6"/>
          <p:cNvSpPr/>
          <p:nvPr/>
        </p:nvSpPr>
        <p:spPr>
          <a:xfrm>
            <a:off x="777240" y="1572768"/>
            <a:ext cx="502920" cy="502920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82495"/>
            <a:ext cx="50292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1554480"/>
            <a:ext cx="242316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42544"/>
                </a:solidFill>
                <a:latin typeface="Aptos"/>
              </a:defRPr>
            </a:pPr>
            <a:r>
              <a:t>Tentukan tujuan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94760" y="1554480"/>
            <a:ext cx="7223760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Untuk rekrutmen, pelatihan, evaluasi jabatan, atau kurikulum.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14984" y="2075688"/>
            <a:ext cx="36576" cy="347472"/>
          </a:xfrm>
          <a:prstGeom prst="rect">
            <a:avLst/>
          </a:prstGeom>
          <a:solidFill>
            <a:srgbClr val="BECD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77240" y="2432304"/>
            <a:ext cx="502920" cy="502920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2542032"/>
            <a:ext cx="50292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2414016"/>
            <a:ext cx="242316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42544"/>
                </a:solidFill>
                <a:latin typeface="Aptos"/>
              </a:defRPr>
            </a:pPr>
            <a:r>
              <a:t>Pilih sumber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4760" y="2414016"/>
            <a:ext cx="7223760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Pemangku jabatan, atasan, HR, dokumen, dan observasi.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14984" y="2935224"/>
            <a:ext cx="36576" cy="347472"/>
          </a:xfrm>
          <a:prstGeom prst="rect">
            <a:avLst/>
          </a:prstGeom>
          <a:solidFill>
            <a:srgbClr val="BECD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77240" y="3291839"/>
            <a:ext cx="502920" cy="502920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3401568"/>
            <a:ext cx="50292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8760" y="3273551"/>
            <a:ext cx="242316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42544"/>
                </a:solidFill>
                <a:latin typeface="Aptos"/>
              </a:defRPr>
            </a:pPr>
            <a:r>
              <a:t>Kumpulkan data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4760" y="3273551"/>
            <a:ext cx="7223760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Tugas, tanggung jawab, alat, kondisi, dan indikator hasil.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14984" y="3794759"/>
            <a:ext cx="36576" cy="347472"/>
          </a:xfrm>
          <a:prstGeom prst="rect">
            <a:avLst/>
          </a:prstGeom>
          <a:solidFill>
            <a:srgbClr val="BECD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77240" y="4151376"/>
            <a:ext cx="502920" cy="502920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7240" y="4261104"/>
            <a:ext cx="50292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08760" y="4133088"/>
            <a:ext cx="242316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42544"/>
                </a:solidFill>
                <a:latin typeface="Aptos"/>
              </a:defRPr>
            </a:pPr>
            <a:r>
              <a:t>Validasi temuan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94760" y="4133088"/>
            <a:ext cx="7223760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Konfirmasi uraian dengan pelaksana dan atasan.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14984" y="4654296"/>
            <a:ext cx="36576" cy="347472"/>
          </a:xfrm>
          <a:prstGeom prst="rect">
            <a:avLst/>
          </a:prstGeom>
          <a:solidFill>
            <a:srgbClr val="BECD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77240" y="5010912"/>
            <a:ext cx="502920" cy="502920"/>
          </a:xfrm>
          <a:prstGeom prst="ellipse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5120640"/>
            <a:ext cx="502920" cy="20116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08760" y="4992624"/>
            <a:ext cx="242316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42544"/>
                </a:solidFill>
                <a:latin typeface="Aptos"/>
              </a:defRPr>
            </a:pPr>
            <a:r>
              <a:t>Dokumentasikan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94760" y="4992624"/>
            <a:ext cx="7223760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Susun job description dan job specification.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Contoh Ringkas Job Analysis: Data Analyst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600200"/>
            <a:ext cx="3657600" cy="4343400"/>
          </a:xfrm>
          <a:prstGeom prst="roundRect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920240"/>
            <a:ext cx="3108960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DATA ANALYST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606040"/>
            <a:ext cx="292608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4B137"/>
                </a:solidFill>
                <a:latin typeface="Aptos"/>
              </a:defRPr>
            </a:pPr>
            <a:r>
              <a:t>Tujuan jabatan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926080"/>
            <a:ext cx="2926080" cy="8686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700" b="0" i="0">
                <a:solidFill>
                  <a:srgbClr val="FFFFFF"/>
                </a:solidFill>
                <a:latin typeface="Aptos"/>
              </a:defRPr>
            </a:pPr>
            <a:r>
              <a:t>Mengubah data menjadi insight yang mendukung keputusan bisnis.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069080"/>
            <a:ext cx="292608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4B137"/>
                </a:solidFill>
                <a:latin typeface="Aptos"/>
              </a:defRPr>
            </a:pPr>
            <a:r>
              <a:t>Pemangku kepentingan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389120"/>
            <a:ext cx="2926080" cy="8229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0" i="0">
                <a:solidFill>
                  <a:srgbClr val="FFFFFF"/>
                </a:solidFill>
                <a:latin typeface="Aptos"/>
              </a:defRPr>
            </a:pPr>
            <a:r>
              <a:t>Manajer bisnis, tim data, TI, dan pengguna laporan.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1783080"/>
            <a:ext cx="6766560" cy="28346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• Mengumpulkan dan memvalidasi data</a:t>
            </a:r>
          </a:p>
          <a:p>
            <a:pPr>
              <a:spcAft>
                <a:spcPts val="12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• Membersihkan serta mengolah data</a:t>
            </a:r>
          </a:p>
          <a:p>
            <a:pPr>
              <a:spcAft>
                <a:spcPts val="12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• Membuat analisis dan visualisasi</a:t>
            </a:r>
          </a:p>
          <a:p>
            <a:pPr>
              <a:spcAft>
                <a:spcPts val="12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• Menyampaikan temuan dan rekomendasi</a:t>
            </a:r>
          </a:p>
          <a:p>
            <a:pPr>
              <a:spcAft>
                <a:spcPts val="12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• Mendokumentasikan definisi dan keterbatasan data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09160" y="4892040"/>
            <a:ext cx="6492240" cy="777240"/>
          </a:xfrm>
          <a:prstGeom prst="roundRect">
            <a:avLst/>
          </a:prstGeom>
          <a:solidFill>
            <a:srgbClr val="FFF6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937760" y="5074920"/>
            <a:ext cx="6035040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142544"/>
                </a:solidFill>
                <a:latin typeface="Aptos"/>
              </a:defRPr>
            </a:pPr>
            <a:r>
              <a:t>Persyaratan contoh: statistik dasar, SQL/spreadsheet, visualisasi, komunikasi, dan etika data.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TASK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Task Analysis: Analisis Tugas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600200"/>
            <a:ext cx="662940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Definisi: memecah pekerjaan menjadi tugas, aktivitas, langkah, keputusan, dan standar hasil yang dapat diamati.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Menjawab: apa yang dikerjakan, bagaimana urutannya, alat apa yang digunakan, dan apa kriteria keberhasilannya?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Satuan analisis dapat berupa tugas, aktivitas, langkah kerja, atau keputusan penting.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Metode: observasi langsung, wawancara, work sampling, telaah SOP, dan pemetaan alur kerja.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Output: daftar tugas, urutan proses, tingkat kesulitan, risiko, frekuensi, serta kebutuhan pelatihan.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737360"/>
            <a:ext cx="3977639" cy="3429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737360"/>
            <a:ext cx="109728" cy="3429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2011680"/>
            <a:ext cx="32004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7A7"/>
                </a:solidFill>
                <a:latin typeface="Aptos"/>
              </a:defRPr>
            </a:pPr>
            <a:r>
              <a:t>INTI MATERI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514600"/>
            <a:ext cx="3246120" cy="22860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42544"/>
                </a:solidFill>
                <a:latin typeface="Aptos"/>
              </a:defRPr>
            </a:pPr>
            <a:r>
              <a:t>Task analysis berfokus pada apa dan bagaimana pekerjaan dilakukan.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Task Analysis: Menyusun Dashboard Penjualan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572768"/>
            <a:ext cx="2834640" cy="502920"/>
          </a:xfrm>
          <a:prstGeom prst="roundRect">
            <a:avLst/>
          </a:prstGeom>
          <a:solidFill>
            <a:srgbClr val="E2E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682495"/>
            <a:ext cx="251460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42544"/>
                </a:solidFill>
                <a:latin typeface="Aptos"/>
              </a:defRPr>
            </a:pPr>
            <a:r>
              <a:t>1. Memahami kebutuhan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3320" y="1645920"/>
            <a:ext cx="7498079" cy="43891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Diskusi dengan pengguna; menentukan KPI dan pertanyaan bisnis.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267712"/>
            <a:ext cx="2834640" cy="502920"/>
          </a:xfrm>
          <a:prstGeom prst="roundRect">
            <a:avLst/>
          </a:prstGeom>
          <a:solidFill>
            <a:srgbClr val="E1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2377440"/>
            <a:ext cx="251460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42544"/>
                </a:solidFill>
                <a:latin typeface="Aptos"/>
              </a:defRPr>
            </a:pPr>
            <a:r>
              <a:t>2. Mengambil data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2340864"/>
            <a:ext cx="7498079" cy="43891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Mengakses sumber yang diizinkan; memeriksa kelengkapan dan hak akses.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2962656"/>
            <a:ext cx="2834640" cy="502920"/>
          </a:xfrm>
          <a:prstGeom prst="roundRect">
            <a:avLst/>
          </a:prstGeom>
          <a:solidFill>
            <a:srgbClr val="E2E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3072384"/>
            <a:ext cx="251460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42544"/>
                </a:solidFill>
                <a:latin typeface="Aptos"/>
              </a:defRPr>
            </a:pPr>
            <a:r>
              <a:t>3. Membersihkan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3035808"/>
            <a:ext cx="7498079" cy="43891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Menangani duplikasi, nilai hilang, format, dan anomali.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3657600"/>
            <a:ext cx="2834640" cy="502920"/>
          </a:xfrm>
          <a:prstGeom prst="roundRect">
            <a:avLst/>
          </a:prstGeom>
          <a:solidFill>
            <a:srgbClr val="E1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3767328"/>
            <a:ext cx="251460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42544"/>
                </a:solidFill>
                <a:latin typeface="Aptos"/>
              </a:defRPr>
            </a:pPr>
            <a:r>
              <a:t>4. Menganalisis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3320" y="3730752"/>
            <a:ext cx="7498079" cy="43891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Menghitung KPI; membandingkan periode/segmen; menguji kewajaran hasil.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4352544"/>
            <a:ext cx="2834640" cy="502920"/>
          </a:xfrm>
          <a:prstGeom prst="roundRect">
            <a:avLst/>
          </a:prstGeom>
          <a:solidFill>
            <a:srgbClr val="E2E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4462272"/>
            <a:ext cx="251460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42544"/>
                </a:solidFill>
                <a:latin typeface="Aptos"/>
              </a:defRPr>
            </a:pPr>
            <a:r>
              <a:t>5. Memvisualisasikan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03320" y="4425696"/>
            <a:ext cx="7498079" cy="43891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Memilih grafik sesuai tujuan; memberi label, satuan, dan konteks.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5047488"/>
            <a:ext cx="2834640" cy="502920"/>
          </a:xfrm>
          <a:prstGeom prst="roundRect">
            <a:avLst/>
          </a:prstGeom>
          <a:solidFill>
            <a:srgbClr val="E1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157216"/>
            <a:ext cx="251460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42544"/>
                </a:solidFill>
                <a:latin typeface="Aptos"/>
              </a:defRPr>
            </a:pPr>
            <a:r>
              <a:t>6. Memvalidasi &amp; rilis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3320" y="5120640"/>
            <a:ext cx="7498079" cy="43891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Meminta umpan balik; memeriksa akurasi; mendokumentasikan batasan.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PERBANDINGAN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Job Analysis vs. Task Analysis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600200"/>
            <a:ext cx="1828800" cy="658368"/>
          </a:xfrm>
          <a:prstGeom prst="rect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719072"/>
            <a:ext cx="16093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t>Aspek</a:t>
            </a:r>
          </a:p>
        </p:txBody>
      </p:sp>
      <p:sp>
        <p:nvSpPr>
          <p:cNvPr id="9" name="Rectangle 8"/>
          <p:cNvSpPr/>
          <p:nvPr/>
        </p:nvSpPr>
        <p:spPr>
          <a:xfrm>
            <a:off x="2468880" y="1600200"/>
            <a:ext cx="4114800" cy="658368"/>
          </a:xfrm>
          <a:prstGeom prst="rect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78608" y="1719072"/>
            <a:ext cx="38953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t>Job Analysis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0" y="1600200"/>
            <a:ext cx="4572000" cy="658368"/>
          </a:xfrm>
          <a:prstGeom prst="rect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93408" y="1719072"/>
            <a:ext cx="43525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t>Task Analysis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2258568"/>
            <a:ext cx="18288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2377439"/>
            <a:ext cx="16093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83444"/>
                </a:solidFill>
                <a:latin typeface="Aptos"/>
              </a:defRPr>
            </a:pPr>
            <a:r>
              <a:t>Fokus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68880" y="2258568"/>
            <a:ext cx="41148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78608" y="2377439"/>
            <a:ext cx="38953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Jabatan/posisi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680" y="2258568"/>
            <a:ext cx="45720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93408" y="2377439"/>
            <a:ext cx="43525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Tugas atau proses kerja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2916936"/>
            <a:ext cx="182880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3035808"/>
            <a:ext cx="16093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83444"/>
                </a:solidFill>
                <a:latin typeface="Aptos"/>
              </a:defRPr>
            </a:pPr>
            <a:r>
              <a:t>Pertanyaan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468880" y="2916936"/>
            <a:ext cx="411480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578608" y="3035808"/>
            <a:ext cx="38953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Apa tujuan dan tanggung jawab posisi?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83680" y="2916936"/>
            <a:ext cx="457200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93408" y="3035808"/>
            <a:ext cx="43525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Apa langkah untuk menyelesaikan tugas?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0080" y="3575304"/>
            <a:ext cx="18288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3694176"/>
            <a:ext cx="16093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83444"/>
                </a:solidFill>
                <a:latin typeface="Aptos"/>
              </a:defRPr>
            </a:pPr>
            <a:r>
              <a:t>Unit analisis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468880" y="3575304"/>
            <a:ext cx="41148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78608" y="3694176"/>
            <a:ext cx="38953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Peran dan tanggung jawab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583680" y="3575304"/>
            <a:ext cx="45720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93408" y="3694176"/>
            <a:ext cx="43525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Aktivitas, langkah, keputusan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80" y="4233672"/>
            <a:ext cx="182880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9808" y="4352544"/>
            <a:ext cx="16093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83444"/>
                </a:solidFill>
                <a:latin typeface="Aptos"/>
              </a:defRPr>
            </a:pPr>
            <a:r>
              <a:t>Output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468880" y="4233672"/>
            <a:ext cx="411480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578608" y="4352544"/>
            <a:ext cx="38953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Job description &amp; specification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583680" y="4233672"/>
            <a:ext cx="457200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693408" y="4352544"/>
            <a:ext cx="43525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Daftar tugas, SOP, standar kinerja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80" y="4892040"/>
            <a:ext cx="18288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5010912"/>
            <a:ext cx="16093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283444"/>
                </a:solidFill>
                <a:latin typeface="Aptos"/>
              </a:defRPr>
            </a:pPr>
            <a:r>
              <a:t>Contoh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468880" y="4892040"/>
            <a:ext cx="41148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78608" y="5010912"/>
            <a:ext cx="38953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Tanggung jawab Data Analyst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583680" y="4892040"/>
            <a:ext cx="45720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693408" y="5010912"/>
            <a:ext cx="4352544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Langkah membersihkan dataset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COMPETENCY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Competency Mapping: Pemetaan Kompetensi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600200"/>
            <a:ext cx="662940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Proses membandingkan kompetensi yang dibutuhkan oleh jabatan dengan kompetensi yang dimiliki individu atau lulusan.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Tetapkan kompetensi dan indikator perilaku/hasil yang dapat diamati; hindari label yang terlalu umum.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Ukur tingkat penguasaan dengan rubrik atau skala yang disepakati, misalnya 1–4.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Gunakan bukti: tes praktik, portofolio, proyek, observasi, sertifikasi, atau penilaian atasan.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Hasil pemetaan membantu menentukan prioritas pelatihan, rekrutmen, sertifikasi, dan revisi kurikulum.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737360"/>
            <a:ext cx="3977639" cy="3429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737360"/>
            <a:ext cx="109728" cy="3429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2011680"/>
            <a:ext cx="32004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7A7"/>
                </a:solidFill>
                <a:latin typeface="Aptos"/>
              </a:defRPr>
            </a:pPr>
            <a:r>
              <a:t>INTI MATERI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514600"/>
            <a:ext cx="3246120" cy="22860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42544"/>
                </a:solidFill>
                <a:latin typeface="Aptos"/>
              </a:defRPr>
            </a:pPr>
            <a:r>
              <a:t>Peta kompetensi menunjukkan gap dan tindakan pengembangan yang diperlukan.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COMPETENCY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Contoh Skala Tingkat Penguasaan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645920"/>
            <a:ext cx="10652760" cy="749808"/>
          </a:xfrm>
          <a:prstGeom prst="roundRect">
            <a:avLst/>
          </a:prstGeom>
          <a:solidFill>
            <a:srgbClr val="EC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87552" y="1783080"/>
            <a:ext cx="457200" cy="457200"/>
          </a:xfrm>
          <a:prstGeom prst="ellipse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87552" y="1892808"/>
            <a:ext cx="457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1810512"/>
            <a:ext cx="182880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42544"/>
                </a:solidFill>
                <a:latin typeface="Aptos"/>
              </a:defRPr>
            </a:pPr>
            <a:r>
              <a:t>Dasar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1810512"/>
            <a:ext cx="731520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Memahami konsep; perlu arahan intensif.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2633472"/>
            <a:ext cx="10652760" cy="749808"/>
          </a:xfrm>
          <a:prstGeom prst="roundRect">
            <a:avLst/>
          </a:prstGeom>
          <a:solidFill>
            <a:srgbClr val="E2E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7552" y="2770632"/>
            <a:ext cx="457200" cy="457200"/>
          </a:xfrm>
          <a:prstGeom prst="ellipse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87552" y="2880360"/>
            <a:ext cx="457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2798064"/>
            <a:ext cx="182880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42544"/>
                </a:solidFill>
                <a:latin typeface="Aptos"/>
              </a:defRPr>
            </a:pPr>
            <a:r>
              <a:t>Berkembang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2798064"/>
            <a:ext cx="731520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Mengerjakan tugas rutin dengan supervisi.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3621024"/>
            <a:ext cx="10652760" cy="749808"/>
          </a:xfrm>
          <a:prstGeom prst="roundRect">
            <a:avLst/>
          </a:prstGeom>
          <a:solidFill>
            <a:srgbClr val="E1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87552" y="3758184"/>
            <a:ext cx="457200" cy="457200"/>
          </a:xfrm>
          <a:prstGeom prst="ellipse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87552" y="3867912"/>
            <a:ext cx="457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3785615"/>
            <a:ext cx="182880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42544"/>
                </a:solidFill>
                <a:latin typeface="Aptos"/>
              </a:defRPr>
            </a:pPr>
            <a:r>
              <a:t>Kompeten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0" y="3785615"/>
            <a:ext cx="731520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Bekerja mandiri sesuai standar dan mampu menjelaskan hasil.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4608576"/>
            <a:ext cx="10652760" cy="749808"/>
          </a:xfrm>
          <a:prstGeom prst="roundRect">
            <a:avLst/>
          </a:prstGeom>
          <a:solidFill>
            <a:srgbClr val="FFF6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7552" y="4745736"/>
            <a:ext cx="457200" cy="457200"/>
          </a:xfrm>
          <a:prstGeom prst="ellipse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87552" y="4855464"/>
            <a:ext cx="457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91640" y="4773168"/>
            <a:ext cx="182880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600" b="1" i="0">
                <a:solidFill>
                  <a:srgbClr val="142544"/>
                </a:solidFill>
                <a:latin typeface="Aptos"/>
              </a:defRPr>
            </a:pPr>
            <a:r>
              <a:t>Mahir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0" y="4773168"/>
            <a:ext cx="731520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0" i="0">
                <a:solidFill>
                  <a:srgbClr val="283444"/>
                </a:solidFill>
                <a:latin typeface="Aptos"/>
              </a:defRPr>
            </a:pPr>
            <a:r>
              <a:t>Menangani kasus kompleks, mengevaluasi, dan membimbing orang lain.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5806440"/>
            <a:ext cx="105156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1">
                <a:solidFill>
                  <a:srgbClr val="677584"/>
                </a:solidFill>
                <a:latin typeface="Aptos"/>
              </a:defRPr>
            </a:pPr>
            <a:r>
              <a:t>Catatan: definisi level harus disesuaikan dengan jabatan, standar profesi, dan bukti kinerja.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Contoh Matriks Gap Kompetensi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627632"/>
            <a:ext cx="2468880" cy="658368"/>
          </a:xfrm>
          <a:prstGeom prst="rect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746504"/>
            <a:ext cx="232257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Kompetensi</a:t>
            </a:r>
          </a:p>
        </p:txBody>
      </p:sp>
      <p:sp>
        <p:nvSpPr>
          <p:cNvPr id="9" name="Rectangle 8"/>
          <p:cNvSpPr/>
          <p:nvPr/>
        </p:nvSpPr>
        <p:spPr>
          <a:xfrm>
            <a:off x="3063240" y="1627632"/>
            <a:ext cx="1600200" cy="658368"/>
          </a:xfrm>
          <a:prstGeom prst="rect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36392" y="1746504"/>
            <a:ext cx="145389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Level dibutuhkan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63440" y="1627632"/>
            <a:ext cx="1508760" cy="658368"/>
          </a:xfrm>
          <a:prstGeom prst="rect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36592" y="1746504"/>
            <a:ext cx="136245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Level saat ini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72200" y="1627632"/>
            <a:ext cx="914400" cy="658368"/>
          </a:xfrm>
          <a:prstGeom prst="rect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45352" y="1746504"/>
            <a:ext cx="76809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Gap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086600" y="1627632"/>
            <a:ext cx="4206240" cy="658368"/>
          </a:xfrm>
          <a:prstGeom prst="rect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59752" y="1746504"/>
            <a:ext cx="4059935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Tindak lanjut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2286000"/>
            <a:ext cx="246888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7512" y="2404872"/>
            <a:ext cx="232257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283444"/>
                </a:solidFill>
                <a:latin typeface="Aptos"/>
              </a:defRPr>
            </a:pPr>
            <a:r>
              <a:t>SQL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63240" y="2286000"/>
            <a:ext cx="16002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136392" y="2404872"/>
            <a:ext cx="145389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663440" y="2286000"/>
            <a:ext cx="150876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36592" y="2404872"/>
            <a:ext cx="136245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72200" y="2286000"/>
            <a:ext cx="9144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45352" y="2404872"/>
            <a:ext cx="76809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086600" y="2286000"/>
            <a:ext cx="420624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159752" y="2404872"/>
            <a:ext cx="4059935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Praktik query &amp; proyek basis data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360" y="2944368"/>
            <a:ext cx="246888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7512" y="3063239"/>
            <a:ext cx="232257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283444"/>
                </a:solidFill>
                <a:latin typeface="Aptos"/>
              </a:defRPr>
            </a:pPr>
            <a:r>
              <a:t>Visualisasi data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63240" y="2944368"/>
            <a:ext cx="160020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136392" y="3063239"/>
            <a:ext cx="145389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663440" y="2944368"/>
            <a:ext cx="150876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36592" y="3063239"/>
            <a:ext cx="136245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172200" y="2944368"/>
            <a:ext cx="91440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45352" y="3063239"/>
            <a:ext cx="76809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086600" y="2944368"/>
            <a:ext cx="420624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159752" y="3063239"/>
            <a:ext cx="4059935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Proyek dashboard lanjutan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94360" y="3602736"/>
            <a:ext cx="246888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7512" y="3721608"/>
            <a:ext cx="232257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283444"/>
                </a:solidFill>
                <a:latin typeface="Aptos"/>
              </a:defRPr>
            </a:pPr>
            <a:r>
              <a:t>Statistik dasar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063240" y="3602736"/>
            <a:ext cx="16002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136392" y="3721608"/>
            <a:ext cx="145389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663440" y="3602736"/>
            <a:ext cx="150876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36592" y="3721608"/>
            <a:ext cx="136245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72200" y="3602736"/>
            <a:ext cx="9144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245352" y="3721608"/>
            <a:ext cx="76809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086600" y="3602736"/>
            <a:ext cx="420624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159752" y="3721608"/>
            <a:ext cx="4059935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Latihan analisis dan interpretasi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94360" y="4261104"/>
            <a:ext cx="246888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67512" y="4379976"/>
            <a:ext cx="232257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283444"/>
                </a:solidFill>
                <a:latin typeface="Aptos"/>
              </a:defRPr>
            </a:pPr>
            <a:r>
              <a:t>Komunikasi insight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063240" y="4261104"/>
            <a:ext cx="160020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136392" y="4379976"/>
            <a:ext cx="145389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663440" y="4261104"/>
            <a:ext cx="150876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736592" y="4379976"/>
            <a:ext cx="136245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172200" y="4261104"/>
            <a:ext cx="91440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245352" y="4379976"/>
            <a:ext cx="76809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086600" y="4261104"/>
            <a:ext cx="4206240" cy="658368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159752" y="4379976"/>
            <a:ext cx="4059935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Presentasi hasil analisis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94360" y="4919472"/>
            <a:ext cx="246888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67512" y="5038344"/>
            <a:ext cx="232257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283444"/>
                </a:solidFill>
                <a:latin typeface="Aptos"/>
              </a:defRPr>
            </a:pPr>
            <a:r>
              <a:t>Etika &amp; privasi data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063240" y="4919472"/>
            <a:ext cx="16002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136392" y="5038344"/>
            <a:ext cx="145389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663440" y="4919472"/>
            <a:ext cx="150876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736592" y="5038344"/>
            <a:ext cx="136245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172200" y="4919472"/>
            <a:ext cx="91440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245352" y="5038344"/>
            <a:ext cx="768096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086600" y="4919472"/>
            <a:ext cx="4206240" cy="6583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159752" y="5038344"/>
            <a:ext cx="4059935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Modul privasi, akses, dan studi kasus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85800" y="5715000"/>
            <a:ext cx="10789920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1">
                <a:solidFill>
                  <a:srgbClr val="677584"/>
                </a:solidFill>
                <a:latin typeface="Aptos"/>
              </a:defRPr>
            </a:pPr>
            <a:r>
              <a:t>Gap sederhana = level yang dibutuhkan − level saat ini. Angka contoh untuk latihan, bukan standar universal.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SINKRONISASI KURIKULUM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Apa Itu Sinkronisasi Kurikulum dengan Industri?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600200"/>
            <a:ext cx="662940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Proses menyelaraskan capaian pembelajaran, isi mata kuliah, pengalaman praktik, asesmen, dan profil lulusan dengan kebutuhan pekerjaan.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Sinkronisasi bukan berarti kurikulum hanya mengikuti satu perusahaan; perlu mempertimbangkan kebutuhan lintas industri dan fondasi akademik.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Libatkan praktisi, asosiasi profesi, alumni, mahasiswa, dosen, serta pengguna lulusan.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Hasilnya dapat berupa pembaruan materi, proyek berbasis kasus nyata, magang, sertifikasi, dosen tamu, dan teaching factory/lab.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Tinjau secara berkala agar kurikulum tetap relevan tanpa mengorbankan konsep dasar dan kemampuan adaptasi.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737360"/>
            <a:ext cx="3977639" cy="3429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737360"/>
            <a:ext cx="109728" cy="3429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2011680"/>
            <a:ext cx="32004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7A7"/>
                </a:solidFill>
                <a:latin typeface="Aptos"/>
              </a:defRPr>
            </a:pPr>
            <a:r>
              <a:t>INTI MATERI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514600"/>
            <a:ext cx="3246120" cy="22860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42544"/>
                </a:solidFill>
                <a:latin typeface="Aptos"/>
              </a:defRPr>
            </a:pPr>
            <a:r>
              <a:t>Kurikulum yang baik menggabungkan fondasi akademik, praktik autentik, dan kemampuan belajar baru.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SINKRONISASI KURIKULUM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Alur Sinkronisasi: Dari Industri ke Pembelajaran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91640"/>
            <a:ext cx="3474720" cy="14173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1892808"/>
            <a:ext cx="438912" cy="438912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002536"/>
            <a:ext cx="438912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874520"/>
            <a:ext cx="246888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42544"/>
                </a:solidFill>
                <a:latin typeface="Aptos"/>
              </a:defRPr>
            </a:pPr>
            <a:r>
              <a:t>Analisis industri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441448"/>
            <a:ext cx="301752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Tren, lowongan, wawancara, standar profesi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60" y="1691640"/>
            <a:ext cx="3474720" cy="14173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663440" y="1892808"/>
            <a:ext cx="438912" cy="438912"/>
          </a:xfrm>
          <a:prstGeom prst="ellipse">
            <a:avLst/>
          </a:prstGeom>
          <a:solidFill>
            <a:srgbClr val="275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3440" y="2002536"/>
            <a:ext cx="438912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1874520"/>
            <a:ext cx="246888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42544"/>
                </a:solidFill>
                <a:latin typeface="Aptos"/>
              </a:defRPr>
            </a:pPr>
            <a:r>
              <a:t>Analisis jabatan &amp; tugas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9160" y="2441448"/>
            <a:ext cx="301752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Peran, tugas kritis, alat, standar hasil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366760" y="1691640"/>
            <a:ext cx="3474720" cy="14173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549640" y="1892808"/>
            <a:ext cx="438912" cy="438912"/>
          </a:xfrm>
          <a:prstGeom prst="ellipse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549640" y="2002536"/>
            <a:ext cx="438912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0" y="1874520"/>
            <a:ext cx="246888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42544"/>
                </a:solidFill>
                <a:latin typeface="Aptos"/>
              </a:defRPr>
            </a:pPr>
            <a:r>
              <a:t>Pemetaan kompetensi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5360" y="2441448"/>
            <a:ext cx="301752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Kompetensi prioritas dan kesenjangan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3703320"/>
            <a:ext cx="3474720" cy="14173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77240" y="3904488"/>
            <a:ext cx="438912" cy="438912"/>
          </a:xfrm>
          <a:prstGeom prst="ellipse">
            <a:avLst/>
          </a:prstGeom>
          <a:solidFill>
            <a:srgbClr val="3082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7240" y="4014216"/>
            <a:ext cx="438912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0" y="3886200"/>
            <a:ext cx="246888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42544"/>
                </a:solidFill>
                <a:latin typeface="Aptos"/>
              </a:defRPr>
            </a:pPr>
            <a:r>
              <a:t>Pemetaan CPL–MK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4453128"/>
            <a:ext cx="301752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CPL, CPMK, Sub-CPMK, materi, asesmen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480560" y="3703320"/>
            <a:ext cx="3474720" cy="14173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4663440" y="3904488"/>
            <a:ext cx="438912" cy="438912"/>
          </a:xfrm>
          <a:prstGeom prst="ellipse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663440" y="4014216"/>
            <a:ext cx="438912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57800" y="3886200"/>
            <a:ext cx="246888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42544"/>
                </a:solidFill>
                <a:latin typeface="Aptos"/>
              </a:defRPr>
            </a:pPr>
            <a:r>
              <a:t>Implementasi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09160" y="4453128"/>
            <a:ext cx="301752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Proyek, praktikum, magang, praktisi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366760" y="3703320"/>
            <a:ext cx="3474720" cy="14173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549640" y="3904488"/>
            <a:ext cx="438912" cy="438912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49640" y="4014216"/>
            <a:ext cx="438912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4000" y="3886200"/>
            <a:ext cx="246888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500" b="1" i="0">
                <a:solidFill>
                  <a:srgbClr val="142544"/>
                </a:solidFill>
                <a:latin typeface="Aptos"/>
              </a:defRPr>
            </a:pPr>
            <a:r>
              <a:t>Evaluasi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95360" y="4453128"/>
            <a:ext cx="301752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Umpan balik, tracer study, kinerja lulusan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1520" y="5989320"/>
            <a:ext cx="106984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1">
                <a:solidFill>
                  <a:srgbClr val="677584"/>
                </a:solidFill>
                <a:latin typeface="Aptos"/>
              </a:defRPr>
            </a:pPr>
            <a:r>
              <a:t>Siklus ini bersifat berulang: hasil evaluasi menjadi masukan untuk analisis berikutnya.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CONTOH INTEGRASI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Contoh Pemetaan Kebutuhan ke Kurikulum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645920"/>
            <a:ext cx="2468880" cy="822960"/>
          </a:xfrm>
          <a:prstGeom prst="rect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764792"/>
            <a:ext cx="228600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Kebutuhan industri</a:t>
            </a:r>
          </a:p>
        </p:txBody>
      </p:sp>
      <p:sp>
        <p:nvSpPr>
          <p:cNvPr id="9" name="Rectangle 8"/>
          <p:cNvSpPr/>
          <p:nvPr/>
        </p:nvSpPr>
        <p:spPr>
          <a:xfrm>
            <a:off x="2971800" y="1645920"/>
            <a:ext cx="2560320" cy="822960"/>
          </a:xfrm>
          <a:prstGeom prst="rect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063240" y="1764792"/>
            <a:ext cx="2377439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Kompetensi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32120" y="1645920"/>
            <a:ext cx="3246120" cy="822960"/>
          </a:xfrm>
          <a:prstGeom prst="rect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23559" y="1764792"/>
            <a:ext cx="3063239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Aktivitas belajar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778240" y="1645920"/>
            <a:ext cx="3063240" cy="822960"/>
          </a:xfrm>
          <a:prstGeom prst="rect">
            <a:avLst/>
          </a:prstGeom>
          <a:solidFill>
            <a:srgbClr val="142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69680" y="1764792"/>
            <a:ext cx="288036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Bukti asesmen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2468880"/>
            <a:ext cx="246888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87752"/>
            <a:ext cx="228600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283444"/>
                </a:solidFill>
                <a:latin typeface="Aptos"/>
              </a:defRPr>
            </a:pPr>
            <a:r>
              <a:t>Membersihkan data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971800" y="2468880"/>
            <a:ext cx="256032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063240" y="2587752"/>
            <a:ext cx="2377439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Data wrangling, validasi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32120" y="2468880"/>
            <a:ext cx="324612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23559" y="2587752"/>
            <a:ext cx="3063239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Praktikum dataset bermasalah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778240" y="2468880"/>
            <a:ext cx="306324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69680" y="2587752"/>
            <a:ext cx="288036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Notebook + checklist kualitas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3291840"/>
            <a:ext cx="2468880" cy="822960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410712"/>
            <a:ext cx="228600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283444"/>
                </a:solidFill>
                <a:latin typeface="Aptos"/>
              </a:defRPr>
            </a:pPr>
            <a:r>
              <a:t>Membuat insight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971800" y="3291840"/>
            <a:ext cx="2560320" cy="822960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063240" y="3410712"/>
            <a:ext cx="2377439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Statistik, visualisasi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532120" y="3291840"/>
            <a:ext cx="3246120" cy="822960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23559" y="3410712"/>
            <a:ext cx="3063239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Proyek dashboard dari studi kasus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78240" y="3291840"/>
            <a:ext cx="3063240" cy="822960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869680" y="3410712"/>
            <a:ext cx="288036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Dashboard + interpretasi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4114800"/>
            <a:ext cx="246888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233672"/>
            <a:ext cx="228600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283444"/>
                </a:solidFill>
                <a:latin typeface="Aptos"/>
              </a:defRPr>
            </a:pPr>
            <a:r>
              <a:t>Menjelaskan rekomendasi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971800" y="4114800"/>
            <a:ext cx="256032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063240" y="4233672"/>
            <a:ext cx="2377439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Komunikasi, berpikir kritis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532120" y="4114800"/>
            <a:ext cx="324612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23559" y="4233672"/>
            <a:ext cx="3063239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Presentasi untuk audiens nonteknis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778240" y="4114800"/>
            <a:ext cx="306324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869680" y="4233672"/>
            <a:ext cx="288036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Rubrik presentasi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2920" y="4937760"/>
            <a:ext cx="2468880" cy="822960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94360" y="5056632"/>
            <a:ext cx="228600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283444"/>
                </a:solidFill>
                <a:latin typeface="Aptos"/>
              </a:defRPr>
            </a:pPr>
            <a:r>
              <a:t>Menjaga data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971800" y="4937760"/>
            <a:ext cx="2560320" cy="822960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063240" y="5056632"/>
            <a:ext cx="2377439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Privasi, keamanan, etika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532120" y="4937760"/>
            <a:ext cx="3246120" cy="822960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623559" y="5056632"/>
            <a:ext cx="3063239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Studi kasus akses dan penggunaan data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778240" y="4937760"/>
            <a:ext cx="3063240" cy="822960"/>
          </a:xfrm>
          <a:prstGeom prst="rect">
            <a:avLst/>
          </a:prstGeom>
          <a:solidFill>
            <a:srgbClr val="E8EF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869680" y="5056632"/>
            <a:ext cx="288036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0">
                <a:solidFill>
                  <a:srgbClr val="283444"/>
                </a:solidFill>
                <a:latin typeface="Aptos"/>
              </a:defRPr>
            </a:pPr>
            <a:r>
              <a:t>Analisis kasus + kebijakan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KEMITRAAN INDUSTRI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Bentuk Kolaborasi Kampus–Industri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600200"/>
            <a:ext cx="662940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Advisory board atau forum kurikulum dengan praktisi lintas sektor.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Kuliah tamu, studi kasus, proyek industri, capstone project, dan mentoring.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Magang terstruktur dengan tujuan belajar, pembimbing, dan rubrik evaluasi yang jelas.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Sertifikasi profesional yang relevan dan diakui; pastikan kesesuaian dengan capaian pembelajaran.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Dosen praktisi, riset terapan, penggunaan dataset/alat industri, serta evaluasi bersama.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737360"/>
            <a:ext cx="3977639" cy="3429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737360"/>
            <a:ext cx="109728" cy="3429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2011680"/>
            <a:ext cx="32004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7A7"/>
                </a:solidFill>
                <a:latin typeface="Aptos"/>
              </a:defRPr>
            </a:pPr>
            <a:r>
              <a:t>INTI MATERI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514600"/>
            <a:ext cx="3246120" cy="22860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42544"/>
                </a:solidFill>
                <a:latin typeface="Aptos"/>
              </a:defRPr>
            </a:pPr>
            <a:r>
              <a:t>Kemitraan efektif memiliki tujuan, peran, luaran, dan evaluasi yang jelas.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IMPLEMENTASI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Rencana Implementasi dalam Satu Semester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572768"/>
            <a:ext cx="1325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0097A7"/>
                </a:solidFill>
                <a:latin typeface="Aptos"/>
              </a:defRPr>
            </a:pPr>
            <a:r>
              <a:t>Minggu 1–2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1572768"/>
            <a:ext cx="2011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142544"/>
                </a:solidFill>
                <a:latin typeface="Aptos"/>
              </a:defRPr>
            </a:pPr>
            <a:r>
              <a:t>Kumpulkan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51960" y="1572768"/>
            <a:ext cx="7040880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Lowongan, tracer study, dokumen kurikulum, dan kebutuhan mitra.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286000"/>
            <a:ext cx="1325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0097A7"/>
                </a:solidFill>
                <a:latin typeface="Aptos"/>
              </a:defRPr>
            </a:pPr>
            <a:r>
              <a:t>Minggu 3–4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03120" y="2286000"/>
            <a:ext cx="2011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142544"/>
                </a:solidFill>
                <a:latin typeface="Aptos"/>
              </a:defRPr>
            </a:pPr>
            <a:r>
              <a:t>Validasi industri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1960" y="2286000"/>
            <a:ext cx="7040880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Wawancara/FGD praktisi dan alumni; prioritaskan kompetensi.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2999232"/>
            <a:ext cx="1325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0097A7"/>
                </a:solidFill>
                <a:latin typeface="Aptos"/>
              </a:defRPr>
            </a:pPr>
            <a:r>
              <a:t>Minggu 5–6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03120" y="2999232"/>
            <a:ext cx="2011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142544"/>
                </a:solidFill>
                <a:latin typeface="Aptos"/>
              </a:defRPr>
            </a:pPr>
            <a:r>
              <a:t>Pemetaan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51960" y="2999232"/>
            <a:ext cx="7040880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Job/task analysis dan matriks gap kompetensi.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712463"/>
            <a:ext cx="1325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0097A7"/>
                </a:solidFill>
                <a:latin typeface="Aptos"/>
              </a:defRPr>
            </a:pPr>
            <a:r>
              <a:t>Minggu 7–9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03120" y="3712463"/>
            <a:ext cx="2011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142544"/>
                </a:solidFill>
                <a:latin typeface="Aptos"/>
              </a:defRPr>
            </a:pPr>
            <a:r>
              <a:t>Desain pembelajaran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51960" y="3712463"/>
            <a:ext cx="7040880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Revisi materi, proyek, rubrik, dan keterlibatan praktisi.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425696"/>
            <a:ext cx="1325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0097A7"/>
                </a:solidFill>
                <a:latin typeface="Aptos"/>
              </a:defRPr>
            </a:pPr>
            <a:r>
              <a:t>Minggu 10–13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03120" y="4425696"/>
            <a:ext cx="2011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142544"/>
                </a:solidFill>
                <a:latin typeface="Aptos"/>
              </a:defRPr>
            </a:pPr>
            <a:r>
              <a:t>Uji coba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51960" y="4425696"/>
            <a:ext cx="7040880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Implementasi proyek/praktikum dan pengumpulan bukti.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138928"/>
            <a:ext cx="13258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0097A7"/>
                </a:solidFill>
                <a:latin typeface="Aptos"/>
              </a:defRPr>
            </a:pPr>
            <a:r>
              <a:t>Minggu 14–16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03120" y="5138928"/>
            <a:ext cx="2011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400" b="1" i="0">
                <a:solidFill>
                  <a:srgbClr val="142544"/>
                </a:solidFill>
                <a:latin typeface="Aptos"/>
              </a:defRPr>
            </a:pPr>
            <a:r>
              <a:t>Evaluasi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51960" y="5138928"/>
            <a:ext cx="7040880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0" i="0">
                <a:solidFill>
                  <a:srgbClr val="283444"/>
                </a:solidFill>
                <a:latin typeface="Aptos"/>
              </a:defRPr>
            </a:pPr>
            <a:r>
              <a:t>Umpan balik mahasiswa/mitra; rencana perbaikan.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EVALUASI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Indikator Keberhasilan Sinkronisasi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600200"/>
            <a:ext cx="662940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Persentase CPL/CPMK yang memiliki bukti asesmen autentik dan relevan dengan kompetensi prioritas.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Jumlah mata kuliah yang melibatkan studi kasus, proyek, atau praktisi industri.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Kualitas proyek/portofolio mahasiswa berdasarkan rubrik yang disepakati.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Umpan balik mitra magang dan pengguna lulusan; tingkat ketercapaian kompetensi.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Tracer study: relevansi pekerjaan, waktu tunggu, serta kebutuhan upskilling alumni.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Tindak lanjut perbaikan terdokumentasi dan dievaluasi pada periode berikutnya.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737360"/>
            <a:ext cx="3977639" cy="3429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737360"/>
            <a:ext cx="109728" cy="3429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2011680"/>
            <a:ext cx="32004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7A7"/>
                </a:solidFill>
                <a:latin typeface="Aptos"/>
              </a:defRPr>
            </a:pPr>
            <a:r>
              <a:t>INTI MATERI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514600"/>
            <a:ext cx="3246120" cy="22860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42544"/>
                </a:solidFill>
                <a:latin typeface="Aptos"/>
              </a:defRPr>
            </a:pPr>
            <a:r>
              <a:t>Gunakan kombinasi indikator proses, hasil belajar, dan dampak lulusan.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EVALUASI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Tantangan dan Cara Mengatasinya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600200"/>
            <a:ext cx="662940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Data lowongan bias atau cepat berubah → gunakan beberapa sumber dan periode pengamatan.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Kebutuhan satu perusahaan terlalu spesifik → bandingkan masukan lintas perusahaan/sektor.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Kompetensi dirumuskan terlalu umum → tulis indikator perilaku atau hasil yang terukur.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Kurikulum penuh dan sulit ditambah → integrasikan kompetensi ke mata kuliah yang sudah ada.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Mitra terbatas → mulai dari proyek kecil, alumni, asosiasi, dan kolaborasi daring.</a:t>
            </a:r>
          </a:p>
          <a:p>
            <a:pPr>
              <a:spcAft>
                <a:spcPts val="1100"/>
              </a:spcAft>
              <a:defRPr sz="1800">
                <a:solidFill>
                  <a:srgbClr val="283444"/>
                </a:solidFill>
                <a:latin typeface="Aptos"/>
              </a:defRPr>
            </a:pPr>
            <a:r>
              <a:t>Perubahan teknologi cepat → prioritaskan fondasi, literasi digital, etika, dan kemampuan belajar mandiri.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737360"/>
            <a:ext cx="3977639" cy="3429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35240" y="1737360"/>
            <a:ext cx="109728" cy="34290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2011680"/>
            <a:ext cx="32004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7A7"/>
                </a:solidFill>
                <a:latin typeface="Aptos"/>
              </a:defRPr>
            </a:pPr>
            <a:r>
              <a:t>INTI MATERI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514600"/>
            <a:ext cx="3246120" cy="22860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000" b="1" i="0">
                <a:solidFill>
                  <a:srgbClr val="142544"/>
                </a:solidFill>
                <a:latin typeface="Aptos"/>
              </a:defRPr>
            </a:pPr>
            <a:r>
              <a:t>Sinkronisasi adalah siklus peningkatan mutu, bukan kegiatan sekali selesai.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AKTIVITAS KELAS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Latihan Kelompok: Analisis Kebutuhan Kerja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2011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1" i="0">
                <a:solidFill>
                  <a:srgbClr val="0097A7"/>
                </a:solidFill>
                <a:latin typeface="Aptos"/>
              </a:defRPr>
            </a:pPr>
            <a:r>
              <a:t>STUDI KASUS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965960"/>
            <a:ext cx="10698480" cy="7772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200" b="1" i="0">
                <a:solidFill>
                  <a:srgbClr val="142544"/>
                </a:solidFill>
                <a:latin typeface="Aptos"/>
              </a:defRPr>
            </a:pPr>
            <a:r>
              <a:t>Sebuah perusahaan ritel ingin merekrut Junior Data Analyst untuk menganalisis penjualan dan perilaku pelanggan.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063240"/>
            <a:ext cx="10515600" cy="23774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100"/>
              </a:spcAft>
              <a:defRPr sz="1600">
                <a:solidFill>
                  <a:srgbClr val="283444"/>
                </a:solidFill>
                <a:latin typeface="Aptos"/>
              </a:defRPr>
            </a:pPr>
            <a:r>
              <a:t>1. Rumuskan tujuan jabatan dan 4 tanggung jawab utama (job analysis).</a:t>
            </a:r>
          </a:p>
          <a:p>
            <a:pPr>
              <a:spcAft>
                <a:spcPts val="1100"/>
              </a:spcAft>
              <a:defRPr sz="1600">
                <a:solidFill>
                  <a:srgbClr val="283444"/>
                </a:solidFill>
                <a:latin typeface="Aptos"/>
              </a:defRPr>
            </a:pPr>
            <a:r>
              <a:t>2. Uraikan langkah kerja untuk menghasilkan laporan penjualan mingguan (task analysis).</a:t>
            </a:r>
          </a:p>
          <a:p>
            <a:pPr>
              <a:spcAft>
                <a:spcPts val="1100"/>
              </a:spcAft>
              <a:defRPr sz="1600">
                <a:solidFill>
                  <a:srgbClr val="283444"/>
                </a:solidFill>
                <a:latin typeface="Aptos"/>
              </a:defRPr>
            </a:pPr>
            <a:r>
              <a:t>3. Pilih 5 kompetensi inti dan tetapkan level yang dibutuhkan.</a:t>
            </a:r>
          </a:p>
          <a:p>
            <a:pPr>
              <a:spcAft>
                <a:spcPts val="1100"/>
              </a:spcAft>
              <a:defRPr sz="1600">
                <a:solidFill>
                  <a:srgbClr val="283444"/>
                </a:solidFill>
                <a:latin typeface="Aptos"/>
              </a:defRPr>
            </a:pPr>
            <a:r>
              <a:t>4. Buat 3 rekomendasi integrasi kompetensi ke CPL/CPMK, praktikum, atau proyek.</a:t>
            </a:r>
          </a:p>
          <a:p>
            <a:pPr>
              <a:spcAft>
                <a:spcPts val="1100"/>
              </a:spcAft>
              <a:defRPr sz="1600">
                <a:solidFill>
                  <a:srgbClr val="283444"/>
                </a:solidFill>
                <a:latin typeface="Aptos"/>
              </a:defRPr>
            </a:pPr>
            <a:r>
              <a:t>5. Tentukan bukti asesmen yang dapat menunjukkan mahasiswa benar-benar kompeten.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5715000"/>
            <a:ext cx="10698480" cy="438912"/>
          </a:xfrm>
          <a:prstGeom prst="roundRect">
            <a:avLst/>
          </a:prstGeom>
          <a:solidFill>
            <a:srgbClr val="FFF6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5797296"/>
            <a:ext cx="1024128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142544"/>
                </a:solidFill>
                <a:latin typeface="Aptos"/>
              </a:defRPr>
            </a:pPr>
            <a:r>
              <a:t>Output kelompok: 1 lembar matriks analisis + presentasi 5 menit.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5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27432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300" b="1" i="0">
                <a:solidFill>
                  <a:srgbClr val="F4B137"/>
                </a:solidFill>
                <a:latin typeface="Aptos"/>
              </a:defRPr>
            </a:pPr>
            <a:r>
              <a:t>RANGKUMAN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7772400" cy="19202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3200" b="0" i="0">
                <a:solidFill>
                  <a:srgbClr val="FFFFFF"/>
                </a:solidFill>
                <a:latin typeface="Aptos"/>
              </a:defRPr>
            </a:pPr>
            <a:r>
              <a:t>Mulai dari pekerjaan,</a:t>
            </a:r>
          </a:p>
          <a:p>
            <a:pPr>
              <a:spcAft>
                <a:spcPts val="700"/>
              </a:spcAft>
              <a:defRPr sz="3200" b="0" i="0">
                <a:solidFill>
                  <a:srgbClr val="FFFFFF"/>
                </a:solidFill>
                <a:latin typeface="Aptos"/>
              </a:defRPr>
            </a:pPr>
            <a:r>
              <a:t>bangun kompetensi,</a:t>
            </a:r>
          </a:p>
          <a:p>
            <a:pPr>
              <a:spcAft>
                <a:spcPts val="700"/>
              </a:spcAft>
              <a:defRPr sz="3200" b="0" i="0">
                <a:solidFill>
                  <a:srgbClr val="FFFFFF"/>
                </a:solidFill>
                <a:latin typeface="Aptos"/>
              </a:defRPr>
            </a:pPr>
            <a:r>
              <a:t>selaraskan pembelajaran.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94760"/>
            <a:ext cx="7955279" cy="210312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700"/>
              </a:spcAft>
              <a:defRPr sz="1500">
                <a:solidFill>
                  <a:srgbClr val="E1EBF5"/>
                </a:solidFill>
                <a:latin typeface="Aptos"/>
              </a:defRPr>
            </a:pPr>
            <a:r>
              <a:t>Kompetensi industri = standar kemampuan yang dibutuhkan.</a:t>
            </a:r>
          </a:p>
          <a:p>
            <a:pPr>
              <a:spcAft>
                <a:spcPts val="700"/>
              </a:spcAft>
              <a:defRPr sz="1500">
                <a:solidFill>
                  <a:srgbClr val="E1EBF5"/>
                </a:solidFill>
                <a:latin typeface="Aptos"/>
              </a:defRPr>
            </a:pPr>
            <a:r>
              <a:t>Job analysis = memahami jabatan dan tanggung jawab.</a:t>
            </a:r>
          </a:p>
          <a:p>
            <a:pPr>
              <a:spcAft>
                <a:spcPts val="700"/>
              </a:spcAft>
              <a:defRPr sz="1500">
                <a:solidFill>
                  <a:srgbClr val="E1EBF5"/>
                </a:solidFill>
                <a:latin typeface="Aptos"/>
              </a:defRPr>
            </a:pPr>
            <a:r>
              <a:t>Task analysis = merinci tugas dan langkah kerja.</a:t>
            </a:r>
          </a:p>
          <a:p>
            <a:pPr>
              <a:spcAft>
                <a:spcPts val="700"/>
              </a:spcAft>
              <a:defRPr sz="1500">
                <a:solidFill>
                  <a:srgbClr val="E1EBF5"/>
                </a:solidFill>
                <a:latin typeface="Aptos"/>
              </a:defRPr>
            </a:pPr>
            <a:r>
              <a:t>Competency mapping = membandingkan kebutuhan dan kemampuan.</a:t>
            </a:r>
          </a:p>
          <a:p>
            <a:pPr>
              <a:spcAft>
                <a:spcPts val="700"/>
              </a:spcAft>
              <a:defRPr sz="1500">
                <a:solidFill>
                  <a:srgbClr val="E1EBF5"/>
                </a:solidFill>
                <a:latin typeface="Aptos"/>
              </a:defRPr>
            </a:pPr>
            <a:r>
              <a:t>Sinkronisasi kurikulum = menerjemahkan temuan ke CPL, pembelajaran, dan asesmen.</a:t>
            </a:r>
          </a:p>
        </p:txBody>
      </p:sp>
      <p:sp>
        <p:nvSpPr>
          <p:cNvPr id="6" name="Oval 5"/>
          <p:cNvSpPr/>
          <p:nvPr/>
        </p:nvSpPr>
        <p:spPr>
          <a:xfrm>
            <a:off x="8778240" y="1508760"/>
            <a:ext cx="2103120" cy="2103120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784080" y="2880360"/>
            <a:ext cx="1554480" cy="1554480"/>
          </a:xfrm>
          <a:prstGeom prst="ellipse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366760" y="5074920"/>
            <a:ext cx="2926080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t>TERIMA KASIH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530352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0097A7"/>
                </a:solidFill>
                <a:latin typeface="Aptos"/>
              </a:defRPr>
            </a:pPr>
            <a:r>
              <a:t>REFERENSI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2648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2800" b="1" i="0">
                <a:solidFill>
                  <a:srgbClr val="142544"/>
                </a:solidFill>
                <a:latin typeface="Aptos"/>
              </a:defRPr>
            </a:pPr>
            <a:r>
              <a:t>Bacaan dan Sumber Rujukan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61872"/>
            <a:ext cx="777240" cy="50292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50292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000" b="1" i="0">
                <a:solidFill>
                  <a:srgbClr val="677584"/>
                </a:solidFill>
                <a:latin typeface="Aptos"/>
              </a:defRPr>
            </a:pPr>
            <a:r>
              <a:t>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691640"/>
            <a:ext cx="10789920" cy="42062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5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•  Armstrong, M. Handbook of Human Resource Management Practice. Kogan Page.</a:t>
            </a:r>
          </a:p>
          <a:p>
            <a:pPr>
              <a:spcAft>
                <a:spcPts val="15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•  Brannick, M. T., Levine, E. L., &amp; Morgeson, F. P. Job and Work Analysis: Methods, Research, and Applications for Human Resource Management. SAGE.</a:t>
            </a:r>
          </a:p>
          <a:p>
            <a:pPr>
              <a:spcAft>
                <a:spcPts val="15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•  International Labour Organization (ILO). Resources on skills, skills anticipation, and skills matching.</a:t>
            </a:r>
          </a:p>
          <a:p>
            <a:pPr>
              <a:spcAft>
                <a:spcPts val="15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•  OECD. Skills for Jobs and publications on skills needs and labour-market alignment.</a:t>
            </a:r>
          </a:p>
          <a:p>
            <a:pPr>
              <a:spcAft>
                <a:spcPts val="15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•  World Economic Forum. Future of Jobs Report (gunakan edisi terbaru yang tersedia untuk diskusi tren).</a:t>
            </a:r>
          </a:p>
          <a:p>
            <a:pPr>
              <a:spcAft>
                <a:spcPts val="1500"/>
              </a:spcAft>
              <a:defRPr sz="1700">
                <a:solidFill>
                  <a:srgbClr val="283444"/>
                </a:solidFill>
                <a:latin typeface="Aptos"/>
              </a:defRPr>
            </a:pPr>
            <a:r>
              <a:t>•  Dokumen lokal: SKKNI terkait bidang, standar profesi, tracer study, survei pengguna lulusan, dan data lowongan kerja.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577840"/>
            <a:ext cx="10607040" cy="502920"/>
          </a:xfrm>
          <a:prstGeom prst="roundRect">
            <a:avLst/>
          </a:prstGeom>
          <a:solidFill>
            <a:srgbClr val="E2E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696712"/>
            <a:ext cx="10149840" cy="25603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1200" b="0" i="1">
                <a:solidFill>
                  <a:srgbClr val="142544"/>
                </a:solidFill>
                <a:latin typeface="Aptos"/>
              </a:defRPr>
            </a:pPr>
            <a:r>
              <a:t>Catatan dosen: sesuaikan contoh kompetensi dan standar dengan program studi serta sektor industri yang dibahas.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>
              <a:spcAft>
                <a:spcPts val="700"/>
              </a:spcAft>
              <a:defRPr sz="800" b="0" i="0">
                <a:solidFill>
                  <a:srgbClr val="677584"/>
                </a:solidFill>
                <a:latin typeface="Aptos"/>
              </a:defRPr>
            </a:pPr>
            <a:r>
              <a:t>ANALISIS KEBUTUHAN DUNIA KERJA  •  MATERI KULIAH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