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64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78240" y="-640080"/>
            <a:ext cx="4023360" cy="4023360"/>
          </a:xfrm>
          <a:prstGeom prst="ellipse">
            <a:avLst/>
          </a:prstGeom>
          <a:solidFill>
            <a:srgbClr val="306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692640" y="3200400"/>
            <a:ext cx="3474720" cy="3474720"/>
          </a:xfrm>
          <a:prstGeom prst="ellipse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183879" y="4709160"/>
            <a:ext cx="1508760" cy="1508760"/>
          </a:xfrm>
          <a:prstGeom prst="ellipse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777240"/>
            <a:ext cx="365760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EDAE37"/>
                </a:solidFill>
                <a:latin typeface="Aptos"/>
              </a:defRPr>
            </a:pPr>
            <a:r>
              <a:t>MATERI KULIAH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371600"/>
            <a:ext cx="7772400" cy="1508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3600" b="0" i="0">
                <a:solidFill>
                  <a:srgbClr val="FFFFFF"/>
                </a:solidFill>
                <a:latin typeface="Aptos"/>
              </a:defRPr>
            </a:pPr>
            <a:r>
              <a:t>STRATEGI</a:t>
            </a:r>
          </a:p>
          <a:p>
            <a:pPr>
              <a:spcAft>
                <a:spcPts val="700"/>
              </a:spcAft>
              <a:defRPr sz="3600" b="0" i="0">
                <a:solidFill>
                  <a:srgbClr val="FFFFFF"/>
                </a:solidFill>
                <a:latin typeface="Aptos"/>
              </a:defRPr>
            </a:pPr>
            <a:r>
              <a:t>PEMBELAJARAN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291840"/>
            <a:ext cx="7315200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900" b="0" i="0">
                <a:solidFill>
                  <a:srgbClr val="DDE7F2"/>
                </a:solidFill>
                <a:latin typeface="Aptos"/>
              </a:defRPr>
            </a:pPr>
            <a:r>
              <a:t>Strategi • Pendekatan • Metode • Teknik • Model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4160520"/>
            <a:ext cx="960120" cy="64008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4526280"/>
            <a:ext cx="7132320" cy="6858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800" b="0" i="0">
                <a:solidFill>
                  <a:srgbClr val="FFFFFF"/>
                </a:solidFill>
                <a:latin typeface="Aptos"/>
              </a:defRPr>
            </a:pPr>
            <a:r>
              <a:t>Merancang pengalaman belajar yang terarah, aktif, dan bermakna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6080760"/>
            <a:ext cx="36576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0" i="0">
                <a:solidFill>
                  <a:srgbClr val="B5C6DC"/>
                </a:solidFill>
                <a:latin typeface="Aptos"/>
              </a:defRPr>
            </a:pPr>
            <a:r>
              <a:t>Bahan presentasi dosen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ORIENTASI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Capaian Pembelajaran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600200"/>
            <a:ext cx="667512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A3544"/>
                </a:solidFill>
                <a:latin typeface="Aptos"/>
              </a:defRPr>
            </a:pPr>
            <a:r>
              <a:t>•  Menjelaskan pengertian dan fungsi strategi pembelajaran.</a:t>
            </a:r>
          </a:p>
          <a:p>
            <a:pPr>
              <a:spcAft>
                <a:spcPts val="1000"/>
              </a:spcAft>
              <a:defRPr sz="1600">
                <a:solidFill>
                  <a:srgbClr val="2A3544"/>
                </a:solidFill>
                <a:latin typeface="Aptos"/>
              </a:defRPr>
            </a:pPr>
            <a:r>
              <a:t>•  Membedakan strategi, pendekatan, metode, teknik, dan model pembelajaran.</a:t>
            </a:r>
          </a:p>
          <a:p>
            <a:pPr>
              <a:spcAft>
                <a:spcPts val="1000"/>
              </a:spcAft>
              <a:defRPr sz="1600">
                <a:solidFill>
                  <a:srgbClr val="2A3544"/>
                </a:solidFill>
                <a:latin typeface="Aptos"/>
              </a:defRPr>
            </a:pPr>
            <a:r>
              <a:t>•  Memilih strategi sesuai tujuan, karakteristik peserta didik, materi, waktu, dan sumber daya.</a:t>
            </a:r>
          </a:p>
          <a:p>
            <a:pPr>
              <a:spcAft>
                <a:spcPts val="1000"/>
              </a:spcAft>
              <a:defRPr sz="1600">
                <a:solidFill>
                  <a:srgbClr val="2A3544"/>
                </a:solidFill>
                <a:latin typeface="Aptos"/>
              </a:defRPr>
            </a:pPr>
            <a:r>
              <a:t>•  Merancang contoh kegiatan pembelajaran beserta asesmen yang selaras.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691640"/>
            <a:ext cx="3977639" cy="3611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691640"/>
            <a:ext cx="109728" cy="3611880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1965960"/>
            <a:ext cx="320040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19B"/>
                </a:solidFill>
                <a:latin typeface="Aptos"/>
              </a:defRPr>
            </a:pPr>
            <a:r>
              <a:t>INTI MATERI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468880"/>
            <a:ext cx="3246120" cy="24231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62643"/>
                </a:solidFill>
                <a:latin typeface="Aptos"/>
              </a:defRPr>
            </a:pPr>
            <a:r>
              <a:t>Tujuan pembelajaran menentukan pilihan pendekatan, model, metode, dan teknik.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KONSEP DASAR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Mengapa Strategi Pembelajaran Penting?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600200"/>
            <a:ext cx="667512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Pembelajaran bukan sekadar menyampaikan materi, tetapi membantu peserta didik mencapai kompetensi.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Strategi yang tepat meningkatkan keterlibatan, pemahaman, latihan, kolaborasi, dan transfer pengetahuan.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Satu metode tidak cocok untuk semua tujuan dan semua peserta didik.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Guru/dosen perlu menyesuaikan desain dengan hasil belajar, konteks kelas, akses teknologi, dan kebutuhan individual.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691640"/>
            <a:ext cx="3977639" cy="3611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691640"/>
            <a:ext cx="109728" cy="3611880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1965960"/>
            <a:ext cx="320040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19B"/>
                </a:solidFill>
                <a:latin typeface="Aptos"/>
              </a:defRPr>
            </a:pPr>
            <a:r>
              <a:t>PRINSIP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468880"/>
            <a:ext cx="3246120" cy="24231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62643"/>
                </a:solidFill>
                <a:latin typeface="Aptos"/>
              </a:defRPr>
            </a:pPr>
            <a:r>
              <a:t>Mulai dari hasil belajar yang diharapkan, lalu rancang pengalaman belajar dan asesmennya.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Lima Istilah yang Perlu Dibedakan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645920"/>
            <a:ext cx="3246120" cy="16002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94360" y="1645920"/>
            <a:ext cx="3246120" cy="109728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8952" y="1920240"/>
            <a:ext cx="288036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00919B"/>
                </a:solidFill>
                <a:latin typeface="Aptos"/>
              </a:defRPr>
            </a:pPr>
            <a:r>
              <a:t>STRATEGI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2359152"/>
            <a:ext cx="2880360" cy="6400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A3544"/>
                </a:solidFill>
                <a:latin typeface="Aptos"/>
              </a:defRPr>
            </a:pPr>
            <a:r>
              <a:t>Rencana menyeluruh untuk mencapai tujuan belajar.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60520" y="1645920"/>
            <a:ext cx="3246120" cy="16002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160520" y="1645920"/>
            <a:ext cx="3246120" cy="109728"/>
          </a:xfrm>
          <a:prstGeom prst="rect">
            <a:avLst/>
          </a:prstGeom>
          <a:solidFill>
            <a:srgbClr val="306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25112" y="1920240"/>
            <a:ext cx="288036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306099"/>
                </a:solidFill>
                <a:latin typeface="Aptos"/>
              </a:defRPr>
            </a:pPr>
            <a:r>
              <a:t>PENDEKATAN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25112" y="2359152"/>
            <a:ext cx="2880360" cy="6400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A3544"/>
                </a:solidFill>
                <a:latin typeface="Aptos"/>
              </a:defRPr>
            </a:pPr>
            <a:r>
              <a:t>Sudut pandang atau landasan tentang bagaimana belajar terjadi.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26679" y="1645920"/>
            <a:ext cx="3246120" cy="16002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726679" y="1645920"/>
            <a:ext cx="3246120" cy="109728"/>
          </a:xfrm>
          <a:prstGeom prst="rect">
            <a:avLst/>
          </a:prstGeom>
          <a:solidFill>
            <a:srgbClr val="357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91271" y="1920240"/>
            <a:ext cx="288036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357E5B"/>
                </a:solidFill>
                <a:latin typeface="Aptos"/>
              </a:defRPr>
            </a:pPr>
            <a:r>
              <a:t>MODEL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91271" y="2359152"/>
            <a:ext cx="2880360" cy="6400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A3544"/>
                </a:solidFill>
                <a:latin typeface="Aptos"/>
              </a:defRPr>
            </a:pPr>
            <a:r>
              <a:t>Kerangka pembelajaran dengan sintaks/tahapan yang sistematis.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377440" y="3794760"/>
            <a:ext cx="3246120" cy="16002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377440" y="3794760"/>
            <a:ext cx="3246120" cy="109728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542032" y="4069080"/>
            <a:ext cx="288036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EDAE37"/>
                </a:solidFill>
                <a:latin typeface="Aptos"/>
              </a:defRPr>
            </a:pPr>
            <a:r>
              <a:t>METODE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42032" y="4507992"/>
            <a:ext cx="2880360" cy="6400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A3544"/>
                </a:solidFill>
                <a:latin typeface="Aptos"/>
              </a:defRPr>
            </a:pPr>
            <a:r>
              <a:t>Cara umum mengorganisasi proses belajar.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943600" y="3794760"/>
            <a:ext cx="3246120" cy="16002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943600" y="3794760"/>
            <a:ext cx="3246120" cy="109728"/>
          </a:xfrm>
          <a:prstGeom prst="rect">
            <a:avLst/>
          </a:prstGeom>
          <a:solidFill>
            <a:srgbClr val="1626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108192" y="4069080"/>
            <a:ext cx="288036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162643"/>
                </a:solidFill>
                <a:latin typeface="Aptos"/>
              </a:defRPr>
            </a:pPr>
            <a:r>
              <a:t>TEKNIK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08192" y="4507992"/>
            <a:ext cx="2880360" cy="6400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A3544"/>
                </a:solidFill>
                <a:latin typeface="Aptos"/>
              </a:defRPr>
            </a:pPr>
            <a:r>
              <a:t>Tindakan spesifik saat menerapkan metode di kelas.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STRATEGI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Pengertian Strategi Pembelajaran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600200"/>
            <a:ext cx="667512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Strategi pembelajaran adalah rencana terarah untuk mengatur tujuan, materi, aktivitas, interaksi, sumber belajar, waktu, dan asesmen.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Strategi menghubungkan tujuan pembelajaran dengan cara peserta didik memperoleh pengalaman belajar.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Strategi dapat berpusat pada guru, berpusat pada peserta didik, atau memadukan keduanya sesuai kebutuhan.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Strategi perlu fleksibel: guru memantau bukti belajar dan menyesuaikan dukungan.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691640"/>
            <a:ext cx="3977639" cy="3611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691640"/>
            <a:ext cx="109728" cy="3611880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1965960"/>
            <a:ext cx="320040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19B"/>
                </a:solidFill>
                <a:latin typeface="Aptos"/>
              </a:defRPr>
            </a:pPr>
            <a:r>
              <a:t>CONTOH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468880"/>
            <a:ext cx="3246120" cy="24231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62643"/>
                </a:solidFill>
                <a:latin typeface="Aptos"/>
              </a:defRPr>
            </a:pPr>
            <a:r>
              <a:t>Tujuan: mahasiswa mampu menganalisis masalah. Strategi: studi kasus, diskusi kelompok, presentasi, dan refleksi.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STRATEGI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Contoh Strategi Pembelajaran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600200"/>
            <a:ext cx="667512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Ekspositori: menyampaikan konsep secara terstruktur, cocok untuk pengantar atau materi yang perlu penjelasan langsung.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Inkuiri: peserta didik mengajukan pertanyaan, mengumpulkan bukti, dan menyusun kesimpulan.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Kooperatif: peserta didik bekerja dalam kelompok dengan tujuan dan tanggung jawab bersama.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Berbasis masalah/proyek: belajar melalui persoalan autentik atau pembuatan produk.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Diferensiasi: menyesuaikan dukungan, proses, atau produk berdasarkan kesiapan dan kebutuhan belajar.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691640"/>
            <a:ext cx="3977639" cy="3611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691640"/>
            <a:ext cx="109728" cy="3611880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1965960"/>
            <a:ext cx="320040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19B"/>
                </a:solidFill>
                <a:latin typeface="Aptos"/>
              </a:defRPr>
            </a:pPr>
            <a:r>
              <a:t>CATATAN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468880"/>
            <a:ext cx="3246120" cy="24231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62643"/>
                </a:solidFill>
                <a:latin typeface="Aptos"/>
              </a:defRPr>
            </a:pPr>
            <a:r>
              <a:t>Strategi dapat dikombinasikan; pilih berdasarkan tujuan dan bukti belajar, bukan sekadar tren.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PENDEKATAN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Pengertian Pendekatan Pembelajaran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600200"/>
            <a:ext cx="667512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Pendekatan pembelajaran adalah perspektif atau landasan umum yang memengaruhi cara guru merancang kegiatan belajar.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Pendekatan membantu menjawab: bagaimana peserta didik belajar dan peran apa yang dimainkan guru?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Pendekatan menjadi dasar pemilihan model, metode, media, interaksi, dan asesmen.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Contoh pendekatan: berpusat pada peserta didik, kontekstual, saintifik, konstruktivistik, dan diferensiasi.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691640"/>
            <a:ext cx="3977639" cy="3611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691640"/>
            <a:ext cx="109728" cy="3611880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1965960"/>
            <a:ext cx="320040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19B"/>
                </a:solidFill>
                <a:latin typeface="Aptos"/>
              </a:defRPr>
            </a:pPr>
            <a:r>
              <a:t>BEDAKAN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468880"/>
            <a:ext cx="3246120" cy="24231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62643"/>
                </a:solidFill>
                <a:latin typeface="Aptos"/>
              </a:defRPr>
            </a:pPr>
            <a:r>
              <a:t>Pendekatan adalah cara pandang; strategi adalah rencana tindakan untuk mencapai tujuan.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PENDEKATAN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Ragam Pendekatan Pembelajaran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10835640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1508760"/>
            <a:ext cx="109728" cy="658368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636776"/>
            <a:ext cx="29260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162643"/>
                </a:solidFill>
                <a:latin typeface="Aptos"/>
              </a:defRPr>
            </a:pPr>
            <a:r>
              <a:t>Berpusat pada peserta didik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40480" y="1618488"/>
            <a:ext cx="731520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Peserta didik aktif membangun pemahaman dan mengambil peran dalam belajar.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368296"/>
            <a:ext cx="10835640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85800" y="2368296"/>
            <a:ext cx="109728" cy="658368"/>
          </a:xfrm>
          <a:prstGeom prst="rect">
            <a:avLst/>
          </a:prstGeom>
          <a:solidFill>
            <a:srgbClr val="306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2496312"/>
            <a:ext cx="29260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162643"/>
                </a:solidFill>
                <a:latin typeface="Aptos"/>
              </a:defRPr>
            </a:pPr>
            <a:r>
              <a:t>Konstruktivistik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40480" y="2478024"/>
            <a:ext cx="731520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Pengetahuan dibangun melalui pengalaman, refleksi, dan pengaitan dengan pengetahuan awal.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227832"/>
            <a:ext cx="10835640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5800" y="3227832"/>
            <a:ext cx="109728" cy="658368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0120" y="3355848"/>
            <a:ext cx="29260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162643"/>
                </a:solidFill>
                <a:latin typeface="Aptos"/>
              </a:defRPr>
            </a:pPr>
            <a:r>
              <a:t>Kontekstual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40480" y="3337560"/>
            <a:ext cx="731520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Konsep dihubungkan dengan situasi nyata dan pengalaman sehari-hari.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4087368"/>
            <a:ext cx="10835640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85800" y="4087368"/>
            <a:ext cx="109728" cy="658368"/>
          </a:xfrm>
          <a:prstGeom prst="rect">
            <a:avLst/>
          </a:prstGeom>
          <a:solidFill>
            <a:srgbClr val="357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0120" y="4215383"/>
            <a:ext cx="29260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162643"/>
                </a:solidFill>
                <a:latin typeface="Aptos"/>
              </a:defRPr>
            </a:pPr>
            <a:r>
              <a:t>Saintifik / berbasis bukti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40480" y="4197096"/>
            <a:ext cx="731520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Mengamati, bertanya, mengumpulkan informasi, menalar, dan mengomunikasikan sesuai konteks.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4946904"/>
            <a:ext cx="10835640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85800" y="4946904"/>
            <a:ext cx="109728" cy="658368"/>
          </a:xfrm>
          <a:prstGeom prst="rect">
            <a:avLst/>
          </a:prstGeom>
          <a:solidFill>
            <a:srgbClr val="1626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60120" y="5074920"/>
            <a:ext cx="29260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162643"/>
                </a:solidFill>
                <a:latin typeface="Aptos"/>
              </a:defRPr>
            </a:pPr>
            <a:r>
              <a:t>Diferensiasi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40480" y="5056632"/>
            <a:ext cx="731520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Konten, proses, dukungan, atau produk disesuaikan dengan kebutuhan belajar.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METODE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Pengertian Metode Pembelajaran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600200"/>
            <a:ext cx="667512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Metode adalah cara sistematis yang digunakan untuk melaksanakan pembelajaran dan mengorganisasi aktivitas peserta didik.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Metode lebih konkret daripada pendekatan, tetapi belum tentu sedetail teknik pelaksanaan.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Pemilihan metode mempertimbangkan tujuan, karakter materi, ukuran kelas, waktu, sarana, dan pengalaman peserta didik.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Efektivitas metode dilihat dari ketercapaian tujuan dan kualitas bukti belajar, bukan dari nama metodenya.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691640"/>
            <a:ext cx="3977639" cy="3611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691640"/>
            <a:ext cx="109728" cy="3611880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1965960"/>
            <a:ext cx="320040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19B"/>
                </a:solidFill>
                <a:latin typeface="Aptos"/>
              </a:defRPr>
            </a:pPr>
            <a:r>
              <a:t>PERTANYAAN KUNCI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468880"/>
            <a:ext cx="3246120" cy="24231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62643"/>
                </a:solidFill>
                <a:latin typeface="Aptos"/>
              </a:defRPr>
            </a:pPr>
            <a:r>
              <a:t>Aktivitas apa yang paling memungkinkan peserta didik menunjukkan kompetensi yang ditargetkan?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METODE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Contoh Metode dan Penggunaannya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645920"/>
            <a:ext cx="3474720" cy="1691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94360" y="1645920"/>
            <a:ext cx="109728" cy="1691640"/>
          </a:xfrm>
          <a:prstGeom prst="rect">
            <a:avLst/>
          </a:prstGeom>
          <a:solidFill>
            <a:srgbClr val="306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1874519"/>
            <a:ext cx="29260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1" i="0">
                <a:solidFill>
                  <a:srgbClr val="162643"/>
                </a:solidFill>
                <a:latin typeface="Aptos"/>
              </a:defRPr>
            </a:pPr>
            <a:r>
              <a:t>Ceramah interaktif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331720"/>
            <a:ext cx="2880360" cy="7315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Pengantar konsep; diselingi pertanyaan dan cek pemahaman.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80560" y="1645920"/>
            <a:ext cx="3474720" cy="1691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80560" y="1645920"/>
            <a:ext cx="109728" cy="1691640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36592" y="1874519"/>
            <a:ext cx="29260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1" i="0">
                <a:solidFill>
                  <a:srgbClr val="162643"/>
                </a:solidFill>
                <a:latin typeface="Aptos"/>
              </a:defRPr>
            </a:pPr>
            <a:r>
              <a:t>Diskusi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36592" y="2331720"/>
            <a:ext cx="2880360" cy="7315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Menganalisis gagasan, membandingkan perspektif, dan berargumentasi.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66760" y="1645920"/>
            <a:ext cx="3474720" cy="1691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66760" y="1645920"/>
            <a:ext cx="109728" cy="1691640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22792" y="1874519"/>
            <a:ext cx="29260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1" i="0">
                <a:solidFill>
                  <a:srgbClr val="162643"/>
                </a:solidFill>
                <a:latin typeface="Aptos"/>
              </a:defRPr>
            </a:pPr>
            <a:r>
              <a:t>Demonstrasi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22792" y="2331720"/>
            <a:ext cx="2880360" cy="7315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Menunjukkan prosedur, penggunaan alat, atau langkah kerja.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94360" y="3703320"/>
            <a:ext cx="3474720" cy="1691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94360" y="3703320"/>
            <a:ext cx="109728" cy="1691640"/>
          </a:xfrm>
          <a:prstGeom prst="rect">
            <a:avLst/>
          </a:prstGeom>
          <a:solidFill>
            <a:srgbClr val="357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50392" y="3931920"/>
            <a:ext cx="29260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1" i="0">
                <a:solidFill>
                  <a:srgbClr val="162643"/>
                </a:solidFill>
                <a:latin typeface="Aptos"/>
              </a:defRPr>
            </a:pPr>
            <a:r>
              <a:t>Eksperimen / praktik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0392" y="4389120"/>
            <a:ext cx="2880360" cy="7315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Menguji konsep dan membangun keterampilan melalui tindakan.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80560" y="3703320"/>
            <a:ext cx="3474720" cy="1691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480560" y="3703320"/>
            <a:ext cx="109728" cy="1691640"/>
          </a:xfrm>
          <a:prstGeom prst="rect">
            <a:avLst/>
          </a:prstGeom>
          <a:solidFill>
            <a:srgbClr val="1626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736592" y="3931920"/>
            <a:ext cx="29260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1" i="0">
                <a:solidFill>
                  <a:srgbClr val="162643"/>
                </a:solidFill>
                <a:latin typeface="Aptos"/>
              </a:defRPr>
            </a:pPr>
            <a:r>
              <a:t>Studi kasus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36592" y="4389120"/>
            <a:ext cx="2880360" cy="7315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Menganalisis situasi nyata atau simulasi yang kompleks.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366760" y="3703320"/>
            <a:ext cx="3474720" cy="1691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366760" y="3703320"/>
            <a:ext cx="109728" cy="1691640"/>
          </a:xfrm>
          <a:prstGeom prst="rect">
            <a:avLst/>
          </a:prstGeom>
          <a:solidFill>
            <a:srgbClr val="306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622792" y="3931920"/>
            <a:ext cx="29260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1" i="0">
                <a:solidFill>
                  <a:srgbClr val="162643"/>
                </a:solidFill>
                <a:latin typeface="Aptos"/>
              </a:defRPr>
            </a:pPr>
            <a:r>
              <a:t>Proyek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22792" y="4389120"/>
            <a:ext cx="2880360" cy="7315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Merancang produk/solusi dengan proses dan hasil yang dapat dinilai.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TEKNIK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Pengertian Teknik Pembelajaran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600200"/>
            <a:ext cx="667512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Teknik pembelajaran adalah tindakan atau prosedur spesifik yang dilakukan guru/dosen saat menerapkan metode.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Teknik mengatur hal praktis: cara membagi kelompok, mengajukan pertanyaan, memberi umpan balik, atau mengecek pemahaman.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Teknik dapat berubah sesuai respons peserta didik, waktu, dinamika kelas, dan hasil asesmen formatif.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Teknik yang baik jelas, inklusif, mudah dilaksanakan, dan mendukung tujuan pembelajaran.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691640"/>
            <a:ext cx="3977639" cy="3611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691640"/>
            <a:ext cx="109728" cy="3611880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1965960"/>
            <a:ext cx="320040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19B"/>
                </a:solidFill>
                <a:latin typeface="Aptos"/>
              </a:defRPr>
            </a:pPr>
            <a:r>
              <a:t>CONTOH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468880"/>
            <a:ext cx="3246120" cy="24231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62643"/>
                </a:solidFill>
                <a:latin typeface="Aptos"/>
              </a:defRPr>
            </a:pPr>
            <a:r>
              <a:t>Metode: diskusi. Teknik: Think–Pair–Share, kartu pertanyaan, giliran bicara, dan laporan satu menit.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TEKNIK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Contoh Teknik Praktis di Kelas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54480"/>
            <a:ext cx="5212080" cy="10789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700784"/>
            <a:ext cx="47548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00919B"/>
                </a:solidFill>
                <a:latin typeface="Aptos"/>
              </a:defRPr>
            </a:pPr>
            <a:r>
              <a:t>Think–Pair–Share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084831"/>
            <a:ext cx="475488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Berpikir mandiri → berdiskusi berpasangan → berbagi hasil.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1554480"/>
            <a:ext cx="5212080" cy="10789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7960" y="1700784"/>
            <a:ext cx="47548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306099"/>
                </a:solidFill>
                <a:latin typeface="Aptos"/>
              </a:defRPr>
            </a:pPr>
            <a:r>
              <a:t>Pertanyaan pemantik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2084831"/>
            <a:ext cx="475488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Memulai pembelajaran dengan pertanyaan yang memicu rasa ingin tahu.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2944368"/>
            <a:ext cx="5212080" cy="10789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090672"/>
            <a:ext cx="47548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00919B"/>
                </a:solidFill>
                <a:latin typeface="Aptos"/>
              </a:defRPr>
            </a:pPr>
            <a:r>
              <a:t>Exit ticket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474720"/>
            <a:ext cx="475488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Peserta didik menuliskan satu hal dipahami dan satu pertanyaan.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944368"/>
            <a:ext cx="5212080" cy="10789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37960" y="3090672"/>
            <a:ext cx="47548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306099"/>
                </a:solidFill>
                <a:latin typeface="Aptos"/>
              </a:defRPr>
            </a:pPr>
            <a:r>
              <a:t>Jigsaw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7960" y="3474720"/>
            <a:ext cx="475488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Setiap anggota mempelajari bagian materi lalu mengajarkannya kepada kelompok.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4334256"/>
            <a:ext cx="5212080" cy="10789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4480560"/>
            <a:ext cx="47548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00919B"/>
                </a:solidFill>
                <a:latin typeface="Aptos"/>
              </a:defRPr>
            </a:pPr>
            <a:r>
              <a:t>Peer feedback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4864608"/>
            <a:ext cx="475488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Peserta didik memberi umpan balik berdasarkan kriteria/rubrik.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80" y="4334256"/>
            <a:ext cx="5212080" cy="10789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37960" y="4480560"/>
            <a:ext cx="47548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306099"/>
                </a:solidFill>
                <a:latin typeface="Aptos"/>
              </a:defRPr>
            </a:pPr>
            <a:r>
              <a:t>Kuis cepat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37960" y="4864608"/>
            <a:ext cx="475488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Cek pemahaman singkat untuk menentukan tindak lanjut.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MODEL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Pengertian Model Pembelajaran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600200"/>
            <a:ext cx="667512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Model pembelajaran adalah kerangka konseptual yang memberi pola sistematis untuk merancang dan menjalankan pembelajaran.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Model biasanya memiliki tujuan, sintaks/tahapan, sistem sosial, peran guru, serta dukungan atau lingkungan belajar.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Model membantu menjaga konsistensi kegiatan agar selaras dengan tujuan dan asesmen.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Model bukan sekadar nama aktivitas; penerapannya perlu mengikuti prinsip dan tahapan utama model tersebut.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691640"/>
            <a:ext cx="3977639" cy="3611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691640"/>
            <a:ext cx="109728" cy="3611880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1965960"/>
            <a:ext cx="320040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19B"/>
                </a:solidFill>
                <a:latin typeface="Aptos"/>
              </a:defRPr>
            </a:pPr>
            <a:r>
              <a:t>RINGKAS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468880"/>
            <a:ext cx="3246120" cy="24231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62643"/>
                </a:solidFill>
                <a:latin typeface="Aptos"/>
              </a:defRPr>
            </a:pPr>
            <a:r>
              <a:t>Model menyediakan kerangka; metode dan teknik menjadi cara untuk menjalankan kegiatan di dalamnya.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MODEL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Contoh Model Pembelajaran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508760"/>
            <a:ext cx="5303520" cy="1188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94360" y="1508760"/>
            <a:ext cx="109728" cy="1188720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1655063"/>
            <a:ext cx="47548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162643"/>
                </a:solidFill>
                <a:latin typeface="Aptos"/>
              </a:defRPr>
            </a:pPr>
            <a:r>
              <a:t>Problem-Based Learning (PBL)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039112"/>
            <a:ext cx="4709160" cy="51206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A3544"/>
                </a:solidFill>
                <a:latin typeface="Aptos"/>
              </a:defRPr>
            </a:pPr>
            <a:r>
              <a:t>Belajar melalui masalah; mengidentifikasi kebutuhan informasi, menyelidiki, dan menyajikan solusi.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1508760"/>
            <a:ext cx="5303520" cy="1188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309360" y="1508760"/>
            <a:ext cx="109728" cy="1188720"/>
          </a:xfrm>
          <a:prstGeom prst="rect">
            <a:avLst/>
          </a:prstGeom>
          <a:solidFill>
            <a:srgbClr val="306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65392" y="1655063"/>
            <a:ext cx="47548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162643"/>
                </a:solidFill>
                <a:latin typeface="Aptos"/>
              </a:defRPr>
            </a:pPr>
            <a:r>
              <a:t>Project-Based Learning (PjBL)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65392" y="2039112"/>
            <a:ext cx="4709160" cy="51206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A3544"/>
                </a:solidFill>
                <a:latin typeface="Aptos"/>
              </a:defRPr>
            </a:pPr>
            <a:r>
              <a:t>Menghasilkan produk/proyek melalui perencanaan, pelaksanaan, umpan balik, dan presentasi.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2953512"/>
            <a:ext cx="5303520" cy="1188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94360" y="2953512"/>
            <a:ext cx="109728" cy="1188720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0392" y="3099816"/>
            <a:ext cx="47548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162643"/>
                </a:solidFill>
                <a:latin typeface="Aptos"/>
              </a:defRPr>
            </a:pPr>
            <a:r>
              <a:t>Discovery Learning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0392" y="3483864"/>
            <a:ext cx="4709160" cy="51206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A3544"/>
                </a:solidFill>
                <a:latin typeface="Aptos"/>
              </a:defRPr>
            </a:pPr>
            <a:r>
              <a:t>Menemukan konsep melalui pengamatan, pengolahan informasi, dan penarikan kesimpulan.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2953512"/>
            <a:ext cx="5303520" cy="1188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309360" y="2953512"/>
            <a:ext cx="109728" cy="1188720"/>
          </a:xfrm>
          <a:prstGeom prst="rect">
            <a:avLst/>
          </a:prstGeom>
          <a:solidFill>
            <a:srgbClr val="357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65392" y="3099816"/>
            <a:ext cx="47548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162643"/>
                </a:solidFill>
                <a:latin typeface="Aptos"/>
              </a:defRPr>
            </a:pPr>
            <a:r>
              <a:t>Inquiry Learning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65392" y="3483864"/>
            <a:ext cx="4709160" cy="51206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A3544"/>
                </a:solidFill>
                <a:latin typeface="Aptos"/>
              </a:defRPr>
            </a:pPr>
            <a:r>
              <a:t>Menyelidiki pertanyaan melalui proses pengumpulan dan analisis bukti.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94360" y="4398264"/>
            <a:ext cx="5303520" cy="1188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94360" y="4398264"/>
            <a:ext cx="109728" cy="1188720"/>
          </a:xfrm>
          <a:prstGeom prst="rect">
            <a:avLst/>
          </a:prstGeom>
          <a:solidFill>
            <a:srgbClr val="1626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50392" y="4544568"/>
            <a:ext cx="47548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162643"/>
                </a:solidFill>
                <a:latin typeface="Aptos"/>
              </a:defRPr>
            </a:pPr>
            <a:r>
              <a:t>Cooperative Learning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0392" y="4928616"/>
            <a:ext cx="4709160" cy="51206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A3544"/>
                </a:solidFill>
                <a:latin typeface="Aptos"/>
              </a:defRPr>
            </a:pPr>
            <a:r>
              <a:t>Belajar dalam kelompok terstruktur dengan ketergantungan positif dan tanggung jawab individu.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398264"/>
            <a:ext cx="5303520" cy="1188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309360" y="4398264"/>
            <a:ext cx="109728" cy="1188720"/>
          </a:xfrm>
          <a:prstGeom prst="rect">
            <a:avLst/>
          </a:prstGeom>
          <a:solidFill>
            <a:srgbClr val="306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65392" y="4544568"/>
            <a:ext cx="47548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162643"/>
                </a:solidFill>
                <a:latin typeface="Aptos"/>
              </a:defRPr>
            </a:pPr>
            <a:r>
              <a:t>Direct Instruction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65392" y="4928616"/>
            <a:ext cx="4709160" cy="51206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A3544"/>
                </a:solidFill>
                <a:latin typeface="Aptos"/>
              </a:defRPr>
            </a:pPr>
            <a:r>
              <a:t>Pembelajaran eksplisit dengan pemodelan, latihan terbimbing, latihan mandiri, dan umpan balik.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PERBANDINGAN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Strategi, Pendekatan, Metode, Teknik, dan Model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1554480"/>
            <a:ext cx="1828800" cy="704088"/>
          </a:xfrm>
          <a:prstGeom prst="rect">
            <a:avLst/>
          </a:prstGeom>
          <a:solidFill>
            <a:srgbClr val="1626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1682495"/>
            <a:ext cx="1609344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Istilah</a:t>
            </a:r>
          </a:p>
        </p:txBody>
      </p:sp>
      <p:sp>
        <p:nvSpPr>
          <p:cNvPr id="9" name="Rectangle 8"/>
          <p:cNvSpPr/>
          <p:nvPr/>
        </p:nvSpPr>
        <p:spPr>
          <a:xfrm>
            <a:off x="2514600" y="1554480"/>
            <a:ext cx="3840480" cy="704088"/>
          </a:xfrm>
          <a:prstGeom prst="rect">
            <a:avLst/>
          </a:prstGeom>
          <a:solidFill>
            <a:srgbClr val="1626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624328" y="1682495"/>
            <a:ext cx="3621024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Pertanyaan utama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55080" y="1554480"/>
            <a:ext cx="4937760" cy="704088"/>
          </a:xfrm>
          <a:prstGeom prst="rect">
            <a:avLst/>
          </a:prstGeom>
          <a:solidFill>
            <a:srgbClr val="1626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64808" y="1682495"/>
            <a:ext cx="4718304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Contoh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2258568"/>
            <a:ext cx="1828800" cy="704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2386584"/>
            <a:ext cx="1609344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2A3544"/>
                </a:solidFill>
                <a:latin typeface="Aptos"/>
              </a:defRPr>
            </a:pPr>
            <a:r>
              <a:t>Pendekatan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514600" y="2258568"/>
            <a:ext cx="3840480" cy="704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624328" y="2386584"/>
            <a:ext cx="3621024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Bagaimana belajar dipahami?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55080" y="2258568"/>
            <a:ext cx="4937760" cy="704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64808" y="2386584"/>
            <a:ext cx="4718304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Berpusat pada peserta didik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" y="2962656"/>
            <a:ext cx="1828800" cy="70408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5528" y="3090672"/>
            <a:ext cx="1609344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2A3544"/>
                </a:solidFill>
                <a:latin typeface="Aptos"/>
              </a:defRPr>
            </a:pPr>
            <a:r>
              <a:t>Strategi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14600" y="2962656"/>
            <a:ext cx="3840480" cy="70408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624328" y="3090672"/>
            <a:ext cx="3621024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Bagaimana rencana mencapai tujuan?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55080" y="2962656"/>
            <a:ext cx="4937760" cy="70408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64808" y="3090672"/>
            <a:ext cx="4718304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Masalah → kelompok → presentasi → refleksi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5800" y="3666744"/>
            <a:ext cx="1828800" cy="704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95528" y="3794759"/>
            <a:ext cx="1609344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2A3544"/>
                </a:solidFill>
                <a:latin typeface="Aptos"/>
              </a:defRPr>
            </a:pPr>
            <a:r>
              <a:t>Model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514600" y="3666744"/>
            <a:ext cx="3840480" cy="704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624328" y="3794759"/>
            <a:ext cx="3621024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Kerangka/tahapan apa yang digunakan?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55080" y="3666744"/>
            <a:ext cx="4937760" cy="704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64808" y="3794759"/>
            <a:ext cx="4718304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Problem-Based Learning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85800" y="4370832"/>
            <a:ext cx="1828800" cy="70408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95528" y="4498848"/>
            <a:ext cx="1609344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2A3544"/>
                </a:solidFill>
                <a:latin typeface="Aptos"/>
              </a:defRPr>
            </a:pPr>
            <a:r>
              <a:t>Metode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514600" y="4370832"/>
            <a:ext cx="3840480" cy="70408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624328" y="4498848"/>
            <a:ext cx="3621024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Cara umum belajar apa yang dipakai?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55080" y="4370832"/>
            <a:ext cx="4937760" cy="70408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64808" y="4498848"/>
            <a:ext cx="4718304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Diskusi dan studi kasus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85800" y="5074920"/>
            <a:ext cx="1828800" cy="704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95528" y="5202936"/>
            <a:ext cx="1609344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2A3544"/>
                </a:solidFill>
                <a:latin typeface="Aptos"/>
              </a:defRPr>
            </a:pPr>
            <a:r>
              <a:t>Teknik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14600" y="5074920"/>
            <a:ext cx="3840480" cy="704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624328" y="5202936"/>
            <a:ext cx="3621024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Tindakan spesifik bagaimana dilakukan?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355080" y="5074920"/>
            <a:ext cx="4937760" cy="704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64808" y="5202936"/>
            <a:ext cx="4718304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Think–Pair–Share, exit ticket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PERANCANGAN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Cara Memilih Strategi yang Tepat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600200"/>
            <a:ext cx="667512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Tetapkan tujuan/CPMK dan perilaku yang harus ditunjukkan peserta didik.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Analisis karakter materi: konsep, prosedur, keterampilan, sikap, atau pemecahan masalah.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Kenali kondisi peserta didik: kemampuan awal, kebutuhan, minat, bahasa, dan akses.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Periksa waktu, ukuran kelas, fasilitas, teknologi, serta sumber belajar.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Tentukan aktivitas dan asesmen yang memberi bukti ketercapaian tujuan.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Siapkan alternatif jika kegiatan tidak berjalan sesuai rencana.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691640"/>
            <a:ext cx="3977639" cy="3611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691640"/>
            <a:ext cx="109728" cy="3611880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1965960"/>
            <a:ext cx="320040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19B"/>
                </a:solidFill>
                <a:latin typeface="Aptos"/>
              </a:defRPr>
            </a:pPr>
            <a:r>
              <a:t>PEGANGAN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468880"/>
            <a:ext cx="3246120" cy="24231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62643"/>
                </a:solidFill>
                <a:latin typeface="Aptos"/>
              </a:defRPr>
            </a:pPr>
            <a:r>
              <a:t>Keselarasan tujuan–aktivitas–asesmen lebih penting daripada menggunakan banyak metode.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PERANCANGAN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Contoh Keselarasan Tujuan, Aktivitas, dan Asesmen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920240"/>
            <a:ext cx="34747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920240"/>
            <a:ext cx="3474720" cy="137160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331720"/>
            <a:ext cx="29718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1" i="0">
                <a:solidFill>
                  <a:srgbClr val="00919B"/>
                </a:solidFill>
                <a:latin typeface="Aptos"/>
              </a:defRPr>
            </a:pPr>
            <a:r>
              <a:t>TUJUAN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880360"/>
            <a:ext cx="2926080" cy="10058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0" i="0">
                <a:solidFill>
                  <a:srgbClr val="162643"/>
                </a:solidFill>
                <a:latin typeface="Aptos"/>
              </a:defRPr>
            </a:pPr>
            <a:r>
              <a:t>Mahasiswa mampu menganalisis masalah keamanan jaringan.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42232" y="2880360"/>
            <a:ext cx="365760" cy="365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400" b="1" i="0">
                <a:solidFill>
                  <a:srgbClr val="647382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26280" y="1920240"/>
            <a:ext cx="34747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26280" y="1920240"/>
            <a:ext cx="3474720" cy="137160"/>
          </a:xfrm>
          <a:prstGeom prst="rect">
            <a:avLst/>
          </a:prstGeom>
          <a:solidFill>
            <a:srgbClr val="306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754880" y="2331720"/>
            <a:ext cx="29718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1" i="0">
                <a:solidFill>
                  <a:srgbClr val="306099"/>
                </a:solidFill>
                <a:latin typeface="Aptos"/>
              </a:defRPr>
            </a:pPr>
            <a:r>
              <a:t>AKTIVITAS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00600" y="2880360"/>
            <a:ext cx="2926080" cy="10058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0" i="0">
                <a:solidFill>
                  <a:srgbClr val="162643"/>
                </a:solidFill>
                <a:latin typeface="Aptos"/>
              </a:defRPr>
            </a:pPr>
            <a:r>
              <a:t>Analisis skenario, identifikasi risiko, diskusi solusi, presentasi kelompok.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28432" y="2880360"/>
            <a:ext cx="365760" cy="365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400" b="1" i="0">
                <a:solidFill>
                  <a:srgbClr val="647382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412480" y="1920240"/>
            <a:ext cx="34747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412480" y="1920240"/>
            <a:ext cx="3474720" cy="137160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41080" y="2331720"/>
            <a:ext cx="29718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1" i="0">
                <a:solidFill>
                  <a:srgbClr val="EDAE37"/>
                </a:solidFill>
                <a:latin typeface="Aptos"/>
              </a:defRPr>
            </a:pPr>
            <a:r>
              <a:t>ASESMEN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0" y="2880360"/>
            <a:ext cx="2926080" cy="10058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0" i="0">
                <a:solidFill>
                  <a:srgbClr val="162643"/>
                </a:solidFill>
                <a:latin typeface="Aptos"/>
              </a:defRPr>
            </a:pPr>
            <a:r>
              <a:t>Rubrik analisis: ketepatan identifikasi, alasan, kelayakan solusi, dan komunikasi.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" y="4892040"/>
            <a:ext cx="10698480" cy="713232"/>
          </a:xfrm>
          <a:prstGeom prst="roundRect">
            <a:avLst/>
          </a:prstGeom>
          <a:solidFill>
            <a:srgbClr val="E0F3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0120" y="5102352"/>
            <a:ext cx="102412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162643"/>
                </a:solidFill>
                <a:latin typeface="Aptos"/>
              </a:defRPr>
            </a:pPr>
            <a:r>
              <a:t>Jika tujuan menuntut analisis, asesmen harus meminta analisis—bukan hanya hafalan definisi.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CONTOH PENERAPAN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Contoh Alur Pembelajaran 100 Menit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1325880" cy="502920"/>
          </a:xfrm>
          <a:prstGeom prst="roundRect">
            <a:avLst/>
          </a:prstGeom>
          <a:solidFill>
            <a:srgbClr val="E4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1"/>
            <a:ext cx="1143000" cy="21945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162643"/>
                </a:solidFill>
                <a:latin typeface="Aptos"/>
              </a:defRPr>
            </a:pPr>
            <a:r>
              <a:t>10 menit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40280" y="1600200"/>
            <a:ext cx="192024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00919B"/>
                </a:solidFill>
                <a:latin typeface="Aptos"/>
              </a:defRPr>
            </a:pPr>
            <a:r>
              <a:t>Pembukaan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51960" y="1600200"/>
            <a:ext cx="6949440" cy="34747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A3544"/>
                </a:solidFill>
                <a:latin typeface="Aptos"/>
              </a:defRPr>
            </a:pPr>
            <a:r>
              <a:t>Pertanyaan pemantik dan tujuan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258568"/>
            <a:ext cx="1325880" cy="502920"/>
          </a:xfrm>
          <a:prstGeom prst="roundRect">
            <a:avLst/>
          </a:prstGeom>
          <a:solidFill>
            <a:srgbClr val="E4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2377439"/>
            <a:ext cx="1143000" cy="21945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162643"/>
                </a:solidFill>
                <a:latin typeface="Aptos"/>
              </a:defRPr>
            </a:pPr>
            <a:r>
              <a:t>15 menit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40280" y="2350008"/>
            <a:ext cx="192024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306099"/>
                </a:solidFill>
                <a:latin typeface="Aptos"/>
              </a:defRPr>
            </a:pPr>
            <a:r>
              <a:t>Penguatan konsep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51960" y="2350008"/>
            <a:ext cx="6949440" cy="34747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A3544"/>
                </a:solidFill>
                <a:latin typeface="Aptos"/>
              </a:defRPr>
            </a:pPr>
            <a:r>
              <a:t>Penjelasan singkat + kuis cepat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008376"/>
            <a:ext cx="1325880" cy="502920"/>
          </a:xfrm>
          <a:prstGeom prst="roundRect">
            <a:avLst/>
          </a:prstGeom>
          <a:solidFill>
            <a:srgbClr val="FFF5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3127248"/>
            <a:ext cx="1143000" cy="21945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162643"/>
                </a:solidFill>
                <a:latin typeface="Aptos"/>
              </a:defRPr>
            </a:pPr>
            <a:r>
              <a:t>30 menit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0280" y="3099816"/>
            <a:ext cx="192024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00919B"/>
                </a:solidFill>
                <a:latin typeface="Aptos"/>
              </a:defRPr>
            </a:pPr>
            <a:r>
              <a:t>Eksplorasi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51960" y="3099816"/>
            <a:ext cx="6949440" cy="34747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A3544"/>
                </a:solidFill>
                <a:latin typeface="Aptos"/>
              </a:defRPr>
            </a:pPr>
            <a:r>
              <a:t>Kelompok menganalisis kasus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758183"/>
            <a:ext cx="1325880" cy="502920"/>
          </a:xfrm>
          <a:prstGeom prst="roundRect">
            <a:avLst/>
          </a:prstGeom>
          <a:solidFill>
            <a:srgbClr val="E4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" y="3877055"/>
            <a:ext cx="1143000" cy="21945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162643"/>
                </a:solidFill>
                <a:latin typeface="Aptos"/>
              </a:defRPr>
            </a:pPr>
            <a:r>
              <a:t>25 menit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40280" y="3849623"/>
            <a:ext cx="192024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306099"/>
                </a:solidFill>
                <a:latin typeface="Aptos"/>
              </a:defRPr>
            </a:pPr>
            <a:r>
              <a:t>Berbagi hasil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51960" y="3849623"/>
            <a:ext cx="6949440" cy="34747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A3544"/>
                </a:solidFill>
                <a:latin typeface="Aptos"/>
              </a:defRPr>
            </a:pPr>
            <a:r>
              <a:t>Presentasi dan tanya jawab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4507992"/>
            <a:ext cx="1325880" cy="502920"/>
          </a:xfrm>
          <a:prstGeom prst="roundRect">
            <a:avLst/>
          </a:prstGeom>
          <a:solidFill>
            <a:srgbClr val="E4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77240" y="4626864"/>
            <a:ext cx="1143000" cy="21945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162643"/>
                </a:solidFill>
                <a:latin typeface="Aptos"/>
              </a:defRPr>
            </a:pPr>
            <a:r>
              <a:t>10 menit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40280" y="4599431"/>
            <a:ext cx="192024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00919B"/>
                </a:solidFill>
                <a:latin typeface="Aptos"/>
              </a:defRPr>
            </a:pPr>
            <a:r>
              <a:t>Umpan balik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51960" y="4599431"/>
            <a:ext cx="6949440" cy="34747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A3544"/>
                </a:solidFill>
                <a:latin typeface="Aptos"/>
              </a:defRPr>
            </a:pPr>
            <a:r>
              <a:t>Komentar berdasarkan rubrik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85800" y="5257800"/>
            <a:ext cx="1325880" cy="502920"/>
          </a:xfrm>
          <a:prstGeom prst="roundRect">
            <a:avLst/>
          </a:prstGeom>
          <a:solidFill>
            <a:srgbClr val="E4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5376672"/>
            <a:ext cx="1143000" cy="21945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162643"/>
                </a:solidFill>
                <a:latin typeface="Aptos"/>
              </a:defRPr>
            </a:pPr>
            <a:r>
              <a:t>10 menit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40280" y="5349240"/>
            <a:ext cx="192024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306099"/>
                </a:solidFill>
                <a:latin typeface="Aptos"/>
              </a:defRPr>
            </a:pPr>
            <a:r>
              <a:t>Refleksi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51960" y="5349240"/>
            <a:ext cx="6949440" cy="34747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A3544"/>
                </a:solidFill>
                <a:latin typeface="Aptos"/>
              </a:defRPr>
            </a:pPr>
            <a:r>
              <a:t>Exit ticket dan tindak lanjut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PEMBELAJARAN VOKASI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Contoh untuk Kelas Praktik Vokasi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19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600200"/>
            <a:ext cx="667512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Tujuan: peserta didik mampu memasang dan menguji konektivitas jaringan lokal sesuai prosedur.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Pendekatan: kontekstual dan berpusat pada peserta didik.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Model: Direct Instruction untuk demonstrasi awal, dilanjutkan Project-Based Learning untuk tugas kelompok.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Metode: demonstrasi, praktik terbimbing, pemecahan masalah, dan diskusi.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Teknik: checklist prosedur, rotasi peran teknisi/pencatat, peer-check, dan tiket refleksi.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Asesmen: observasi kinerja, hasil konfigurasi, dokumentasi, dan kepatuhan keselamatan.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691640"/>
            <a:ext cx="3977639" cy="3611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691640"/>
            <a:ext cx="109728" cy="3611880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1965960"/>
            <a:ext cx="320040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19B"/>
                </a:solidFill>
                <a:latin typeface="Aptos"/>
              </a:defRPr>
            </a:pPr>
            <a:r>
              <a:t>KUNCI VOKASI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468880"/>
            <a:ext cx="3246120" cy="24231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62643"/>
                </a:solidFill>
                <a:latin typeface="Aptos"/>
              </a:defRPr>
            </a:pPr>
            <a:r>
              <a:t>Kompetensi praktik dinilai melalui proses kerja dan hasil, bukan hanya jawaban tertulis.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EVALUASI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Kesalahan Umum dalam Memilih Pembelajaran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600200"/>
            <a:ext cx="667512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Memilih model karena populer, tanpa menghubungkannya dengan tujuan.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Menggunakan diskusi tanpa pertanyaan, peran, waktu, atau produk yang jelas.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Memberi proyek besar tanpa tahapan, bimbingan, dan rubrik.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Menganggap semua peserta didik memiliki kesiapan dan akses yang sama.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Menggunakan asesmen yang tidak mengukur kompetensi yang ditargetkan.</a:t>
            </a:r>
          </a:p>
          <a:p>
            <a:pPr>
              <a:spcAft>
                <a:spcPts val="1000"/>
              </a:spcAft>
              <a:defRPr sz="1700">
                <a:solidFill>
                  <a:srgbClr val="2A3544"/>
                </a:solidFill>
                <a:latin typeface="Aptos"/>
              </a:defRPr>
            </a:pPr>
            <a:r>
              <a:t>•  Tidak mengevaluasi hasil dan memperbaiki rancangan setelah pembelajaran.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691640"/>
            <a:ext cx="3977639" cy="3611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691640"/>
            <a:ext cx="109728" cy="3611880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1965960"/>
            <a:ext cx="320040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19B"/>
                </a:solidFill>
                <a:latin typeface="Aptos"/>
              </a:defRPr>
            </a:pPr>
            <a:r>
              <a:t>SOLUSI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468880"/>
            <a:ext cx="3246120" cy="24231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62643"/>
                </a:solidFill>
                <a:latin typeface="Aptos"/>
              </a:defRPr>
            </a:pPr>
            <a:r>
              <a:t>Rencanakan aktivitas yang bermakna, berikan kriteria keberhasilan, dan gunakan bukti belajar untuk memperbaiki pengajaran.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AKTIVITAS MAHASISWA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Tugas Kelompok: Rancang Satu Sesi Pembelajaran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182880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19B"/>
                </a:solidFill>
                <a:latin typeface="Aptos"/>
              </a:defRPr>
            </a:pPr>
            <a:r>
              <a:t>STUDI KASUS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920240"/>
            <a:ext cx="10607040" cy="7772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100" b="1" i="0">
                <a:solidFill>
                  <a:srgbClr val="162643"/>
                </a:solidFill>
                <a:latin typeface="Aptos"/>
              </a:defRPr>
            </a:pPr>
            <a:r>
              <a:t>Rancang pembelajaran 1 × 100 menit untuk mengajarkan topik “Keamanan Kata Sandi dan Autentikasi” kepada mahasiswa tahun pertama.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10332720" cy="224028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A3544"/>
                </a:solidFill>
                <a:latin typeface="Aptos"/>
              </a:defRPr>
            </a:pPr>
            <a:r>
              <a:t>•  1. Rumuskan tujuan belajar yang terukur.</a:t>
            </a:r>
          </a:p>
          <a:p>
            <a:pPr>
              <a:spcAft>
                <a:spcPts val="800"/>
              </a:spcAft>
              <a:defRPr sz="1600">
                <a:solidFill>
                  <a:srgbClr val="2A3544"/>
                </a:solidFill>
                <a:latin typeface="Aptos"/>
              </a:defRPr>
            </a:pPr>
            <a:r>
              <a:t>•  2. Pilih pendekatan dan jelaskan alasannya.</a:t>
            </a:r>
          </a:p>
          <a:p>
            <a:pPr>
              <a:spcAft>
                <a:spcPts val="800"/>
              </a:spcAft>
              <a:defRPr sz="1600">
                <a:solidFill>
                  <a:srgbClr val="2A3544"/>
                </a:solidFill>
                <a:latin typeface="Aptos"/>
              </a:defRPr>
            </a:pPr>
            <a:r>
              <a:t>•  3. Tentukan model, metode, dan teknik yang digunakan.</a:t>
            </a:r>
          </a:p>
          <a:p>
            <a:pPr>
              <a:spcAft>
                <a:spcPts val="800"/>
              </a:spcAft>
              <a:defRPr sz="1600">
                <a:solidFill>
                  <a:srgbClr val="2A3544"/>
                </a:solidFill>
                <a:latin typeface="Aptos"/>
              </a:defRPr>
            </a:pPr>
            <a:r>
              <a:t>•  4. Susun urutan kegiatan beserta alokasi waktu.</a:t>
            </a:r>
          </a:p>
          <a:p>
            <a:pPr>
              <a:spcAft>
                <a:spcPts val="800"/>
              </a:spcAft>
              <a:defRPr sz="1600">
                <a:solidFill>
                  <a:srgbClr val="2A3544"/>
                </a:solidFill>
                <a:latin typeface="Aptos"/>
              </a:defRPr>
            </a:pPr>
            <a:r>
              <a:t>•  5. Buat asesmen dan kriteria keberhasilan.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5623560"/>
            <a:ext cx="10698480" cy="502920"/>
          </a:xfrm>
          <a:prstGeom prst="roundRect">
            <a:avLst/>
          </a:prstGeom>
          <a:solidFill>
            <a:srgbClr val="FFF5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5751576"/>
            <a:ext cx="10149840" cy="23774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162643"/>
                </a:solidFill>
                <a:latin typeface="Aptos"/>
              </a:defRPr>
            </a:pPr>
            <a:r>
              <a:t>Output: rancangan satu halaman + presentasi 5 menit. Semua pilihan harus selaras dengan tujuan.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ASESMEN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Contoh Rubrik Penilaian Rancangan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22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1572768"/>
            <a:ext cx="2377440" cy="658368"/>
          </a:xfrm>
          <a:prstGeom prst="rect">
            <a:avLst/>
          </a:prstGeom>
          <a:solidFill>
            <a:srgbClr val="1626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1691640"/>
            <a:ext cx="2157984" cy="42062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Aspek</a:t>
            </a:r>
          </a:p>
        </p:txBody>
      </p:sp>
      <p:sp>
        <p:nvSpPr>
          <p:cNvPr id="9" name="Rectangle 8"/>
          <p:cNvSpPr/>
          <p:nvPr/>
        </p:nvSpPr>
        <p:spPr>
          <a:xfrm>
            <a:off x="3154680" y="1572768"/>
            <a:ext cx="1188720" cy="658368"/>
          </a:xfrm>
          <a:prstGeom prst="rect">
            <a:avLst/>
          </a:prstGeom>
          <a:solidFill>
            <a:srgbClr val="1626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64408" y="1691640"/>
            <a:ext cx="969264" cy="42062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Bobot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43400" y="1572768"/>
            <a:ext cx="7040880" cy="658368"/>
          </a:xfrm>
          <a:prstGeom prst="rect">
            <a:avLst/>
          </a:prstGeom>
          <a:solidFill>
            <a:srgbClr val="1626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53128" y="1691640"/>
            <a:ext cx="6821424" cy="42062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Kriteria utama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2231136"/>
            <a:ext cx="237744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86968" y="2350008"/>
            <a:ext cx="2157984" cy="42062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2A3544"/>
                </a:solidFill>
                <a:latin typeface="Aptos"/>
              </a:defRPr>
            </a:pPr>
            <a:r>
              <a:t>Tujuan belajar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154680" y="2231136"/>
            <a:ext cx="118872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64408" y="2350008"/>
            <a:ext cx="969264" cy="42062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20%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43400" y="2231136"/>
            <a:ext cx="704088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53128" y="2350008"/>
            <a:ext cx="6821424" cy="42062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Spesifik, terukur, dan sesuai kompetensi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240" y="2889504"/>
            <a:ext cx="237744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6968" y="3008376"/>
            <a:ext cx="2157984" cy="42062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2A3544"/>
                </a:solidFill>
                <a:latin typeface="Aptos"/>
              </a:defRPr>
            </a:pPr>
            <a:r>
              <a:t>Keselarasan desain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54680" y="2889504"/>
            <a:ext cx="118872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264408" y="3008376"/>
            <a:ext cx="969264" cy="42062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25%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343400" y="2889504"/>
            <a:ext cx="704088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453128" y="3008376"/>
            <a:ext cx="6821424" cy="42062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Pendekatan, model, metode, dan teknik saling mendukung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77240" y="3547872"/>
            <a:ext cx="237744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86968" y="3666744"/>
            <a:ext cx="2157984" cy="42062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2A3544"/>
                </a:solidFill>
                <a:latin typeface="Aptos"/>
              </a:defRPr>
            </a:pPr>
            <a:r>
              <a:t>Aktivitas dan waktu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154680" y="3547872"/>
            <a:ext cx="118872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264408" y="3666744"/>
            <a:ext cx="969264" cy="42062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20%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43400" y="3547872"/>
            <a:ext cx="704088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453128" y="3666744"/>
            <a:ext cx="6821424" cy="42062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Logis, realistis, dan melibatkan peserta didik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77240" y="4206240"/>
            <a:ext cx="237744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86968" y="4325112"/>
            <a:ext cx="2157984" cy="42062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2A3544"/>
                </a:solidFill>
                <a:latin typeface="Aptos"/>
              </a:defRPr>
            </a:pPr>
            <a:r>
              <a:t>Asesmen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154680" y="4206240"/>
            <a:ext cx="118872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264408" y="4325112"/>
            <a:ext cx="969264" cy="42062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25%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343400" y="4206240"/>
            <a:ext cx="704088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453128" y="4325112"/>
            <a:ext cx="6821424" cy="42062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Mengukur tujuan dengan bukti dan kriteria jelas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77240" y="4864607"/>
            <a:ext cx="237744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86968" y="4983479"/>
            <a:ext cx="2157984" cy="42062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2A3544"/>
                </a:solidFill>
                <a:latin typeface="Aptos"/>
              </a:defRPr>
            </a:pPr>
            <a:r>
              <a:t>Inklusivitas/refleksi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154680" y="4864607"/>
            <a:ext cx="118872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264408" y="4983479"/>
            <a:ext cx="969264" cy="42062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10%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343400" y="4864607"/>
            <a:ext cx="704088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453128" y="4983479"/>
            <a:ext cx="6821424" cy="420624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A3544"/>
                </a:solidFill>
                <a:latin typeface="Aptos"/>
              </a:defRPr>
            </a:pPr>
            <a:r>
              <a:t>Mempertimbangkan kebutuhan peserta didik dan perbaikan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64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274320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EDAE37"/>
                </a:solidFill>
                <a:latin typeface="Aptos"/>
              </a:defRPr>
            </a:pPr>
            <a:r>
              <a:t>RANGKUMAN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7680960" cy="1737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3200" b="0" i="0">
                <a:solidFill>
                  <a:srgbClr val="FFFFFF"/>
                </a:solidFill>
                <a:latin typeface="Aptos"/>
              </a:defRPr>
            </a:pPr>
            <a:r>
              <a:t>Rancang dengan tujuan.</a:t>
            </a:r>
          </a:p>
          <a:p>
            <a:pPr>
              <a:spcAft>
                <a:spcPts val="700"/>
              </a:spcAft>
              <a:defRPr sz="3200" b="0" i="0">
                <a:solidFill>
                  <a:srgbClr val="FFFFFF"/>
                </a:solidFill>
                <a:latin typeface="Aptos"/>
              </a:defRPr>
            </a:pPr>
            <a:r>
              <a:t>Pilih dengan alasan.</a:t>
            </a:r>
          </a:p>
          <a:p>
            <a:pPr>
              <a:spcAft>
                <a:spcPts val="700"/>
              </a:spcAft>
              <a:defRPr sz="3200" b="0" i="0">
                <a:solidFill>
                  <a:srgbClr val="FFFFFF"/>
                </a:solidFill>
                <a:latin typeface="Aptos"/>
              </a:defRPr>
            </a:pPr>
            <a:r>
              <a:t>Evaluasi dengan bukti.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657600"/>
            <a:ext cx="7772400" cy="21488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A3544"/>
                </a:solidFill>
                <a:latin typeface="Aptos"/>
              </a:defRPr>
            </a:pPr>
            <a:r>
              <a:t>•  Pendekatan = landasan/cara pandang.</a:t>
            </a:r>
          </a:p>
          <a:p>
            <a:pPr>
              <a:spcAft>
                <a:spcPts val="600"/>
              </a:spcAft>
              <a:defRPr sz="1500">
                <a:solidFill>
                  <a:srgbClr val="2A3544"/>
                </a:solidFill>
                <a:latin typeface="Aptos"/>
              </a:defRPr>
            </a:pPr>
            <a:r>
              <a:t>•  Strategi = rencana menyeluruh.</a:t>
            </a:r>
          </a:p>
          <a:p>
            <a:pPr>
              <a:spcAft>
                <a:spcPts val="600"/>
              </a:spcAft>
              <a:defRPr sz="1500">
                <a:solidFill>
                  <a:srgbClr val="2A3544"/>
                </a:solidFill>
                <a:latin typeface="Aptos"/>
              </a:defRPr>
            </a:pPr>
            <a:r>
              <a:t>•  Model = kerangka dan sintaks.</a:t>
            </a:r>
          </a:p>
          <a:p>
            <a:pPr>
              <a:spcAft>
                <a:spcPts val="600"/>
              </a:spcAft>
              <a:defRPr sz="1500">
                <a:solidFill>
                  <a:srgbClr val="2A3544"/>
                </a:solidFill>
                <a:latin typeface="Aptos"/>
              </a:defRPr>
            </a:pPr>
            <a:r>
              <a:t>•  Metode = cara umum pelaksanaan.</a:t>
            </a:r>
          </a:p>
          <a:p>
            <a:pPr>
              <a:spcAft>
                <a:spcPts val="600"/>
              </a:spcAft>
              <a:defRPr sz="1500">
                <a:solidFill>
                  <a:srgbClr val="2A3544"/>
                </a:solidFill>
                <a:latin typeface="Aptos"/>
              </a:defRPr>
            </a:pPr>
            <a:r>
              <a:t>•  Teknik = tindakan spesifik di kelas.</a:t>
            </a:r>
          </a:p>
        </p:txBody>
      </p:sp>
      <p:sp>
        <p:nvSpPr>
          <p:cNvPr id="6" name="Oval 5"/>
          <p:cNvSpPr/>
          <p:nvPr/>
        </p:nvSpPr>
        <p:spPr>
          <a:xfrm>
            <a:off x="8686800" y="1554480"/>
            <a:ext cx="2057400" cy="2057400"/>
          </a:xfrm>
          <a:prstGeom prst="ellipse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2880360"/>
            <a:ext cx="1554480" cy="1554480"/>
          </a:xfrm>
          <a:prstGeom prst="ellipse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321040" y="5166360"/>
            <a:ext cx="2926080" cy="365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t>TERIMA KASIH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64008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19B"/>
                </a:solidFill>
                <a:latin typeface="Aptos"/>
              </a:defRPr>
            </a:pPr>
            <a:r>
              <a:t>REFERENSI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85216"/>
            <a:ext cx="1106424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700" b="1" i="0">
                <a:solidFill>
                  <a:srgbClr val="162643"/>
                </a:solidFill>
                <a:latin typeface="Aptos"/>
              </a:defRPr>
            </a:pPr>
            <a:r>
              <a:t>Bacaan untuk Pendalaman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43584"/>
            <a:ext cx="731520" cy="54864"/>
          </a:xfrm>
          <a:prstGeom prst="rect">
            <a:avLst/>
          </a:prstGeom>
          <a:solidFill>
            <a:srgbClr val="ED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301752"/>
            <a:ext cx="45720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47382"/>
                </a:solidFill>
                <a:latin typeface="Aptos"/>
              </a:defRPr>
            </a:pPr>
            <a:r>
              <a:t>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600200"/>
            <a:ext cx="667512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A3544"/>
                </a:solidFill>
                <a:latin typeface="Aptos"/>
              </a:defRPr>
            </a:pPr>
            <a:r>
              <a:t>•  Joyce, B., Weil, M., &amp; Calhoun, E. Models of Teaching. Pearson.</a:t>
            </a:r>
          </a:p>
          <a:p>
            <a:pPr>
              <a:spcAft>
                <a:spcPts val="1000"/>
              </a:spcAft>
              <a:defRPr sz="1600">
                <a:solidFill>
                  <a:srgbClr val="2A3544"/>
                </a:solidFill>
                <a:latin typeface="Aptos"/>
              </a:defRPr>
            </a:pPr>
            <a:r>
              <a:t>•  Prince, M. (2004). Does Active Learning Work? A Review of the Research. Journal of Engineering Education.</a:t>
            </a:r>
          </a:p>
          <a:p>
            <a:pPr>
              <a:spcAft>
                <a:spcPts val="1000"/>
              </a:spcAft>
              <a:defRPr sz="1600">
                <a:solidFill>
                  <a:srgbClr val="2A3544"/>
                </a:solidFill>
                <a:latin typeface="Aptos"/>
              </a:defRPr>
            </a:pPr>
            <a:r>
              <a:t>•  Hmelo-Silver, C. E. (2004). Problem-Based Learning: What and How Do Students Learn? Educational Psychology Review.</a:t>
            </a:r>
          </a:p>
          <a:p>
            <a:pPr>
              <a:spcAft>
                <a:spcPts val="1000"/>
              </a:spcAft>
              <a:defRPr sz="1600">
                <a:solidFill>
                  <a:srgbClr val="2A3544"/>
                </a:solidFill>
                <a:latin typeface="Aptos"/>
              </a:defRPr>
            </a:pPr>
            <a:r>
              <a:t>•  Biggs, J., &amp; Tang, C. Teaching for Quality Learning at University. Open University Press.</a:t>
            </a:r>
          </a:p>
          <a:p>
            <a:pPr>
              <a:spcAft>
                <a:spcPts val="1000"/>
              </a:spcAft>
              <a:defRPr sz="1600">
                <a:solidFill>
                  <a:srgbClr val="2A3544"/>
                </a:solidFill>
                <a:latin typeface="Aptos"/>
              </a:defRPr>
            </a:pPr>
            <a:r>
              <a:t>•  Dokumen kurikulum dan panduan pembelajaran yang berlaku di institusi masing-masing.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691640"/>
            <a:ext cx="3977639" cy="3611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691640"/>
            <a:ext cx="109728" cy="3611880"/>
          </a:xfrm>
          <a:prstGeom prst="rect">
            <a:avLst/>
          </a:prstGeom>
          <a:solidFill>
            <a:srgbClr val="00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1965960"/>
            <a:ext cx="320040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19B"/>
                </a:solidFill>
                <a:latin typeface="Aptos"/>
              </a:defRPr>
            </a:pPr>
            <a:r>
              <a:t>CATATAN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468880"/>
            <a:ext cx="3246120" cy="24231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62643"/>
                </a:solidFill>
                <a:latin typeface="Aptos"/>
              </a:defRPr>
            </a:pPr>
            <a:r>
              <a:t>Sesuaikan pilihan model, istilah, dan asesmen dengan kurikulum serta karakteristik mata kuliah.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28816"/>
            <a:ext cx="6400800" cy="16459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47382"/>
                </a:solidFill>
                <a:latin typeface="Aptos"/>
              </a:defRPr>
            </a:pPr>
            <a:r>
              <a:t>STRATEGI PEMBELAJARAN • MATERI KULIAH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