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5" r:id="rId1"/>
  </p:sldMasterIdLst>
  <p:sldIdLst>
    <p:sldId id="256" r:id="rId2"/>
    <p:sldId id="257" r:id="rId3"/>
    <p:sldId id="258" r:id="rId4"/>
    <p:sldId id="259" r:id="rId5"/>
    <p:sldId id="260" r:id="rId6"/>
    <p:sldId id="261" r:id="rId7"/>
    <p:sldId id="262" r:id="rId8"/>
    <p:sldId id="263" r:id="rId9"/>
    <p:sldId id="264" r:id="rId10"/>
    <p:sldId id="286"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82" r:id="rId24"/>
    <p:sldId id="283" r:id="rId25"/>
    <p:sldId id="284" r:id="rId26"/>
    <p:sldId id="28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53D96B8-C1DA-43EC-8EF2-257454E4CB78}">
          <p14:sldIdLst>
            <p14:sldId id="256"/>
            <p14:sldId id="257"/>
            <p14:sldId id="258"/>
            <p14:sldId id="259"/>
            <p14:sldId id="260"/>
            <p14:sldId id="261"/>
            <p14:sldId id="262"/>
            <p14:sldId id="263"/>
            <p14:sldId id="264"/>
            <p14:sldId id="286"/>
            <p14:sldId id="265"/>
            <p14:sldId id="266"/>
            <p14:sldId id="267"/>
            <p14:sldId id="268"/>
            <p14:sldId id="269"/>
            <p14:sldId id="270"/>
            <p14:sldId id="271"/>
            <p14:sldId id="272"/>
            <p14:sldId id="273"/>
            <p14:sldId id="274"/>
            <p14:sldId id="275"/>
            <p14:sldId id="276"/>
            <p14:sldId id="282"/>
            <p14:sldId id="283"/>
            <p14:sldId id="284"/>
            <p14:sldId id="28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snapToGrid="0" snapToObjects="1">
      <p:cViewPr>
        <p:scale>
          <a:sx n="100" d="100"/>
          <a:sy n="100" d="100"/>
        </p:scale>
        <p:origin x="702" y="18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53988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16502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45879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53360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59831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84039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41513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38247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40251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05258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6855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5454035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005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86375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95503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35244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83494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BCAD085-E8A6-8845-BD4E-CB4CCA059FC4}" type="datetimeFigureOut">
              <a:rPr lang="en-US" smtClean="0"/>
              <a:t>10/13/2026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827029749"/>
      </p:ext>
    </p:extLst>
  </p:cSld>
  <p:clrMap bg1="dk1" tx1="lt1" bg2="dk2" tx2="lt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7040880" y="548640"/>
            <a:ext cx="13716" cy="5303520"/>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543800" y="548640"/>
            <a:ext cx="13716" cy="5303520"/>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8046720" y="548640"/>
            <a:ext cx="13716" cy="5303520"/>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8549640" y="548640"/>
            <a:ext cx="13716" cy="5303520"/>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052560" y="548640"/>
            <a:ext cx="13716" cy="5303520"/>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555480" y="548640"/>
            <a:ext cx="13716" cy="5303520"/>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10058400" y="548640"/>
            <a:ext cx="13716" cy="5303520"/>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10561320" y="548640"/>
            <a:ext cx="13716" cy="5303520"/>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11064240" y="548640"/>
            <a:ext cx="13716" cy="5303520"/>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583680" y="685800"/>
            <a:ext cx="4754880" cy="13716"/>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583680" y="1188720"/>
            <a:ext cx="4754880" cy="13716"/>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6583680" y="1691640"/>
            <a:ext cx="4754880" cy="13716"/>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583680" y="2194559"/>
            <a:ext cx="4754880" cy="45719"/>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583680" y="2697479"/>
            <a:ext cx="4754880" cy="45719"/>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583680" y="3200399"/>
            <a:ext cx="4754880" cy="45719"/>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6583680" y="3703319"/>
            <a:ext cx="4754880" cy="45719"/>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6583680" y="4206239"/>
            <a:ext cx="4754880" cy="45719"/>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583680" y="4709159"/>
            <a:ext cx="4754880" cy="45719"/>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583680" y="5212079"/>
            <a:ext cx="4754880" cy="45719"/>
          </a:xfrm>
          <a:prstGeom prst="rect">
            <a:avLst/>
          </a:prstGeom>
          <a:solidFill>
            <a:srgbClr val="122A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869680" y="6473952"/>
            <a:ext cx="2743200" cy="256032"/>
          </a:xfrm>
          <a:prstGeom prst="rect">
            <a:avLst/>
          </a:prstGeom>
          <a:noFill/>
        </p:spPr>
        <p:txBody>
          <a:bodyPr wrap="none">
            <a:spAutoFit/>
          </a:bodyPr>
          <a:lstStyle/>
          <a:p>
            <a:pPr>
              <a:defRPr sz="1000" b="1">
                <a:solidFill>
                  <a:srgbClr val="34D3EE"/>
                </a:solidFill>
                <a:latin typeface="Aptos"/>
              </a:defRPr>
            </a:pPr>
            <a:r>
              <a:t>CYBERSECURITY • INTERNET OF THINGS</a:t>
            </a:r>
          </a:p>
        </p:txBody>
      </p:sp>
      <p:sp>
        <p:nvSpPr>
          <p:cNvPr id="23" name="TextBox 22"/>
          <p:cNvSpPr txBox="1"/>
          <p:nvPr/>
        </p:nvSpPr>
        <p:spPr>
          <a:xfrm>
            <a:off x="749808" y="2234801"/>
            <a:ext cx="5682996" cy="1569660"/>
          </a:xfrm>
          <a:prstGeom prst="rect">
            <a:avLst/>
          </a:prstGeom>
          <a:noFill/>
        </p:spPr>
        <p:txBody>
          <a:bodyPr wrap="square">
            <a:spAutoFit/>
          </a:bodyPr>
          <a:lstStyle/>
          <a:p>
            <a:pPr>
              <a:defRPr sz="4000" b="1">
                <a:solidFill>
                  <a:srgbClr val="34D3EE"/>
                </a:solidFill>
                <a:latin typeface="Aptos Display"/>
              </a:defRPr>
            </a:pPr>
            <a:r>
              <a:rPr dirty="0"/>
              <a:t>IoT SECURITY</a:t>
            </a:r>
          </a:p>
          <a:p>
            <a:pPr>
              <a:defRPr sz="2800" b="1">
                <a:solidFill>
                  <a:srgbClr val="EEF5FC"/>
                </a:solidFill>
                <a:latin typeface="Aptos Display"/>
              </a:defRPr>
            </a:pPr>
            <a:r>
              <a:rPr dirty="0" err="1"/>
              <a:t>Segmentasi</a:t>
            </a:r>
            <a:r>
              <a:rPr dirty="0"/>
              <a:t> </a:t>
            </a:r>
            <a:r>
              <a:rPr dirty="0" err="1"/>
              <a:t>Jaringan</a:t>
            </a:r>
            <a:r>
              <a:rPr dirty="0"/>
              <a:t>, </a:t>
            </a:r>
            <a:r>
              <a:rPr dirty="0" err="1"/>
              <a:t>Implementasi</a:t>
            </a:r>
            <a:r>
              <a:rPr dirty="0"/>
              <a:t> Firewall</a:t>
            </a:r>
            <a:r>
              <a:rPr lang="en-US" dirty="0"/>
              <a:t> </a:t>
            </a:r>
            <a:r>
              <a:rPr dirty="0"/>
              <a:t>&amp; </a:t>
            </a:r>
            <a:r>
              <a:rPr dirty="0" err="1"/>
              <a:t>Keamanan</a:t>
            </a:r>
            <a:r>
              <a:rPr dirty="0"/>
              <a:t> ESP32</a:t>
            </a:r>
          </a:p>
        </p:txBody>
      </p:sp>
      <p:cxnSp>
        <p:nvCxnSpPr>
          <p:cNvPr id="32" name="Connector 31"/>
          <p:cNvCxnSpPr>
            <a:cxnSpLocks/>
          </p:cNvCxnSpPr>
          <p:nvPr/>
        </p:nvCxnSpPr>
        <p:spPr>
          <a:xfrm>
            <a:off x="7315200" y="2240280"/>
            <a:ext cx="0" cy="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a:cxnSpLocks/>
          </p:cNvCxnSpPr>
          <p:nvPr/>
        </p:nvCxnSpPr>
        <p:spPr>
          <a:xfrm>
            <a:off x="9144000" y="2240280"/>
            <a:ext cx="0" cy="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01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Capaian Pembelajaran</a:t>
            </a:r>
          </a:p>
        </p:txBody>
      </p:sp>
      <p:sp>
        <p:nvSpPr>
          <p:cNvPr id="5" name="TextBox 4"/>
          <p:cNvSpPr txBox="1"/>
          <p:nvPr/>
        </p:nvSpPr>
        <p:spPr>
          <a:xfrm>
            <a:off x="530352" y="1234440"/>
            <a:ext cx="10789920" cy="411480"/>
          </a:xfrm>
          <a:prstGeom prst="rect">
            <a:avLst/>
          </a:prstGeom>
          <a:noFill/>
        </p:spPr>
        <p:txBody>
          <a:bodyPr wrap="none">
            <a:spAutoFit/>
          </a:bodyPr>
          <a:lstStyle/>
          <a:p>
            <a:pPr>
              <a:defRPr sz="1200">
                <a:solidFill>
                  <a:srgbClr val="A5B8CC"/>
                </a:solidFill>
                <a:latin typeface="Aptos"/>
              </a:defRPr>
            </a:pPr>
            <a:r>
              <a:t>Mahasiswa mampu memahami konsep dan menerapkan pengamanan jaringan IoT.</a:t>
            </a:r>
          </a:p>
        </p:txBody>
      </p:sp>
      <p:sp>
        <p:nvSpPr>
          <p:cNvPr id="6" name="Rounded Rectangle 5"/>
          <p:cNvSpPr/>
          <p:nvPr/>
        </p:nvSpPr>
        <p:spPr>
          <a:xfrm>
            <a:off x="640080" y="1737360"/>
            <a:ext cx="5166360" cy="16002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737360"/>
            <a:ext cx="54864" cy="160020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901952"/>
            <a:ext cx="4800600" cy="365760"/>
          </a:xfrm>
          <a:prstGeom prst="rect">
            <a:avLst/>
          </a:prstGeom>
          <a:noFill/>
        </p:spPr>
        <p:txBody>
          <a:bodyPr wrap="none">
            <a:spAutoFit/>
          </a:bodyPr>
          <a:lstStyle/>
          <a:p>
            <a:pPr>
              <a:defRPr sz="1500" b="1">
                <a:solidFill>
                  <a:srgbClr val="34D3EE"/>
                </a:solidFill>
                <a:latin typeface="Aptos"/>
              </a:defRPr>
            </a:pPr>
            <a:r>
              <a:t>Memahami</a:t>
            </a:r>
          </a:p>
        </p:txBody>
      </p:sp>
      <p:sp>
        <p:nvSpPr>
          <p:cNvPr id="9" name="TextBox 8"/>
          <p:cNvSpPr txBox="1"/>
          <p:nvPr/>
        </p:nvSpPr>
        <p:spPr>
          <a:xfrm>
            <a:off x="841247" y="2395728"/>
            <a:ext cx="4800600" cy="477054"/>
          </a:xfrm>
          <a:prstGeom prst="rect">
            <a:avLst/>
          </a:prstGeom>
          <a:noFill/>
        </p:spPr>
        <p:txBody>
          <a:bodyPr wrap="square">
            <a:spAutoFit/>
          </a:bodyPr>
          <a:lstStyle/>
          <a:p>
            <a:pPr>
              <a:defRPr sz="1250">
                <a:solidFill>
                  <a:srgbClr val="EEF5FC"/>
                </a:solidFill>
                <a:latin typeface="Aptos"/>
              </a:defRPr>
            </a:pPr>
            <a:r>
              <a:rPr dirty="0" err="1"/>
              <a:t>Menjelaskan</a:t>
            </a:r>
            <a:r>
              <a:rPr dirty="0"/>
              <a:t> </a:t>
            </a:r>
            <a:r>
              <a:rPr dirty="0" err="1"/>
              <a:t>konsep</a:t>
            </a:r>
            <a:r>
              <a:rPr dirty="0"/>
              <a:t> </a:t>
            </a:r>
            <a:r>
              <a:rPr dirty="0" err="1"/>
              <a:t>segmentasi</a:t>
            </a:r>
            <a:r>
              <a:rPr dirty="0"/>
              <a:t> </a:t>
            </a:r>
            <a:r>
              <a:rPr dirty="0" err="1"/>
              <a:t>jaringan</a:t>
            </a:r>
            <a:r>
              <a:rPr dirty="0"/>
              <a:t>, firewall, dan </a:t>
            </a:r>
            <a:r>
              <a:rPr dirty="0" err="1"/>
              <a:t>keamanan</a:t>
            </a:r>
            <a:r>
              <a:rPr dirty="0"/>
              <a:t> ESP32.</a:t>
            </a:r>
            <a:r>
              <a:rPr lang="en-US" dirty="0"/>
              <a:t> </a:t>
            </a:r>
            <a:endParaRPr dirty="0"/>
          </a:p>
        </p:txBody>
      </p:sp>
      <p:sp>
        <p:nvSpPr>
          <p:cNvPr id="10" name="Rounded Rectangle 9"/>
          <p:cNvSpPr/>
          <p:nvPr/>
        </p:nvSpPr>
        <p:spPr>
          <a:xfrm>
            <a:off x="6217920" y="1737360"/>
            <a:ext cx="5166360" cy="16002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217920" y="1737360"/>
            <a:ext cx="54864" cy="160020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19088" y="1901952"/>
            <a:ext cx="4800600" cy="365760"/>
          </a:xfrm>
          <a:prstGeom prst="rect">
            <a:avLst/>
          </a:prstGeom>
          <a:noFill/>
        </p:spPr>
        <p:txBody>
          <a:bodyPr wrap="none">
            <a:spAutoFit/>
          </a:bodyPr>
          <a:lstStyle/>
          <a:p>
            <a:pPr>
              <a:defRPr sz="1500" b="1">
                <a:solidFill>
                  <a:srgbClr val="4ADE80"/>
                </a:solidFill>
                <a:latin typeface="Aptos"/>
              </a:defRPr>
            </a:pPr>
            <a:r>
              <a:t>Merancang</a:t>
            </a:r>
          </a:p>
        </p:txBody>
      </p:sp>
      <p:sp>
        <p:nvSpPr>
          <p:cNvPr id="13" name="TextBox 12"/>
          <p:cNvSpPr txBox="1"/>
          <p:nvPr/>
        </p:nvSpPr>
        <p:spPr>
          <a:xfrm>
            <a:off x="6419088" y="2395728"/>
            <a:ext cx="4800600" cy="284693"/>
          </a:xfrm>
          <a:prstGeom prst="rect">
            <a:avLst/>
          </a:prstGeom>
          <a:noFill/>
        </p:spPr>
        <p:txBody>
          <a:bodyPr wrap="square">
            <a:spAutoFit/>
          </a:bodyPr>
          <a:lstStyle/>
          <a:p>
            <a:pPr>
              <a:defRPr sz="1250">
                <a:solidFill>
                  <a:srgbClr val="EEF5FC"/>
                </a:solidFill>
                <a:latin typeface="Aptos"/>
              </a:defRPr>
            </a:pPr>
            <a:r>
              <a:rPr dirty="0"/>
              <a:t>Menyusun </a:t>
            </a:r>
            <a:r>
              <a:rPr dirty="0" err="1"/>
              <a:t>arsitektur</a:t>
            </a:r>
            <a:r>
              <a:rPr dirty="0"/>
              <a:t> </a:t>
            </a:r>
            <a:r>
              <a:rPr dirty="0" err="1"/>
              <a:t>jaringan</a:t>
            </a:r>
            <a:r>
              <a:rPr dirty="0"/>
              <a:t> IoT </a:t>
            </a:r>
            <a:r>
              <a:rPr dirty="0" err="1"/>
              <a:t>tersegmentasi</a:t>
            </a:r>
            <a:r>
              <a:rPr dirty="0"/>
              <a:t>.</a:t>
            </a:r>
            <a:r>
              <a:rPr lang="en-US" dirty="0"/>
              <a:t> </a:t>
            </a:r>
            <a:endParaRPr dirty="0"/>
          </a:p>
        </p:txBody>
      </p:sp>
      <p:sp>
        <p:nvSpPr>
          <p:cNvPr id="14" name="Rounded Rectangle 13"/>
          <p:cNvSpPr/>
          <p:nvPr/>
        </p:nvSpPr>
        <p:spPr>
          <a:xfrm>
            <a:off x="640080" y="3703320"/>
            <a:ext cx="5166360" cy="16002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40080" y="3703320"/>
            <a:ext cx="54864" cy="160020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1247" y="3867911"/>
            <a:ext cx="4800600" cy="365760"/>
          </a:xfrm>
          <a:prstGeom prst="rect">
            <a:avLst/>
          </a:prstGeom>
          <a:noFill/>
        </p:spPr>
        <p:txBody>
          <a:bodyPr wrap="none">
            <a:spAutoFit/>
          </a:bodyPr>
          <a:lstStyle/>
          <a:p>
            <a:pPr>
              <a:defRPr sz="1500" b="1">
                <a:solidFill>
                  <a:srgbClr val="FACC15"/>
                </a:solidFill>
                <a:latin typeface="Aptos"/>
              </a:defRPr>
            </a:pPr>
            <a:r>
              <a:t>Mengimplementasikan</a:t>
            </a:r>
          </a:p>
        </p:txBody>
      </p:sp>
      <p:sp>
        <p:nvSpPr>
          <p:cNvPr id="17" name="TextBox 16"/>
          <p:cNvSpPr txBox="1"/>
          <p:nvPr/>
        </p:nvSpPr>
        <p:spPr>
          <a:xfrm>
            <a:off x="841247" y="4361688"/>
            <a:ext cx="4800600" cy="284693"/>
          </a:xfrm>
          <a:prstGeom prst="rect">
            <a:avLst/>
          </a:prstGeom>
          <a:noFill/>
        </p:spPr>
        <p:txBody>
          <a:bodyPr wrap="square">
            <a:spAutoFit/>
          </a:bodyPr>
          <a:lstStyle/>
          <a:p>
            <a:pPr>
              <a:defRPr sz="1250">
                <a:solidFill>
                  <a:srgbClr val="EEF5FC"/>
                </a:solidFill>
                <a:latin typeface="Aptos"/>
              </a:defRPr>
            </a:pPr>
            <a:r>
              <a:rPr dirty="0" err="1"/>
              <a:t>Membuat</a:t>
            </a:r>
            <a:r>
              <a:rPr dirty="0"/>
              <a:t> </a:t>
            </a:r>
            <a:r>
              <a:rPr dirty="0" err="1"/>
              <a:t>aturan</a:t>
            </a:r>
            <a:r>
              <a:rPr dirty="0"/>
              <a:t> firewall dan </a:t>
            </a:r>
            <a:r>
              <a:rPr dirty="0" err="1"/>
              <a:t>konfigurasi</a:t>
            </a:r>
            <a:r>
              <a:rPr dirty="0"/>
              <a:t> </a:t>
            </a:r>
            <a:r>
              <a:rPr dirty="0" err="1"/>
              <a:t>keamanan</a:t>
            </a:r>
            <a:r>
              <a:rPr dirty="0"/>
              <a:t> </a:t>
            </a:r>
            <a:r>
              <a:rPr dirty="0" err="1"/>
              <a:t>dasar</a:t>
            </a:r>
            <a:r>
              <a:rPr dirty="0"/>
              <a:t>.</a:t>
            </a:r>
            <a:r>
              <a:rPr lang="en-US" dirty="0"/>
              <a:t> </a:t>
            </a:r>
            <a:endParaRPr dirty="0"/>
          </a:p>
        </p:txBody>
      </p:sp>
      <p:sp>
        <p:nvSpPr>
          <p:cNvPr id="18" name="Rounded Rectangle 17"/>
          <p:cNvSpPr/>
          <p:nvPr/>
        </p:nvSpPr>
        <p:spPr>
          <a:xfrm>
            <a:off x="6217920" y="3703320"/>
            <a:ext cx="5166360" cy="16002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217920" y="3703320"/>
            <a:ext cx="54864" cy="1600200"/>
          </a:xfrm>
          <a:prstGeom prst="rect">
            <a:avLst/>
          </a:prstGeom>
          <a:solidFill>
            <a:srgbClr val="F871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19088" y="3867911"/>
            <a:ext cx="4800600" cy="365760"/>
          </a:xfrm>
          <a:prstGeom prst="rect">
            <a:avLst/>
          </a:prstGeom>
          <a:noFill/>
        </p:spPr>
        <p:txBody>
          <a:bodyPr wrap="none">
            <a:spAutoFit/>
          </a:bodyPr>
          <a:lstStyle/>
          <a:p>
            <a:pPr>
              <a:defRPr sz="1500" b="1">
                <a:solidFill>
                  <a:srgbClr val="F87171"/>
                </a:solidFill>
                <a:latin typeface="Aptos"/>
              </a:defRPr>
            </a:pPr>
            <a:r>
              <a:t>Menganalisis</a:t>
            </a:r>
          </a:p>
        </p:txBody>
      </p:sp>
      <p:sp>
        <p:nvSpPr>
          <p:cNvPr id="21" name="TextBox 20"/>
          <p:cNvSpPr txBox="1"/>
          <p:nvPr/>
        </p:nvSpPr>
        <p:spPr>
          <a:xfrm>
            <a:off x="6419088" y="4361688"/>
            <a:ext cx="4800600" cy="284693"/>
          </a:xfrm>
          <a:prstGeom prst="rect">
            <a:avLst/>
          </a:prstGeom>
          <a:noFill/>
        </p:spPr>
        <p:txBody>
          <a:bodyPr wrap="square">
            <a:spAutoFit/>
          </a:bodyPr>
          <a:lstStyle/>
          <a:p>
            <a:pPr>
              <a:defRPr sz="1250">
                <a:solidFill>
                  <a:srgbClr val="EEF5FC"/>
                </a:solidFill>
                <a:latin typeface="Aptos"/>
              </a:defRPr>
            </a:pPr>
            <a:r>
              <a:rPr dirty="0" err="1"/>
              <a:t>Menguji</a:t>
            </a:r>
            <a:r>
              <a:rPr dirty="0"/>
              <a:t> </a:t>
            </a:r>
            <a:r>
              <a:rPr dirty="0" err="1"/>
              <a:t>komunikasi</a:t>
            </a:r>
            <a:r>
              <a:rPr dirty="0"/>
              <a:t> yang </a:t>
            </a:r>
            <a:r>
              <a:rPr dirty="0" err="1"/>
              <a:t>diizinkan</a:t>
            </a:r>
            <a:r>
              <a:rPr dirty="0"/>
              <a:t>/</a:t>
            </a:r>
            <a:r>
              <a:rPr dirty="0" err="1"/>
              <a:t>ditolak</a:t>
            </a:r>
            <a:r>
              <a:rPr dirty="0"/>
              <a:t> dan </a:t>
            </a:r>
            <a:r>
              <a:rPr dirty="0" err="1"/>
              <a:t>mengevaluasi</a:t>
            </a:r>
            <a:r>
              <a:rPr dirty="0"/>
              <a:t> </a:t>
            </a:r>
            <a:r>
              <a:rPr dirty="0" err="1"/>
              <a:t>risiko</a:t>
            </a:r>
            <a:r>
              <a:rPr dirty="0"/>
              <a:t>.</a:t>
            </a:r>
            <a:r>
              <a:rPr lang="en-US" dirty="0"/>
              <a:t> </a:t>
            </a:r>
            <a:endParaRPr dirty="0"/>
          </a:p>
        </p:txBody>
      </p:sp>
      <p:sp>
        <p:nvSpPr>
          <p:cNvPr id="22" name="TextBox 21"/>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02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Konsep Dasar IoT Security</a:t>
            </a:r>
          </a:p>
        </p:txBody>
      </p:sp>
      <p:sp>
        <p:nvSpPr>
          <p:cNvPr id="5" name="Rounded Rectangle 4"/>
          <p:cNvSpPr/>
          <p:nvPr/>
        </p:nvSpPr>
        <p:spPr>
          <a:xfrm>
            <a:off x="640080" y="1645920"/>
            <a:ext cx="3383280" cy="18288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645920"/>
            <a:ext cx="54864" cy="182880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1247" y="1810512"/>
            <a:ext cx="3017520" cy="365760"/>
          </a:xfrm>
          <a:prstGeom prst="rect">
            <a:avLst/>
          </a:prstGeom>
          <a:noFill/>
        </p:spPr>
        <p:txBody>
          <a:bodyPr wrap="none">
            <a:spAutoFit/>
          </a:bodyPr>
          <a:lstStyle/>
          <a:p>
            <a:pPr>
              <a:defRPr sz="1500" b="1">
                <a:solidFill>
                  <a:srgbClr val="34D3EE"/>
                </a:solidFill>
                <a:latin typeface="Aptos"/>
              </a:defRPr>
            </a:pPr>
            <a:r>
              <a:t>CONFIDENTIALITY</a:t>
            </a:r>
          </a:p>
        </p:txBody>
      </p:sp>
      <p:sp>
        <p:nvSpPr>
          <p:cNvPr id="8" name="TextBox 7"/>
          <p:cNvSpPr txBox="1"/>
          <p:nvPr/>
        </p:nvSpPr>
        <p:spPr>
          <a:xfrm>
            <a:off x="841247" y="2304288"/>
            <a:ext cx="3017520" cy="1005840"/>
          </a:xfrm>
          <a:prstGeom prst="rect">
            <a:avLst/>
          </a:prstGeom>
          <a:noFill/>
        </p:spPr>
        <p:txBody>
          <a:bodyPr wrap="square">
            <a:spAutoFit/>
          </a:bodyPr>
          <a:lstStyle/>
          <a:p>
            <a:pPr>
              <a:defRPr sz="1250">
                <a:solidFill>
                  <a:srgbClr val="EEF5FC"/>
                </a:solidFill>
                <a:latin typeface="Aptos"/>
              </a:defRPr>
            </a:pPr>
            <a:r>
              <a:t>Data hanya dapat diakses pihak yang berwenang.</a:t>
            </a:r>
          </a:p>
        </p:txBody>
      </p:sp>
      <p:sp>
        <p:nvSpPr>
          <p:cNvPr id="9" name="Rounded Rectangle 8"/>
          <p:cNvSpPr/>
          <p:nvPr/>
        </p:nvSpPr>
        <p:spPr>
          <a:xfrm>
            <a:off x="4389120" y="1645920"/>
            <a:ext cx="3383280" cy="18288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89120" y="1645920"/>
            <a:ext cx="54864" cy="182880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0288" y="1810512"/>
            <a:ext cx="3017520" cy="365760"/>
          </a:xfrm>
          <a:prstGeom prst="rect">
            <a:avLst/>
          </a:prstGeom>
          <a:noFill/>
        </p:spPr>
        <p:txBody>
          <a:bodyPr wrap="none">
            <a:spAutoFit/>
          </a:bodyPr>
          <a:lstStyle/>
          <a:p>
            <a:pPr>
              <a:defRPr sz="1500" b="1">
                <a:solidFill>
                  <a:srgbClr val="4ADE80"/>
                </a:solidFill>
                <a:latin typeface="Aptos"/>
              </a:defRPr>
            </a:pPr>
            <a:r>
              <a:t>INTEGRITY</a:t>
            </a:r>
          </a:p>
        </p:txBody>
      </p:sp>
      <p:sp>
        <p:nvSpPr>
          <p:cNvPr id="12" name="TextBox 11"/>
          <p:cNvSpPr txBox="1"/>
          <p:nvPr/>
        </p:nvSpPr>
        <p:spPr>
          <a:xfrm>
            <a:off x="4590288" y="2304288"/>
            <a:ext cx="3017520" cy="1005840"/>
          </a:xfrm>
          <a:prstGeom prst="rect">
            <a:avLst/>
          </a:prstGeom>
          <a:noFill/>
        </p:spPr>
        <p:txBody>
          <a:bodyPr wrap="square">
            <a:spAutoFit/>
          </a:bodyPr>
          <a:lstStyle/>
          <a:p>
            <a:pPr>
              <a:defRPr sz="1250">
                <a:solidFill>
                  <a:srgbClr val="EEF5FC"/>
                </a:solidFill>
                <a:latin typeface="Aptos"/>
              </a:defRPr>
            </a:pPr>
            <a:r>
              <a:t>Data dan konfigurasi tidak boleh diubah tanpa izin.</a:t>
            </a:r>
          </a:p>
        </p:txBody>
      </p:sp>
      <p:sp>
        <p:nvSpPr>
          <p:cNvPr id="13" name="Rounded Rectangle 12"/>
          <p:cNvSpPr/>
          <p:nvPr/>
        </p:nvSpPr>
        <p:spPr>
          <a:xfrm>
            <a:off x="8138160" y="1645920"/>
            <a:ext cx="3383280" cy="18288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8160" y="1645920"/>
            <a:ext cx="54864" cy="182880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39328" y="1810512"/>
            <a:ext cx="3017520" cy="365760"/>
          </a:xfrm>
          <a:prstGeom prst="rect">
            <a:avLst/>
          </a:prstGeom>
          <a:noFill/>
        </p:spPr>
        <p:txBody>
          <a:bodyPr wrap="none">
            <a:spAutoFit/>
          </a:bodyPr>
          <a:lstStyle/>
          <a:p>
            <a:pPr>
              <a:defRPr sz="1500" b="1">
                <a:solidFill>
                  <a:srgbClr val="FACC15"/>
                </a:solidFill>
                <a:latin typeface="Aptos"/>
              </a:defRPr>
            </a:pPr>
            <a:r>
              <a:t>AVAILABILITY</a:t>
            </a:r>
          </a:p>
        </p:txBody>
      </p:sp>
      <p:sp>
        <p:nvSpPr>
          <p:cNvPr id="16" name="TextBox 15"/>
          <p:cNvSpPr txBox="1"/>
          <p:nvPr/>
        </p:nvSpPr>
        <p:spPr>
          <a:xfrm>
            <a:off x="8339328" y="2304288"/>
            <a:ext cx="3017520" cy="1005840"/>
          </a:xfrm>
          <a:prstGeom prst="rect">
            <a:avLst/>
          </a:prstGeom>
          <a:noFill/>
        </p:spPr>
        <p:txBody>
          <a:bodyPr wrap="square">
            <a:spAutoFit/>
          </a:bodyPr>
          <a:lstStyle/>
          <a:p>
            <a:pPr>
              <a:defRPr sz="1250">
                <a:solidFill>
                  <a:srgbClr val="EEF5FC"/>
                </a:solidFill>
                <a:latin typeface="Aptos"/>
              </a:defRPr>
            </a:pPr>
            <a:r>
              <a:t>Perangkat dan layanan tetap tersedia saat dibutuhkan.</a:t>
            </a:r>
          </a:p>
        </p:txBody>
      </p:sp>
      <p:sp>
        <p:nvSpPr>
          <p:cNvPr id="17" name="Rounded Rectangle 16"/>
          <p:cNvSpPr/>
          <p:nvPr/>
        </p:nvSpPr>
        <p:spPr>
          <a:xfrm>
            <a:off x="2514600" y="3840480"/>
            <a:ext cx="338328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2514600" y="3840480"/>
            <a:ext cx="54864" cy="164592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2715768" y="4005072"/>
            <a:ext cx="3017520" cy="365760"/>
          </a:xfrm>
          <a:prstGeom prst="rect">
            <a:avLst/>
          </a:prstGeom>
          <a:noFill/>
        </p:spPr>
        <p:txBody>
          <a:bodyPr wrap="none">
            <a:spAutoFit/>
          </a:bodyPr>
          <a:lstStyle/>
          <a:p>
            <a:pPr>
              <a:defRPr sz="1500" b="1">
                <a:solidFill>
                  <a:srgbClr val="60A5FA"/>
                </a:solidFill>
                <a:latin typeface="Aptos"/>
              </a:defRPr>
            </a:pPr>
            <a:r>
              <a:t>AUTHENTICATION</a:t>
            </a:r>
          </a:p>
        </p:txBody>
      </p:sp>
      <p:sp>
        <p:nvSpPr>
          <p:cNvPr id="20" name="TextBox 19"/>
          <p:cNvSpPr txBox="1"/>
          <p:nvPr/>
        </p:nvSpPr>
        <p:spPr>
          <a:xfrm>
            <a:off x="2715768" y="4498848"/>
            <a:ext cx="3017520" cy="822960"/>
          </a:xfrm>
          <a:prstGeom prst="rect">
            <a:avLst/>
          </a:prstGeom>
          <a:noFill/>
        </p:spPr>
        <p:txBody>
          <a:bodyPr wrap="square">
            <a:spAutoFit/>
          </a:bodyPr>
          <a:lstStyle/>
          <a:p>
            <a:pPr>
              <a:defRPr sz="1250">
                <a:solidFill>
                  <a:srgbClr val="EEF5FC"/>
                </a:solidFill>
                <a:latin typeface="Aptos"/>
              </a:defRPr>
            </a:pPr>
            <a:r>
              <a:t>Memastikan identitas perangkat/pengguna.</a:t>
            </a:r>
          </a:p>
        </p:txBody>
      </p:sp>
      <p:sp>
        <p:nvSpPr>
          <p:cNvPr id="21" name="Rounded Rectangle 20"/>
          <p:cNvSpPr/>
          <p:nvPr/>
        </p:nvSpPr>
        <p:spPr>
          <a:xfrm>
            <a:off x="6263640" y="3840480"/>
            <a:ext cx="338328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6263640" y="3840480"/>
            <a:ext cx="54864" cy="1645920"/>
          </a:xfrm>
          <a:prstGeom prst="rect">
            <a:avLst/>
          </a:prstGeom>
          <a:solidFill>
            <a:srgbClr val="F871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464807" y="4005072"/>
            <a:ext cx="3017520" cy="365760"/>
          </a:xfrm>
          <a:prstGeom prst="rect">
            <a:avLst/>
          </a:prstGeom>
          <a:noFill/>
        </p:spPr>
        <p:txBody>
          <a:bodyPr wrap="none">
            <a:spAutoFit/>
          </a:bodyPr>
          <a:lstStyle/>
          <a:p>
            <a:pPr>
              <a:defRPr sz="1500" b="1">
                <a:solidFill>
                  <a:srgbClr val="F87171"/>
                </a:solidFill>
                <a:latin typeface="Aptos"/>
              </a:defRPr>
            </a:pPr>
            <a:r>
              <a:t>AUTHORIZATION</a:t>
            </a:r>
          </a:p>
        </p:txBody>
      </p:sp>
      <p:sp>
        <p:nvSpPr>
          <p:cNvPr id="24" name="TextBox 23"/>
          <p:cNvSpPr txBox="1"/>
          <p:nvPr/>
        </p:nvSpPr>
        <p:spPr>
          <a:xfrm>
            <a:off x="6464807" y="4498848"/>
            <a:ext cx="3017520" cy="822960"/>
          </a:xfrm>
          <a:prstGeom prst="rect">
            <a:avLst/>
          </a:prstGeom>
          <a:noFill/>
        </p:spPr>
        <p:txBody>
          <a:bodyPr wrap="square">
            <a:spAutoFit/>
          </a:bodyPr>
          <a:lstStyle/>
          <a:p>
            <a:pPr>
              <a:defRPr sz="1250">
                <a:solidFill>
                  <a:srgbClr val="EEF5FC"/>
                </a:solidFill>
                <a:latin typeface="Aptos"/>
              </a:defRPr>
            </a:pPr>
            <a:r>
              <a:t>Menentukan hak akses sesuai kebutuhan.</a:t>
            </a:r>
          </a:p>
        </p:txBody>
      </p:sp>
      <p:sp>
        <p:nvSpPr>
          <p:cNvPr id="25" name="TextBox 24"/>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Arsitektur Infrastruktur IoT</a:t>
            </a:r>
          </a:p>
        </p:txBody>
      </p:sp>
      <p:sp>
        <p:nvSpPr>
          <p:cNvPr id="5" name="TextBox 4"/>
          <p:cNvSpPr txBox="1"/>
          <p:nvPr/>
        </p:nvSpPr>
        <p:spPr>
          <a:xfrm>
            <a:off x="530352" y="1234440"/>
            <a:ext cx="6513258" cy="276999"/>
          </a:xfrm>
          <a:prstGeom prst="rect">
            <a:avLst/>
          </a:prstGeom>
          <a:noFill/>
        </p:spPr>
        <p:txBody>
          <a:bodyPr wrap="none">
            <a:spAutoFit/>
          </a:bodyPr>
          <a:lstStyle/>
          <a:p>
            <a:pPr>
              <a:defRPr sz="1200">
                <a:solidFill>
                  <a:srgbClr val="A5B8CC"/>
                </a:solidFill>
                <a:latin typeface="Aptos"/>
              </a:defRPr>
            </a:pPr>
            <a:r>
              <a:rPr dirty="0" err="1">
                <a:solidFill>
                  <a:schemeClr val="accent3"/>
                </a:solidFill>
              </a:rPr>
              <a:t>Perangkat</a:t>
            </a:r>
            <a:r>
              <a:rPr dirty="0">
                <a:solidFill>
                  <a:schemeClr val="accent3"/>
                </a:solidFill>
              </a:rPr>
              <a:t>, </a:t>
            </a:r>
            <a:r>
              <a:rPr dirty="0" err="1">
                <a:solidFill>
                  <a:schemeClr val="accent3"/>
                </a:solidFill>
              </a:rPr>
              <a:t>jaringan</a:t>
            </a:r>
            <a:r>
              <a:rPr dirty="0">
                <a:solidFill>
                  <a:schemeClr val="accent3"/>
                </a:solidFill>
              </a:rPr>
              <a:t>, gateway/server, dan </a:t>
            </a:r>
            <a:r>
              <a:rPr dirty="0" err="1">
                <a:solidFill>
                  <a:schemeClr val="accent3"/>
                </a:solidFill>
              </a:rPr>
              <a:t>aplikasi</a:t>
            </a:r>
            <a:r>
              <a:rPr dirty="0">
                <a:solidFill>
                  <a:schemeClr val="accent3"/>
                </a:solidFill>
              </a:rPr>
              <a:t> </a:t>
            </a:r>
            <a:r>
              <a:rPr dirty="0" err="1">
                <a:solidFill>
                  <a:schemeClr val="accent3"/>
                </a:solidFill>
              </a:rPr>
              <a:t>membentuk</a:t>
            </a:r>
            <a:r>
              <a:rPr dirty="0">
                <a:solidFill>
                  <a:schemeClr val="accent3"/>
                </a:solidFill>
              </a:rPr>
              <a:t> </a:t>
            </a:r>
            <a:r>
              <a:rPr dirty="0" err="1">
                <a:solidFill>
                  <a:schemeClr val="accent3"/>
                </a:solidFill>
              </a:rPr>
              <a:t>ekosistem</a:t>
            </a:r>
            <a:r>
              <a:rPr dirty="0">
                <a:solidFill>
                  <a:schemeClr val="accent3"/>
                </a:solidFill>
              </a:rPr>
              <a:t> yang </a:t>
            </a:r>
            <a:r>
              <a:rPr dirty="0" err="1">
                <a:solidFill>
                  <a:schemeClr val="accent3"/>
                </a:solidFill>
              </a:rPr>
              <a:t>saling</a:t>
            </a:r>
            <a:r>
              <a:rPr dirty="0">
                <a:solidFill>
                  <a:schemeClr val="accent3"/>
                </a:solidFill>
              </a:rPr>
              <a:t> </a:t>
            </a:r>
            <a:r>
              <a:rPr dirty="0" err="1">
                <a:solidFill>
                  <a:schemeClr val="accent3"/>
                </a:solidFill>
              </a:rPr>
              <a:t>terhubung</a:t>
            </a:r>
            <a:r>
              <a:rPr dirty="0">
                <a:solidFill>
                  <a:schemeClr val="accent3"/>
                </a:solidFill>
              </a:rPr>
              <a:t>.</a:t>
            </a:r>
            <a:r>
              <a:rPr lang="en-US" dirty="0">
                <a:solidFill>
                  <a:schemeClr val="accent3"/>
                </a:solidFill>
              </a:rPr>
              <a:t> </a:t>
            </a:r>
            <a:endParaRPr dirty="0">
              <a:solidFill>
                <a:schemeClr val="accent3"/>
              </a:solidFill>
            </a:endParaRPr>
          </a:p>
        </p:txBody>
      </p:sp>
      <p:sp>
        <p:nvSpPr>
          <p:cNvPr id="6" name="Rounded Rectangle 5"/>
          <p:cNvSpPr/>
          <p:nvPr/>
        </p:nvSpPr>
        <p:spPr>
          <a:xfrm>
            <a:off x="731520" y="2286000"/>
            <a:ext cx="1828800" cy="914400"/>
          </a:xfrm>
          <a:prstGeom prst="roundRect">
            <a:avLst/>
          </a:prstGeom>
          <a:solidFill>
            <a:srgbClr val="13263D"/>
          </a:solidFill>
          <a:ln w="1905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04672" y="2395728"/>
            <a:ext cx="1682496" cy="731520"/>
          </a:xfrm>
          <a:prstGeom prst="rect">
            <a:avLst/>
          </a:prstGeom>
          <a:noFill/>
        </p:spPr>
        <p:txBody>
          <a:bodyPr wrap="square" anchor="ctr">
            <a:spAutoFit/>
          </a:bodyPr>
          <a:lstStyle/>
          <a:p>
            <a:pPr algn="ctr">
              <a:defRPr sz="1400" b="1">
                <a:solidFill>
                  <a:srgbClr val="EEF5FC"/>
                </a:solidFill>
                <a:latin typeface="Aptos"/>
              </a:defRPr>
            </a:pPr>
            <a:r>
              <a:t>SENSOR / ESP32</a:t>
            </a:r>
          </a:p>
          <a:p>
            <a:pPr algn="ctr">
              <a:defRPr sz="900">
                <a:solidFill>
                  <a:srgbClr val="A5B8CC"/>
                </a:solidFill>
                <a:latin typeface="Aptos"/>
              </a:defRPr>
            </a:pPr>
            <a:r>
              <a:t>device layer</a:t>
            </a:r>
          </a:p>
        </p:txBody>
      </p:sp>
      <p:sp>
        <p:nvSpPr>
          <p:cNvPr id="8" name="Rounded Rectangle 7"/>
          <p:cNvSpPr/>
          <p:nvPr/>
        </p:nvSpPr>
        <p:spPr>
          <a:xfrm>
            <a:off x="3108960" y="2286000"/>
            <a:ext cx="1828800" cy="914400"/>
          </a:xfrm>
          <a:prstGeom prst="roundRect">
            <a:avLst/>
          </a:prstGeom>
          <a:solidFill>
            <a:srgbClr val="13263D"/>
          </a:solidFill>
          <a:ln w="19050">
            <a:solidFill>
              <a:srgbClr val="34D3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182112" y="2395728"/>
            <a:ext cx="1682496" cy="731520"/>
          </a:xfrm>
          <a:prstGeom prst="rect">
            <a:avLst/>
          </a:prstGeom>
          <a:noFill/>
        </p:spPr>
        <p:txBody>
          <a:bodyPr wrap="square" anchor="ctr">
            <a:spAutoFit/>
          </a:bodyPr>
          <a:lstStyle/>
          <a:p>
            <a:pPr algn="ctr">
              <a:defRPr sz="1400" b="1">
                <a:solidFill>
                  <a:srgbClr val="EEF5FC"/>
                </a:solidFill>
                <a:latin typeface="Aptos"/>
              </a:defRPr>
            </a:pPr>
            <a:r>
              <a:t>Wi-Fi / LAN</a:t>
            </a:r>
          </a:p>
          <a:p>
            <a:pPr algn="ctr">
              <a:defRPr sz="900">
                <a:solidFill>
                  <a:srgbClr val="A5B8CC"/>
                </a:solidFill>
                <a:latin typeface="Aptos"/>
              </a:defRPr>
            </a:pPr>
            <a:r>
              <a:t>network layer</a:t>
            </a:r>
          </a:p>
        </p:txBody>
      </p:sp>
      <p:sp>
        <p:nvSpPr>
          <p:cNvPr id="10" name="Rounded Rectangle 9"/>
          <p:cNvSpPr/>
          <p:nvPr/>
        </p:nvSpPr>
        <p:spPr>
          <a:xfrm>
            <a:off x="5486400" y="2286000"/>
            <a:ext cx="1828800" cy="914400"/>
          </a:xfrm>
          <a:prstGeom prst="roundRect">
            <a:avLst/>
          </a:prstGeom>
          <a:solidFill>
            <a:srgbClr val="13263D"/>
          </a:solidFill>
          <a:ln w="19050">
            <a:solidFill>
              <a:srgbClr val="60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559552" y="2395728"/>
            <a:ext cx="1682496" cy="731520"/>
          </a:xfrm>
          <a:prstGeom prst="rect">
            <a:avLst/>
          </a:prstGeom>
          <a:noFill/>
        </p:spPr>
        <p:txBody>
          <a:bodyPr wrap="square" anchor="ctr">
            <a:spAutoFit/>
          </a:bodyPr>
          <a:lstStyle/>
          <a:p>
            <a:pPr algn="ctr">
              <a:defRPr sz="1400" b="1">
                <a:solidFill>
                  <a:srgbClr val="EEF5FC"/>
                </a:solidFill>
                <a:latin typeface="Aptos"/>
              </a:defRPr>
            </a:pPr>
            <a:r>
              <a:t>MQTT / SERVER</a:t>
            </a:r>
          </a:p>
          <a:p>
            <a:pPr algn="ctr">
              <a:defRPr sz="900">
                <a:solidFill>
                  <a:srgbClr val="A5B8CC"/>
                </a:solidFill>
                <a:latin typeface="Aptos"/>
              </a:defRPr>
            </a:pPr>
            <a:r>
              <a:t>service layer</a:t>
            </a:r>
          </a:p>
        </p:txBody>
      </p:sp>
      <p:sp>
        <p:nvSpPr>
          <p:cNvPr id="12" name="Rounded Rectangle 11"/>
          <p:cNvSpPr/>
          <p:nvPr/>
        </p:nvSpPr>
        <p:spPr>
          <a:xfrm>
            <a:off x="7863840" y="2286000"/>
            <a:ext cx="1828800" cy="914400"/>
          </a:xfrm>
          <a:prstGeom prst="roundRect">
            <a:avLst/>
          </a:prstGeom>
          <a:solidFill>
            <a:srgbClr val="13263D"/>
          </a:solidFill>
          <a:ln w="1905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936992" y="2395728"/>
            <a:ext cx="1682496" cy="731520"/>
          </a:xfrm>
          <a:prstGeom prst="rect">
            <a:avLst/>
          </a:prstGeom>
          <a:noFill/>
        </p:spPr>
        <p:txBody>
          <a:bodyPr wrap="square" anchor="ctr">
            <a:spAutoFit/>
          </a:bodyPr>
          <a:lstStyle/>
          <a:p>
            <a:pPr algn="ctr">
              <a:defRPr sz="1400" b="1">
                <a:solidFill>
                  <a:srgbClr val="EEF5FC"/>
                </a:solidFill>
                <a:latin typeface="Aptos"/>
              </a:defRPr>
            </a:pPr>
            <a:r>
              <a:t>APP / CLOUD</a:t>
            </a:r>
          </a:p>
          <a:p>
            <a:pPr algn="ctr">
              <a:defRPr sz="900">
                <a:solidFill>
                  <a:srgbClr val="A5B8CC"/>
                </a:solidFill>
                <a:latin typeface="Aptos"/>
              </a:defRPr>
            </a:pPr>
            <a:r>
              <a:t>application layer</a:t>
            </a:r>
          </a:p>
        </p:txBody>
      </p:sp>
      <p:cxnSp>
        <p:nvCxnSpPr>
          <p:cNvPr id="14" name="Connector 13"/>
          <p:cNvCxnSpPr/>
          <p:nvPr/>
        </p:nvCxnSpPr>
        <p:spPr>
          <a:xfrm>
            <a:off x="2560320" y="2743200"/>
            <a:ext cx="502920" cy="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4937760" y="2743200"/>
            <a:ext cx="502920" cy="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7315200" y="2743200"/>
            <a:ext cx="502920" cy="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2917614" y="4069080"/>
            <a:ext cx="7963746" cy="123444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3200400" y="4069080"/>
            <a:ext cx="54864" cy="123444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3401568" y="4233672"/>
            <a:ext cx="5394959" cy="365760"/>
          </a:xfrm>
          <a:prstGeom prst="rect">
            <a:avLst/>
          </a:prstGeom>
          <a:noFill/>
        </p:spPr>
        <p:txBody>
          <a:bodyPr wrap="none">
            <a:spAutoFit/>
          </a:bodyPr>
          <a:lstStyle/>
          <a:p>
            <a:pPr>
              <a:defRPr sz="1500" b="1">
                <a:solidFill>
                  <a:srgbClr val="34D3EE"/>
                </a:solidFill>
                <a:latin typeface="Aptos"/>
              </a:defRPr>
            </a:pPr>
            <a:r>
              <a:t>PRINSIP</a:t>
            </a:r>
          </a:p>
        </p:txBody>
      </p:sp>
      <p:sp>
        <p:nvSpPr>
          <p:cNvPr id="20" name="TextBox 19"/>
          <p:cNvSpPr txBox="1"/>
          <p:nvPr/>
        </p:nvSpPr>
        <p:spPr>
          <a:xfrm>
            <a:off x="3389037" y="4599432"/>
            <a:ext cx="7020899" cy="477054"/>
          </a:xfrm>
          <a:prstGeom prst="rect">
            <a:avLst/>
          </a:prstGeom>
          <a:noFill/>
        </p:spPr>
        <p:txBody>
          <a:bodyPr wrap="square">
            <a:spAutoFit/>
          </a:bodyPr>
          <a:lstStyle/>
          <a:p>
            <a:pPr>
              <a:defRPr sz="1250">
                <a:solidFill>
                  <a:srgbClr val="EEF5FC"/>
                </a:solidFill>
                <a:latin typeface="Aptos"/>
              </a:defRPr>
            </a:pPr>
            <a:r>
              <a:rPr dirty="0" err="1"/>
              <a:t>Semakin</a:t>
            </a:r>
            <a:r>
              <a:rPr dirty="0"/>
              <a:t> </a:t>
            </a:r>
            <a:r>
              <a:rPr dirty="0" err="1"/>
              <a:t>banyak</a:t>
            </a:r>
            <a:r>
              <a:rPr dirty="0"/>
              <a:t> </a:t>
            </a:r>
            <a:r>
              <a:rPr dirty="0" err="1"/>
              <a:t>koneksi</a:t>
            </a:r>
            <a:r>
              <a:rPr dirty="0"/>
              <a:t> dan </a:t>
            </a:r>
            <a:r>
              <a:rPr dirty="0" err="1"/>
              <a:t>perangkat</a:t>
            </a:r>
            <a:r>
              <a:rPr dirty="0"/>
              <a:t>, </a:t>
            </a:r>
            <a:r>
              <a:rPr dirty="0" err="1"/>
              <a:t>semakin</a:t>
            </a:r>
            <a:r>
              <a:rPr dirty="0"/>
              <a:t> </a:t>
            </a:r>
            <a:r>
              <a:rPr dirty="0" err="1"/>
              <a:t>penting</a:t>
            </a:r>
            <a:r>
              <a:rPr dirty="0"/>
              <a:t> </a:t>
            </a:r>
            <a:r>
              <a:rPr dirty="0" err="1"/>
              <a:t>kontrol</a:t>
            </a:r>
            <a:r>
              <a:rPr dirty="0"/>
              <a:t> </a:t>
            </a:r>
            <a:r>
              <a:rPr dirty="0" err="1"/>
              <a:t>akses</a:t>
            </a:r>
            <a:r>
              <a:rPr dirty="0"/>
              <a:t>, </a:t>
            </a:r>
            <a:r>
              <a:rPr dirty="0" err="1"/>
              <a:t>segmentasi</a:t>
            </a:r>
            <a:r>
              <a:rPr dirty="0"/>
              <a:t>, </a:t>
            </a:r>
            <a:r>
              <a:rPr dirty="0" err="1"/>
              <a:t>enkripsi</a:t>
            </a:r>
            <a:r>
              <a:rPr dirty="0"/>
              <a:t>, dan monitoring.</a:t>
            </a:r>
          </a:p>
        </p:txBody>
      </p:sp>
      <p:sp>
        <p:nvSpPr>
          <p:cNvPr id="21" name="TextBox 20"/>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04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Ancaman Keamanan pada IoT</a:t>
            </a:r>
          </a:p>
        </p:txBody>
      </p:sp>
      <p:sp>
        <p:nvSpPr>
          <p:cNvPr id="5" name="Rounded Rectangle 4"/>
          <p:cNvSpPr/>
          <p:nvPr/>
        </p:nvSpPr>
        <p:spPr>
          <a:xfrm>
            <a:off x="594360" y="1600200"/>
            <a:ext cx="342900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94360" y="1600200"/>
            <a:ext cx="54864" cy="1645920"/>
          </a:xfrm>
          <a:prstGeom prst="rect">
            <a:avLst/>
          </a:prstGeom>
          <a:solidFill>
            <a:srgbClr val="F871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95528" y="1764792"/>
            <a:ext cx="3063240" cy="365760"/>
          </a:xfrm>
          <a:prstGeom prst="rect">
            <a:avLst/>
          </a:prstGeom>
          <a:noFill/>
        </p:spPr>
        <p:txBody>
          <a:bodyPr wrap="none">
            <a:spAutoFit/>
          </a:bodyPr>
          <a:lstStyle/>
          <a:p>
            <a:pPr>
              <a:defRPr sz="1500" b="1">
                <a:solidFill>
                  <a:srgbClr val="F87171"/>
                </a:solidFill>
                <a:latin typeface="Aptos"/>
              </a:defRPr>
            </a:pPr>
            <a:r>
              <a:t>Unauthorized Access</a:t>
            </a:r>
          </a:p>
        </p:txBody>
      </p:sp>
      <p:sp>
        <p:nvSpPr>
          <p:cNvPr id="8" name="TextBox 7"/>
          <p:cNvSpPr txBox="1"/>
          <p:nvPr/>
        </p:nvSpPr>
        <p:spPr>
          <a:xfrm>
            <a:off x="795528" y="2258568"/>
            <a:ext cx="3063240" cy="822960"/>
          </a:xfrm>
          <a:prstGeom prst="rect">
            <a:avLst/>
          </a:prstGeom>
          <a:noFill/>
        </p:spPr>
        <p:txBody>
          <a:bodyPr wrap="square">
            <a:spAutoFit/>
          </a:bodyPr>
          <a:lstStyle/>
          <a:p>
            <a:pPr>
              <a:defRPr sz="1250">
                <a:solidFill>
                  <a:srgbClr val="EEF5FC"/>
                </a:solidFill>
                <a:latin typeface="Aptos"/>
              </a:defRPr>
            </a:pPr>
            <a:r>
              <a:t>Akses tanpa hak</a:t>
            </a:r>
          </a:p>
        </p:txBody>
      </p:sp>
      <p:sp>
        <p:nvSpPr>
          <p:cNvPr id="9" name="Rounded Rectangle 8"/>
          <p:cNvSpPr/>
          <p:nvPr/>
        </p:nvSpPr>
        <p:spPr>
          <a:xfrm>
            <a:off x="4389120" y="1600200"/>
            <a:ext cx="342900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89120" y="1600200"/>
            <a:ext cx="54864" cy="164592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0288" y="1764792"/>
            <a:ext cx="3063240" cy="365760"/>
          </a:xfrm>
          <a:prstGeom prst="rect">
            <a:avLst/>
          </a:prstGeom>
          <a:noFill/>
        </p:spPr>
        <p:txBody>
          <a:bodyPr wrap="none">
            <a:spAutoFit/>
          </a:bodyPr>
          <a:lstStyle/>
          <a:p>
            <a:pPr>
              <a:defRPr sz="1500" b="1">
                <a:solidFill>
                  <a:srgbClr val="FACC15"/>
                </a:solidFill>
                <a:latin typeface="Aptos"/>
              </a:defRPr>
            </a:pPr>
            <a:r>
              <a:t>MITM</a:t>
            </a:r>
          </a:p>
        </p:txBody>
      </p:sp>
      <p:sp>
        <p:nvSpPr>
          <p:cNvPr id="12" name="TextBox 11"/>
          <p:cNvSpPr txBox="1"/>
          <p:nvPr/>
        </p:nvSpPr>
        <p:spPr>
          <a:xfrm>
            <a:off x="4590288" y="2258568"/>
            <a:ext cx="3063240" cy="822960"/>
          </a:xfrm>
          <a:prstGeom prst="rect">
            <a:avLst/>
          </a:prstGeom>
          <a:noFill/>
        </p:spPr>
        <p:txBody>
          <a:bodyPr wrap="square">
            <a:spAutoFit/>
          </a:bodyPr>
          <a:lstStyle/>
          <a:p>
            <a:pPr>
              <a:defRPr sz="1250">
                <a:solidFill>
                  <a:srgbClr val="EEF5FC"/>
                </a:solidFill>
                <a:latin typeface="Aptos"/>
              </a:defRPr>
            </a:pPr>
            <a:r>
              <a:t>Penyadapan/manipulasi trafik</a:t>
            </a:r>
          </a:p>
        </p:txBody>
      </p:sp>
      <p:sp>
        <p:nvSpPr>
          <p:cNvPr id="13" name="Rounded Rectangle 12"/>
          <p:cNvSpPr/>
          <p:nvPr/>
        </p:nvSpPr>
        <p:spPr>
          <a:xfrm>
            <a:off x="8183880" y="1600200"/>
            <a:ext cx="342900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83880" y="1600200"/>
            <a:ext cx="54864" cy="164592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85048" y="1764792"/>
            <a:ext cx="3063240" cy="365760"/>
          </a:xfrm>
          <a:prstGeom prst="rect">
            <a:avLst/>
          </a:prstGeom>
          <a:noFill/>
        </p:spPr>
        <p:txBody>
          <a:bodyPr wrap="none">
            <a:spAutoFit/>
          </a:bodyPr>
          <a:lstStyle/>
          <a:p>
            <a:pPr>
              <a:defRPr sz="1500" b="1">
                <a:solidFill>
                  <a:srgbClr val="60A5FA"/>
                </a:solidFill>
                <a:latin typeface="Aptos"/>
              </a:defRPr>
            </a:pPr>
            <a:r>
              <a:t>Malware/Botnet</a:t>
            </a:r>
          </a:p>
        </p:txBody>
      </p:sp>
      <p:sp>
        <p:nvSpPr>
          <p:cNvPr id="16" name="TextBox 15"/>
          <p:cNvSpPr txBox="1"/>
          <p:nvPr/>
        </p:nvSpPr>
        <p:spPr>
          <a:xfrm>
            <a:off x="8385048" y="2258568"/>
            <a:ext cx="3063240" cy="822960"/>
          </a:xfrm>
          <a:prstGeom prst="rect">
            <a:avLst/>
          </a:prstGeom>
          <a:noFill/>
        </p:spPr>
        <p:txBody>
          <a:bodyPr wrap="square">
            <a:spAutoFit/>
          </a:bodyPr>
          <a:lstStyle/>
          <a:p>
            <a:pPr>
              <a:defRPr sz="1250">
                <a:solidFill>
                  <a:srgbClr val="EEF5FC"/>
                </a:solidFill>
                <a:latin typeface="Aptos"/>
              </a:defRPr>
            </a:pPr>
            <a:r>
              <a:t>Perangkat dijadikan bagian jaringan serangan</a:t>
            </a:r>
          </a:p>
        </p:txBody>
      </p:sp>
      <p:sp>
        <p:nvSpPr>
          <p:cNvPr id="17" name="Rounded Rectangle 16"/>
          <p:cNvSpPr/>
          <p:nvPr/>
        </p:nvSpPr>
        <p:spPr>
          <a:xfrm>
            <a:off x="594360" y="3611880"/>
            <a:ext cx="342900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594360" y="3611880"/>
            <a:ext cx="54864" cy="164592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95528" y="3776472"/>
            <a:ext cx="3063240" cy="365760"/>
          </a:xfrm>
          <a:prstGeom prst="rect">
            <a:avLst/>
          </a:prstGeom>
          <a:noFill/>
        </p:spPr>
        <p:txBody>
          <a:bodyPr wrap="none">
            <a:spAutoFit/>
          </a:bodyPr>
          <a:lstStyle/>
          <a:p>
            <a:pPr>
              <a:defRPr sz="1500" b="1">
                <a:solidFill>
                  <a:srgbClr val="34D3EE"/>
                </a:solidFill>
                <a:latin typeface="Aptos"/>
              </a:defRPr>
            </a:pPr>
            <a:r>
              <a:t>DoS/DDoS</a:t>
            </a:r>
          </a:p>
        </p:txBody>
      </p:sp>
      <p:sp>
        <p:nvSpPr>
          <p:cNvPr id="20" name="TextBox 19"/>
          <p:cNvSpPr txBox="1"/>
          <p:nvPr/>
        </p:nvSpPr>
        <p:spPr>
          <a:xfrm>
            <a:off x="795528" y="4270248"/>
            <a:ext cx="3063240" cy="822960"/>
          </a:xfrm>
          <a:prstGeom prst="rect">
            <a:avLst/>
          </a:prstGeom>
          <a:noFill/>
        </p:spPr>
        <p:txBody>
          <a:bodyPr wrap="square">
            <a:spAutoFit/>
          </a:bodyPr>
          <a:lstStyle/>
          <a:p>
            <a:pPr>
              <a:defRPr sz="1250">
                <a:solidFill>
                  <a:srgbClr val="EEF5FC"/>
                </a:solidFill>
                <a:latin typeface="Aptos"/>
              </a:defRPr>
            </a:pPr>
            <a:r>
              <a:t>Ketersediaan layanan terganggu</a:t>
            </a:r>
          </a:p>
        </p:txBody>
      </p:sp>
      <p:sp>
        <p:nvSpPr>
          <p:cNvPr id="21" name="Rounded Rectangle 20"/>
          <p:cNvSpPr/>
          <p:nvPr/>
        </p:nvSpPr>
        <p:spPr>
          <a:xfrm>
            <a:off x="4389120" y="3611880"/>
            <a:ext cx="342900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4389120" y="3611880"/>
            <a:ext cx="54864" cy="164592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590288" y="3776472"/>
            <a:ext cx="3063240" cy="365760"/>
          </a:xfrm>
          <a:prstGeom prst="rect">
            <a:avLst/>
          </a:prstGeom>
          <a:noFill/>
        </p:spPr>
        <p:txBody>
          <a:bodyPr wrap="none">
            <a:spAutoFit/>
          </a:bodyPr>
          <a:lstStyle/>
          <a:p>
            <a:pPr>
              <a:defRPr sz="1500" b="1">
                <a:solidFill>
                  <a:srgbClr val="4ADE80"/>
                </a:solidFill>
                <a:latin typeface="Aptos"/>
              </a:defRPr>
            </a:pPr>
            <a:r>
              <a:t>Spoofing</a:t>
            </a:r>
          </a:p>
        </p:txBody>
      </p:sp>
      <p:sp>
        <p:nvSpPr>
          <p:cNvPr id="24" name="TextBox 23"/>
          <p:cNvSpPr txBox="1"/>
          <p:nvPr/>
        </p:nvSpPr>
        <p:spPr>
          <a:xfrm>
            <a:off x="4590288" y="4270248"/>
            <a:ext cx="3063240" cy="822960"/>
          </a:xfrm>
          <a:prstGeom prst="rect">
            <a:avLst/>
          </a:prstGeom>
          <a:noFill/>
        </p:spPr>
        <p:txBody>
          <a:bodyPr wrap="square">
            <a:spAutoFit/>
          </a:bodyPr>
          <a:lstStyle/>
          <a:p>
            <a:pPr>
              <a:defRPr sz="1250">
                <a:solidFill>
                  <a:srgbClr val="EEF5FC"/>
                </a:solidFill>
                <a:latin typeface="Aptos"/>
              </a:defRPr>
            </a:pPr>
            <a:r>
              <a:t>Penyerang menyamar sebagai entitas sah</a:t>
            </a:r>
          </a:p>
        </p:txBody>
      </p:sp>
      <p:sp>
        <p:nvSpPr>
          <p:cNvPr id="25" name="Rounded Rectangle 24"/>
          <p:cNvSpPr/>
          <p:nvPr/>
        </p:nvSpPr>
        <p:spPr>
          <a:xfrm>
            <a:off x="8183880" y="3611880"/>
            <a:ext cx="342900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8183880" y="3611880"/>
            <a:ext cx="54864" cy="1645920"/>
          </a:xfrm>
          <a:prstGeom prst="rect">
            <a:avLst/>
          </a:prstGeom>
          <a:solidFill>
            <a:srgbClr val="F871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385048" y="3776472"/>
            <a:ext cx="3063240" cy="365760"/>
          </a:xfrm>
          <a:prstGeom prst="rect">
            <a:avLst/>
          </a:prstGeom>
          <a:noFill/>
        </p:spPr>
        <p:txBody>
          <a:bodyPr wrap="none">
            <a:spAutoFit/>
          </a:bodyPr>
          <a:lstStyle/>
          <a:p>
            <a:pPr>
              <a:defRPr sz="1500" b="1">
                <a:solidFill>
                  <a:srgbClr val="F87171"/>
                </a:solidFill>
                <a:latin typeface="Aptos"/>
              </a:defRPr>
            </a:pPr>
            <a:r>
              <a:t>Credential Exposure</a:t>
            </a:r>
          </a:p>
        </p:txBody>
      </p:sp>
      <p:sp>
        <p:nvSpPr>
          <p:cNvPr id="28" name="TextBox 27"/>
          <p:cNvSpPr txBox="1"/>
          <p:nvPr/>
        </p:nvSpPr>
        <p:spPr>
          <a:xfrm>
            <a:off x="8385048" y="4270248"/>
            <a:ext cx="3063240" cy="822960"/>
          </a:xfrm>
          <a:prstGeom prst="rect">
            <a:avLst/>
          </a:prstGeom>
          <a:noFill/>
        </p:spPr>
        <p:txBody>
          <a:bodyPr wrap="square">
            <a:spAutoFit/>
          </a:bodyPr>
          <a:lstStyle/>
          <a:p>
            <a:pPr>
              <a:defRPr sz="1250">
                <a:solidFill>
                  <a:srgbClr val="EEF5FC"/>
                </a:solidFill>
                <a:latin typeface="Aptos"/>
              </a:defRPr>
            </a:pPr>
            <a:r>
              <a:t>Password/token bocor</a:t>
            </a:r>
          </a:p>
        </p:txBody>
      </p:sp>
      <p:sp>
        <p:nvSpPr>
          <p:cNvPr id="29" name="TextBox 28"/>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05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NETWORK SECURITY</a:t>
            </a:r>
          </a:p>
        </p:txBody>
      </p:sp>
      <p:sp>
        <p:nvSpPr>
          <p:cNvPr id="4" name="TextBox 3"/>
          <p:cNvSpPr txBox="1"/>
          <p:nvPr/>
        </p:nvSpPr>
        <p:spPr>
          <a:xfrm>
            <a:off x="426720" y="932688"/>
            <a:ext cx="11064240" cy="685800"/>
          </a:xfrm>
          <a:prstGeom prst="rect">
            <a:avLst/>
          </a:prstGeom>
          <a:noFill/>
        </p:spPr>
        <p:txBody>
          <a:bodyPr wrap="square">
            <a:spAutoFit/>
          </a:bodyPr>
          <a:lstStyle/>
          <a:p>
            <a:pPr>
              <a:defRPr sz="2700" b="1">
                <a:solidFill>
                  <a:srgbClr val="EEF5FC"/>
                </a:solidFill>
                <a:latin typeface="Aptos Display"/>
              </a:defRPr>
            </a:pPr>
            <a:r>
              <a:rPr dirty="0" err="1"/>
              <a:t>Segmentasi</a:t>
            </a:r>
            <a:r>
              <a:rPr dirty="0"/>
              <a:t> </a:t>
            </a:r>
            <a:r>
              <a:rPr dirty="0" err="1"/>
              <a:t>Jaringan</a:t>
            </a:r>
            <a:r>
              <a:rPr dirty="0"/>
              <a:t>: </a:t>
            </a:r>
            <a:r>
              <a:rPr dirty="0" err="1"/>
              <a:t>Konsep</a:t>
            </a:r>
            <a:r>
              <a:rPr dirty="0"/>
              <a:t> &amp; Tujuan</a:t>
            </a:r>
          </a:p>
        </p:txBody>
      </p:sp>
      <p:sp>
        <p:nvSpPr>
          <p:cNvPr id="5" name="TextBox 4"/>
          <p:cNvSpPr txBox="1"/>
          <p:nvPr/>
        </p:nvSpPr>
        <p:spPr>
          <a:xfrm>
            <a:off x="685800" y="1645920"/>
            <a:ext cx="5577840" cy="2569934"/>
          </a:xfrm>
          <a:prstGeom prst="rect">
            <a:avLst/>
          </a:prstGeom>
          <a:noFill/>
        </p:spPr>
        <p:txBody>
          <a:bodyPr wrap="square" lIns="36576" rIns="36576">
            <a:spAutoFit/>
          </a:bodyPr>
          <a:lstStyle/>
          <a:p>
            <a:pPr marL="285750" indent="-285750">
              <a:spcAft>
                <a:spcPts val="1000"/>
              </a:spcAft>
              <a:buFont typeface="Arial" panose="020B0604020202020204" pitchFamily="34" charset="0"/>
              <a:buChar char="•"/>
              <a:defRPr sz="1700">
                <a:solidFill>
                  <a:srgbClr val="EEF5FC"/>
                </a:solidFill>
                <a:latin typeface="Aptos"/>
              </a:defRPr>
            </a:pPr>
            <a:r>
              <a:rPr dirty="0" err="1"/>
              <a:t>Membagi</a:t>
            </a:r>
            <a:r>
              <a:rPr dirty="0"/>
              <a:t> </a:t>
            </a:r>
            <a:r>
              <a:rPr dirty="0" err="1"/>
              <a:t>jaringan</a:t>
            </a:r>
            <a:r>
              <a:rPr dirty="0"/>
              <a:t> </a:t>
            </a:r>
            <a:r>
              <a:rPr dirty="0" err="1"/>
              <a:t>menjadi</a:t>
            </a:r>
            <a:r>
              <a:rPr dirty="0"/>
              <a:t> </a:t>
            </a:r>
            <a:r>
              <a:rPr dirty="0" err="1"/>
              <a:t>beberapa</a:t>
            </a:r>
            <a:r>
              <a:rPr dirty="0"/>
              <a:t> </a:t>
            </a:r>
            <a:r>
              <a:rPr dirty="0" err="1"/>
              <a:t>segmen</a:t>
            </a:r>
            <a:r>
              <a:rPr dirty="0"/>
              <a:t>/logical zones.</a:t>
            </a:r>
            <a:endParaRPr lang="en-US" dirty="0"/>
          </a:p>
          <a:p>
            <a:pPr marL="285750" indent="-285750">
              <a:spcAft>
                <a:spcPts val="1000"/>
              </a:spcAft>
              <a:buFont typeface="Arial" panose="020B0604020202020204" pitchFamily="34" charset="0"/>
              <a:buChar char="•"/>
              <a:defRPr sz="1700">
                <a:solidFill>
                  <a:srgbClr val="EEF5FC"/>
                </a:solidFill>
                <a:latin typeface="Aptos"/>
              </a:defRPr>
            </a:pPr>
            <a:r>
              <a:rPr dirty="0" err="1"/>
              <a:t>Mengendalikan</a:t>
            </a:r>
            <a:r>
              <a:rPr dirty="0"/>
              <a:t> </a:t>
            </a:r>
            <a:r>
              <a:rPr dirty="0" err="1"/>
              <a:t>komunikasi</a:t>
            </a:r>
            <a:r>
              <a:rPr dirty="0"/>
              <a:t> </a:t>
            </a:r>
            <a:r>
              <a:rPr dirty="0" err="1"/>
              <a:t>antarsegmen</a:t>
            </a:r>
            <a:r>
              <a:rPr dirty="0"/>
              <a:t> </a:t>
            </a:r>
            <a:r>
              <a:rPr dirty="0" err="1"/>
              <a:t>melalui</a:t>
            </a:r>
            <a:r>
              <a:rPr dirty="0"/>
              <a:t> router, ACL, </a:t>
            </a:r>
            <a:r>
              <a:rPr dirty="0" err="1"/>
              <a:t>atau</a:t>
            </a:r>
            <a:r>
              <a:rPr dirty="0"/>
              <a:t> firewall.</a:t>
            </a:r>
            <a:endParaRPr lang="en-US" dirty="0"/>
          </a:p>
          <a:p>
            <a:pPr marL="285750" indent="-285750">
              <a:spcAft>
                <a:spcPts val="1000"/>
              </a:spcAft>
              <a:buFont typeface="Arial" panose="020B0604020202020204" pitchFamily="34" charset="0"/>
              <a:buChar char="•"/>
              <a:defRPr sz="1700">
                <a:solidFill>
                  <a:srgbClr val="EEF5FC"/>
                </a:solidFill>
                <a:latin typeface="Aptos"/>
              </a:defRPr>
            </a:pPr>
            <a:r>
              <a:rPr dirty="0" err="1"/>
              <a:t>Mengurangi</a:t>
            </a:r>
            <a:r>
              <a:rPr dirty="0"/>
              <a:t> attack surface dan </a:t>
            </a:r>
            <a:r>
              <a:rPr dirty="0" err="1"/>
              <a:t>membatasi</a:t>
            </a:r>
            <a:r>
              <a:rPr dirty="0"/>
              <a:t> lateral movement.</a:t>
            </a:r>
            <a:endParaRPr lang="en-US" dirty="0"/>
          </a:p>
          <a:p>
            <a:pPr marL="285750" indent="-285750">
              <a:spcAft>
                <a:spcPts val="1000"/>
              </a:spcAft>
              <a:buFont typeface="Arial" panose="020B0604020202020204" pitchFamily="34" charset="0"/>
              <a:buChar char="•"/>
              <a:defRPr sz="1700">
                <a:solidFill>
                  <a:srgbClr val="EEF5FC"/>
                </a:solidFill>
                <a:latin typeface="Aptos"/>
              </a:defRPr>
            </a:pPr>
            <a:r>
              <a:rPr dirty="0" err="1"/>
              <a:t>Menerapkan</a:t>
            </a:r>
            <a:r>
              <a:rPr dirty="0"/>
              <a:t> </a:t>
            </a:r>
            <a:r>
              <a:rPr dirty="0" err="1"/>
              <a:t>prinsip</a:t>
            </a:r>
            <a:r>
              <a:rPr dirty="0"/>
              <a:t> least privilege pada </a:t>
            </a:r>
            <a:r>
              <a:rPr dirty="0" err="1"/>
              <a:t>komunikasi</a:t>
            </a:r>
            <a:r>
              <a:rPr dirty="0"/>
              <a:t> </a:t>
            </a:r>
            <a:r>
              <a:rPr dirty="0" err="1"/>
              <a:t>jaringan</a:t>
            </a:r>
            <a:r>
              <a:rPr dirty="0"/>
              <a:t>.</a:t>
            </a:r>
          </a:p>
        </p:txBody>
      </p:sp>
      <p:sp>
        <p:nvSpPr>
          <p:cNvPr id="6" name="Rounded Rectangle 5"/>
          <p:cNvSpPr/>
          <p:nvPr/>
        </p:nvSpPr>
        <p:spPr>
          <a:xfrm>
            <a:off x="7315200" y="1737360"/>
            <a:ext cx="1645920" cy="822960"/>
          </a:xfrm>
          <a:prstGeom prst="roundRect">
            <a:avLst/>
          </a:prstGeom>
          <a:solidFill>
            <a:srgbClr val="13263D"/>
          </a:solidFill>
          <a:ln w="1905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388352" y="1847088"/>
            <a:ext cx="1499616" cy="640080"/>
          </a:xfrm>
          <a:prstGeom prst="rect">
            <a:avLst/>
          </a:prstGeom>
          <a:noFill/>
        </p:spPr>
        <p:txBody>
          <a:bodyPr wrap="square" anchor="ctr">
            <a:spAutoFit/>
          </a:bodyPr>
          <a:lstStyle/>
          <a:p>
            <a:pPr algn="ctr">
              <a:defRPr sz="1400" b="1">
                <a:solidFill>
                  <a:srgbClr val="EEF5FC"/>
                </a:solidFill>
                <a:latin typeface="Aptos"/>
              </a:defRPr>
            </a:pPr>
            <a:r>
              <a:t>IoT</a:t>
            </a:r>
          </a:p>
          <a:p>
            <a:pPr algn="ctr">
              <a:defRPr sz="900">
                <a:solidFill>
                  <a:srgbClr val="A5B8CC"/>
                </a:solidFill>
                <a:latin typeface="Aptos"/>
              </a:defRPr>
            </a:pPr>
            <a:r>
              <a:t>VLAN 10</a:t>
            </a:r>
          </a:p>
        </p:txBody>
      </p:sp>
      <p:sp>
        <p:nvSpPr>
          <p:cNvPr id="8" name="Rounded Rectangle 7"/>
          <p:cNvSpPr/>
          <p:nvPr/>
        </p:nvSpPr>
        <p:spPr>
          <a:xfrm>
            <a:off x="9601200" y="1737360"/>
            <a:ext cx="1645920" cy="822960"/>
          </a:xfrm>
          <a:prstGeom prst="roundRect">
            <a:avLst/>
          </a:prstGeom>
          <a:solidFill>
            <a:srgbClr val="13263D"/>
          </a:solidFill>
          <a:ln w="19050">
            <a:solidFill>
              <a:srgbClr val="60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674352" y="1847088"/>
            <a:ext cx="1499616" cy="640080"/>
          </a:xfrm>
          <a:prstGeom prst="rect">
            <a:avLst/>
          </a:prstGeom>
          <a:noFill/>
        </p:spPr>
        <p:txBody>
          <a:bodyPr wrap="square" anchor="ctr">
            <a:spAutoFit/>
          </a:bodyPr>
          <a:lstStyle/>
          <a:p>
            <a:pPr algn="ctr">
              <a:defRPr sz="1400" b="1">
                <a:solidFill>
                  <a:srgbClr val="EEF5FC"/>
                </a:solidFill>
                <a:latin typeface="Aptos"/>
              </a:defRPr>
            </a:pPr>
            <a:r>
              <a:t>ADMIN</a:t>
            </a:r>
          </a:p>
          <a:p>
            <a:pPr algn="ctr">
              <a:defRPr sz="900">
                <a:solidFill>
                  <a:srgbClr val="A5B8CC"/>
                </a:solidFill>
                <a:latin typeface="Aptos"/>
              </a:defRPr>
            </a:pPr>
            <a:r>
              <a:t>VLAN 20</a:t>
            </a:r>
          </a:p>
        </p:txBody>
      </p:sp>
      <p:sp>
        <p:nvSpPr>
          <p:cNvPr id="10" name="Rounded Rectangle 9"/>
          <p:cNvSpPr/>
          <p:nvPr/>
        </p:nvSpPr>
        <p:spPr>
          <a:xfrm>
            <a:off x="7315200" y="3383280"/>
            <a:ext cx="1645920" cy="822960"/>
          </a:xfrm>
          <a:prstGeom prst="roundRect">
            <a:avLst/>
          </a:prstGeom>
          <a:solidFill>
            <a:srgbClr val="13263D"/>
          </a:solidFill>
          <a:ln w="1905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88352" y="3493008"/>
            <a:ext cx="1499616" cy="640080"/>
          </a:xfrm>
          <a:prstGeom prst="rect">
            <a:avLst/>
          </a:prstGeom>
          <a:noFill/>
        </p:spPr>
        <p:txBody>
          <a:bodyPr wrap="square" anchor="ctr">
            <a:spAutoFit/>
          </a:bodyPr>
          <a:lstStyle/>
          <a:p>
            <a:pPr algn="ctr">
              <a:defRPr sz="1400" b="1">
                <a:solidFill>
                  <a:srgbClr val="EEF5FC"/>
                </a:solidFill>
                <a:latin typeface="Aptos"/>
              </a:defRPr>
            </a:pPr>
            <a:r>
              <a:t>SERVER</a:t>
            </a:r>
          </a:p>
          <a:p>
            <a:pPr algn="ctr">
              <a:defRPr sz="900">
                <a:solidFill>
                  <a:srgbClr val="A5B8CC"/>
                </a:solidFill>
                <a:latin typeface="Aptos"/>
              </a:defRPr>
            </a:pPr>
            <a:r>
              <a:t>VLAN 30</a:t>
            </a:r>
          </a:p>
        </p:txBody>
      </p:sp>
      <p:sp>
        <p:nvSpPr>
          <p:cNvPr id="12" name="Rounded Rectangle 11"/>
          <p:cNvSpPr/>
          <p:nvPr/>
        </p:nvSpPr>
        <p:spPr>
          <a:xfrm>
            <a:off x="9601200" y="3383280"/>
            <a:ext cx="1645920" cy="822960"/>
          </a:xfrm>
          <a:prstGeom prst="roundRect">
            <a:avLst/>
          </a:prstGeom>
          <a:solidFill>
            <a:srgbClr val="13263D"/>
          </a:solidFill>
          <a:ln w="19050">
            <a:solidFill>
              <a:srgbClr val="F8717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674352" y="3493008"/>
            <a:ext cx="1499616" cy="640080"/>
          </a:xfrm>
          <a:prstGeom prst="rect">
            <a:avLst/>
          </a:prstGeom>
          <a:noFill/>
        </p:spPr>
        <p:txBody>
          <a:bodyPr wrap="square" anchor="ctr">
            <a:spAutoFit/>
          </a:bodyPr>
          <a:lstStyle/>
          <a:p>
            <a:pPr algn="ctr">
              <a:defRPr sz="1400" b="1">
                <a:solidFill>
                  <a:srgbClr val="EEF5FC"/>
                </a:solidFill>
                <a:latin typeface="Aptos"/>
              </a:defRPr>
            </a:pPr>
            <a:r>
              <a:t>GUEST</a:t>
            </a:r>
          </a:p>
          <a:p>
            <a:pPr algn="ctr">
              <a:defRPr sz="900">
                <a:solidFill>
                  <a:srgbClr val="A5B8CC"/>
                </a:solidFill>
                <a:latin typeface="Aptos"/>
              </a:defRPr>
            </a:pPr>
            <a:r>
              <a:t>VLAN 40</a:t>
            </a:r>
          </a:p>
        </p:txBody>
      </p:sp>
      <p:sp>
        <p:nvSpPr>
          <p:cNvPr id="14" name="Rounded Rectangle 13"/>
          <p:cNvSpPr/>
          <p:nvPr/>
        </p:nvSpPr>
        <p:spPr>
          <a:xfrm>
            <a:off x="8321040" y="2514600"/>
            <a:ext cx="1005840" cy="685800"/>
          </a:xfrm>
          <a:prstGeom prst="roundRect">
            <a:avLst/>
          </a:prstGeom>
          <a:solidFill>
            <a:srgbClr val="13263D"/>
          </a:solidFill>
          <a:ln w="19050">
            <a:solidFill>
              <a:srgbClr val="34D3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94192" y="2624328"/>
            <a:ext cx="859536" cy="502920"/>
          </a:xfrm>
          <a:prstGeom prst="rect">
            <a:avLst/>
          </a:prstGeom>
          <a:noFill/>
        </p:spPr>
        <p:txBody>
          <a:bodyPr wrap="square" anchor="ctr">
            <a:spAutoFit/>
          </a:bodyPr>
          <a:lstStyle/>
          <a:p>
            <a:pPr algn="ctr">
              <a:defRPr sz="1400" b="1">
                <a:solidFill>
                  <a:srgbClr val="EEF5FC"/>
                </a:solidFill>
                <a:latin typeface="Aptos"/>
              </a:defRPr>
            </a:pPr>
            <a:r>
              <a:rPr dirty="0"/>
              <a:t>FW</a:t>
            </a:r>
          </a:p>
        </p:txBody>
      </p:sp>
      <p:cxnSp>
        <p:nvCxnSpPr>
          <p:cNvPr id="16" name="Connector 15"/>
          <p:cNvCxnSpPr/>
          <p:nvPr/>
        </p:nvCxnSpPr>
        <p:spPr>
          <a:xfrm flipH="1">
            <a:off x="8138160" y="2514600"/>
            <a:ext cx="822960" cy="4572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8961120" y="3200400"/>
            <a:ext cx="640080" cy="18288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06</a:t>
            </a:r>
          </a:p>
        </p:txBody>
      </p:sp>
      <p:sp>
        <p:nvSpPr>
          <p:cNvPr id="20" name="TextBox 19">
            <a:extLst>
              <a:ext uri="{FF2B5EF4-FFF2-40B4-BE49-F238E27FC236}">
                <a16:creationId xmlns:a16="http://schemas.microsoft.com/office/drawing/2014/main" id="{D72FBCCD-1D75-6395-B6C4-00FCE594A7EF}"/>
              </a:ext>
            </a:extLst>
          </p:cNvPr>
          <p:cNvSpPr txBox="1"/>
          <p:nvPr/>
        </p:nvSpPr>
        <p:spPr>
          <a:xfrm>
            <a:off x="597593" y="4916279"/>
            <a:ext cx="10996507" cy="954107"/>
          </a:xfrm>
          <a:prstGeom prst="rect">
            <a:avLst/>
          </a:prstGeom>
          <a:noFill/>
        </p:spPr>
        <p:txBody>
          <a:bodyPr wrap="square">
            <a:spAutoFit/>
          </a:bodyPr>
          <a:lstStyle/>
          <a:p>
            <a:pPr marL="0" marR="0" indent="0" algn="l" rtl="0">
              <a:lnSpc>
                <a:spcPct val="100000"/>
              </a:lnSpc>
              <a:buNone/>
            </a:pPr>
            <a:r>
              <a:rPr lang="id-ID" sz="1400" b="0" i="0" dirty="0">
                <a:solidFill>
                  <a:schemeClr val="tx1"/>
                </a:solidFill>
                <a:effectLst/>
                <a:latin typeface="+mn-lt"/>
              </a:rPr>
              <a:t>Segmentasi jaringan IoT adalah pemisahan perangkat yang terhubung ke dalam zona jaringan terkendali guna membatasi dampak jika salah satu perangkat disusupi. Langkah ini mengurangi pergerakan lateral, membatasi akses penyerang, dan membuat pemantauan menjadi lebih efektif dengan mempersempit jalur yang dapat disalahgunakan, terutama di lingkungan yang memiliki banyak perangkat dengan tingkat keamanan rendah atau tidak dikelola dengan baik.</a:t>
            </a:r>
            <a:endParaRPr lang="en-ID" b="0" i="0" dirty="0">
              <a:solidFill>
                <a:srgbClr val="16171A"/>
              </a:solidFill>
              <a:effectLst/>
              <a:latin typeface="inheri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11387" y="983827"/>
            <a:ext cx="11064240" cy="685800"/>
          </a:xfrm>
          <a:prstGeom prst="rect">
            <a:avLst/>
          </a:prstGeom>
          <a:noFill/>
        </p:spPr>
        <p:txBody>
          <a:bodyPr wrap="square">
            <a:spAutoFit/>
          </a:bodyPr>
          <a:lstStyle/>
          <a:p>
            <a:pPr>
              <a:defRPr sz="2700" b="1">
                <a:solidFill>
                  <a:srgbClr val="EEF5FC"/>
                </a:solidFill>
                <a:latin typeface="Aptos Display"/>
              </a:defRPr>
            </a:pPr>
            <a:r>
              <a:rPr dirty="0" err="1"/>
              <a:t>Mengapa</a:t>
            </a:r>
            <a:r>
              <a:rPr dirty="0"/>
              <a:t> IoT </a:t>
            </a:r>
            <a:r>
              <a:rPr dirty="0" err="1"/>
              <a:t>Perlu</a:t>
            </a:r>
            <a:r>
              <a:rPr dirty="0"/>
              <a:t> </a:t>
            </a:r>
            <a:r>
              <a:rPr dirty="0" err="1"/>
              <a:t>Disegmentasi</a:t>
            </a:r>
            <a:r>
              <a:rPr dirty="0"/>
              <a:t>?</a:t>
            </a:r>
          </a:p>
        </p:txBody>
      </p:sp>
      <p:sp>
        <p:nvSpPr>
          <p:cNvPr id="5" name="Rounded Rectangle 4"/>
          <p:cNvSpPr/>
          <p:nvPr/>
        </p:nvSpPr>
        <p:spPr>
          <a:xfrm>
            <a:off x="640080" y="1645920"/>
            <a:ext cx="3383280" cy="18288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645920"/>
            <a:ext cx="54864" cy="182880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1247" y="1810512"/>
            <a:ext cx="3017520" cy="365760"/>
          </a:xfrm>
          <a:prstGeom prst="rect">
            <a:avLst/>
          </a:prstGeom>
          <a:noFill/>
        </p:spPr>
        <p:txBody>
          <a:bodyPr wrap="none">
            <a:spAutoFit/>
          </a:bodyPr>
          <a:lstStyle/>
          <a:p>
            <a:pPr>
              <a:defRPr sz="1500" b="1">
                <a:solidFill>
                  <a:srgbClr val="34D3EE"/>
                </a:solidFill>
                <a:latin typeface="Aptos"/>
              </a:defRPr>
            </a:pPr>
            <a:r>
              <a:t>ISOLATION</a:t>
            </a:r>
          </a:p>
        </p:txBody>
      </p:sp>
      <p:sp>
        <p:nvSpPr>
          <p:cNvPr id="8" name="TextBox 7"/>
          <p:cNvSpPr txBox="1"/>
          <p:nvPr/>
        </p:nvSpPr>
        <p:spPr>
          <a:xfrm>
            <a:off x="841247" y="2304288"/>
            <a:ext cx="3017520" cy="1005840"/>
          </a:xfrm>
          <a:prstGeom prst="rect">
            <a:avLst/>
          </a:prstGeom>
          <a:noFill/>
        </p:spPr>
        <p:txBody>
          <a:bodyPr wrap="square">
            <a:spAutoFit/>
          </a:bodyPr>
          <a:lstStyle/>
          <a:p>
            <a:pPr>
              <a:defRPr sz="1250">
                <a:solidFill>
                  <a:srgbClr val="EEF5FC"/>
                </a:solidFill>
                <a:latin typeface="Aptos"/>
              </a:defRPr>
            </a:pPr>
            <a:r>
              <a:t>Memisahkan perangkat berisiko dari sistem kritis.</a:t>
            </a:r>
          </a:p>
        </p:txBody>
      </p:sp>
      <p:sp>
        <p:nvSpPr>
          <p:cNvPr id="9" name="Rounded Rectangle 8"/>
          <p:cNvSpPr/>
          <p:nvPr/>
        </p:nvSpPr>
        <p:spPr>
          <a:xfrm>
            <a:off x="4389120" y="1645920"/>
            <a:ext cx="3383280" cy="18288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89120" y="1645920"/>
            <a:ext cx="54864" cy="1828800"/>
          </a:xfrm>
          <a:prstGeom prst="rect">
            <a:avLst/>
          </a:prstGeom>
          <a:solidFill>
            <a:srgbClr val="F871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0288" y="1810512"/>
            <a:ext cx="3017520" cy="365760"/>
          </a:xfrm>
          <a:prstGeom prst="rect">
            <a:avLst/>
          </a:prstGeom>
          <a:noFill/>
        </p:spPr>
        <p:txBody>
          <a:bodyPr wrap="none">
            <a:spAutoFit/>
          </a:bodyPr>
          <a:lstStyle/>
          <a:p>
            <a:pPr>
              <a:defRPr sz="1500" b="1">
                <a:solidFill>
                  <a:srgbClr val="F87171"/>
                </a:solidFill>
                <a:latin typeface="Aptos"/>
              </a:defRPr>
            </a:pPr>
            <a:r>
              <a:t>CONTAINMENT</a:t>
            </a:r>
          </a:p>
        </p:txBody>
      </p:sp>
      <p:sp>
        <p:nvSpPr>
          <p:cNvPr id="12" name="TextBox 11"/>
          <p:cNvSpPr txBox="1"/>
          <p:nvPr/>
        </p:nvSpPr>
        <p:spPr>
          <a:xfrm>
            <a:off x="4590288" y="2304288"/>
            <a:ext cx="3017520" cy="1005840"/>
          </a:xfrm>
          <a:prstGeom prst="rect">
            <a:avLst/>
          </a:prstGeom>
          <a:noFill/>
        </p:spPr>
        <p:txBody>
          <a:bodyPr wrap="square">
            <a:spAutoFit/>
          </a:bodyPr>
          <a:lstStyle/>
          <a:p>
            <a:pPr>
              <a:defRPr sz="1250">
                <a:solidFill>
                  <a:srgbClr val="EEF5FC"/>
                </a:solidFill>
                <a:latin typeface="Aptos"/>
              </a:defRPr>
            </a:pPr>
            <a:r>
              <a:t>Membatasi penyebaran serangan jika satu perangkat dikompromikan.</a:t>
            </a:r>
          </a:p>
        </p:txBody>
      </p:sp>
      <p:sp>
        <p:nvSpPr>
          <p:cNvPr id="13" name="Rounded Rectangle 12"/>
          <p:cNvSpPr/>
          <p:nvPr/>
        </p:nvSpPr>
        <p:spPr>
          <a:xfrm>
            <a:off x="8138160" y="1645920"/>
            <a:ext cx="3383280" cy="18288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8160" y="1645920"/>
            <a:ext cx="54864" cy="182880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39328" y="1810512"/>
            <a:ext cx="3017520" cy="365760"/>
          </a:xfrm>
          <a:prstGeom prst="rect">
            <a:avLst/>
          </a:prstGeom>
          <a:noFill/>
        </p:spPr>
        <p:txBody>
          <a:bodyPr wrap="none">
            <a:spAutoFit/>
          </a:bodyPr>
          <a:lstStyle/>
          <a:p>
            <a:pPr>
              <a:defRPr sz="1500" b="1">
                <a:solidFill>
                  <a:srgbClr val="4ADE80"/>
                </a:solidFill>
                <a:latin typeface="Aptos"/>
              </a:defRPr>
            </a:pPr>
            <a:r>
              <a:t>CONTROL</a:t>
            </a:r>
          </a:p>
        </p:txBody>
      </p:sp>
      <p:sp>
        <p:nvSpPr>
          <p:cNvPr id="16" name="TextBox 15"/>
          <p:cNvSpPr txBox="1"/>
          <p:nvPr/>
        </p:nvSpPr>
        <p:spPr>
          <a:xfrm>
            <a:off x="8339328" y="2304288"/>
            <a:ext cx="3017520" cy="1005840"/>
          </a:xfrm>
          <a:prstGeom prst="rect">
            <a:avLst/>
          </a:prstGeom>
          <a:noFill/>
        </p:spPr>
        <p:txBody>
          <a:bodyPr wrap="square">
            <a:spAutoFit/>
          </a:bodyPr>
          <a:lstStyle/>
          <a:p>
            <a:pPr>
              <a:defRPr sz="1250">
                <a:solidFill>
                  <a:srgbClr val="EEF5FC"/>
                </a:solidFill>
                <a:latin typeface="Aptos"/>
              </a:defRPr>
            </a:pPr>
            <a:r>
              <a:t>Komunikasi antarsegmen dapat diatur dan diaudit.</a:t>
            </a:r>
          </a:p>
        </p:txBody>
      </p:sp>
      <p:sp>
        <p:nvSpPr>
          <p:cNvPr id="17" name="Rounded Rectangle 16"/>
          <p:cNvSpPr/>
          <p:nvPr/>
        </p:nvSpPr>
        <p:spPr>
          <a:xfrm>
            <a:off x="2514600" y="3752850"/>
            <a:ext cx="7132320" cy="13716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2514600" y="3790950"/>
            <a:ext cx="54864" cy="137160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2715768" y="4050791"/>
            <a:ext cx="6766559" cy="365760"/>
          </a:xfrm>
          <a:prstGeom prst="rect">
            <a:avLst/>
          </a:prstGeom>
          <a:noFill/>
        </p:spPr>
        <p:txBody>
          <a:bodyPr wrap="none">
            <a:spAutoFit/>
          </a:bodyPr>
          <a:lstStyle/>
          <a:p>
            <a:pPr>
              <a:defRPr sz="1500" b="1">
                <a:solidFill>
                  <a:srgbClr val="FACC15"/>
                </a:solidFill>
                <a:latin typeface="Aptos"/>
              </a:defRPr>
            </a:pPr>
            <a:r>
              <a:t>CONTOH</a:t>
            </a:r>
          </a:p>
        </p:txBody>
      </p:sp>
      <p:sp>
        <p:nvSpPr>
          <p:cNvPr id="20" name="TextBox 19"/>
          <p:cNvSpPr txBox="1"/>
          <p:nvPr/>
        </p:nvSpPr>
        <p:spPr>
          <a:xfrm>
            <a:off x="2763393" y="4354068"/>
            <a:ext cx="6766559" cy="548640"/>
          </a:xfrm>
          <a:prstGeom prst="rect">
            <a:avLst/>
          </a:prstGeom>
          <a:noFill/>
        </p:spPr>
        <p:txBody>
          <a:bodyPr wrap="square">
            <a:spAutoFit/>
          </a:bodyPr>
          <a:lstStyle/>
          <a:p>
            <a:pPr>
              <a:defRPr sz="1250">
                <a:solidFill>
                  <a:srgbClr val="EEF5FC"/>
                </a:solidFill>
                <a:latin typeface="Aptos"/>
              </a:defRPr>
            </a:pPr>
            <a:r>
              <a:rPr dirty="0"/>
              <a:t>ESP32 → MQTT Broker </a:t>
            </a:r>
            <a:r>
              <a:rPr dirty="0" err="1"/>
              <a:t>diperbolehkan</a:t>
            </a:r>
            <a:r>
              <a:rPr dirty="0"/>
              <a:t>; ESP32 → </a:t>
            </a:r>
            <a:r>
              <a:rPr dirty="0" err="1"/>
              <a:t>jaringan</a:t>
            </a:r>
            <a:r>
              <a:rPr dirty="0"/>
              <a:t> </a:t>
            </a:r>
            <a:r>
              <a:rPr dirty="0" err="1"/>
              <a:t>administrasi</a:t>
            </a:r>
            <a:r>
              <a:rPr dirty="0"/>
              <a:t> </a:t>
            </a:r>
            <a:r>
              <a:rPr dirty="0" err="1"/>
              <a:t>ditolak</a:t>
            </a:r>
            <a:r>
              <a:rPr dirty="0"/>
              <a:t> </a:t>
            </a:r>
            <a:r>
              <a:rPr dirty="0" err="1"/>
              <a:t>kecuali</a:t>
            </a:r>
            <a:r>
              <a:rPr dirty="0"/>
              <a:t> </a:t>
            </a:r>
            <a:r>
              <a:rPr dirty="0" err="1"/>
              <a:t>ada</a:t>
            </a:r>
            <a:r>
              <a:rPr dirty="0"/>
              <a:t> </a:t>
            </a:r>
            <a:r>
              <a:rPr dirty="0" err="1"/>
              <a:t>kebutuhan</a:t>
            </a:r>
            <a:r>
              <a:rPr dirty="0"/>
              <a:t> </a:t>
            </a:r>
            <a:r>
              <a:rPr dirty="0" err="1"/>
              <a:t>bisnis</a:t>
            </a:r>
            <a:r>
              <a:rPr dirty="0"/>
              <a:t>.</a:t>
            </a:r>
          </a:p>
        </p:txBody>
      </p:sp>
      <p:sp>
        <p:nvSpPr>
          <p:cNvPr id="21" name="TextBox 20"/>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07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Teknik Segmentasi Jaringan</a:t>
            </a:r>
          </a:p>
        </p:txBody>
      </p:sp>
      <p:sp>
        <p:nvSpPr>
          <p:cNvPr id="5" name="Rounded Rectangle 4"/>
          <p:cNvSpPr/>
          <p:nvPr/>
        </p:nvSpPr>
        <p:spPr>
          <a:xfrm>
            <a:off x="640080" y="1645920"/>
            <a:ext cx="3383280" cy="338328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645920"/>
            <a:ext cx="54864" cy="338328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1247" y="1810512"/>
            <a:ext cx="3017520" cy="365760"/>
          </a:xfrm>
          <a:prstGeom prst="rect">
            <a:avLst/>
          </a:prstGeom>
          <a:noFill/>
        </p:spPr>
        <p:txBody>
          <a:bodyPr wrap="none">
            <a:spAutoFit/>
          </a:bodyPr>
          <a:lstStyle/>
          <a:p>
            <a:pPr>
              <a:defRPr sz="1500" b="1">
                <a:solidFill>
                  <a:srgbClr val="34D3EE"/>
                </a:solidFill>
                <a:latin typeface="Aptos"/>
              </a:defRPr>
            </a:pPr>
            <a:r>
              <a:t>VLAN</a:t>
            </a:r>
          </a:p>
        </p:txBody>
      </p:sp>
      <p:sp>
        <p:nvSpPr>
          <p:cNvPr id="8" name="TextBox 7"/>
          <p:cNvSpPr txBox="1"/>
          <p:nvPr/>
        </p:nvSpPr>
        <p:spPr>
          <a:xfrm>
            <a:off x="841247" y="2304288"/>
            <a:ext cx="3017520" cy="2560320"/>
          </a:xfrm>
          <a:prstGeom prst="rect">
            <a:avLst/>
          </a:prstGeom>
          <a:noFill/>
        </p:spPr>
        <p:txBody>
          <a:bodyPr wrap="square">
            <a:spAutoFit/>
          </a:bodyPr>
          <a:lstStyle/>
          <a:p>
            <a:pPr>
              <a:defRPr sz="1250">
                <a:solidFill>
                  <a:srgbClr val="EEF5FC"/>
                </a:solidFill>
                <a:latin typeface="Aptos"/>
              </a:defRPr>
            </a:pPr>
            <a:r>
              <a:t>Virtual LAN memisahkan broadcast domain secara logis.</a:t>
            </a:r>
            <a:br/>
            <a:br/>
            <a:r>
              <a:t>Contoh: VLAN 10 = IoT; VLAN 20 = Admin.</a:t>
            </a:r>
          </a:p>
        </p:txBody>
      </p:sp>
      <p:sp>
        <p:nvSpPr>
          <p:cNvPr id="9" name="Rounded Rectangle 8"/>
          <p:cNvSpPr/>
          <p:nvPr/>
        </p:nvSpPr>
        <p:spPr>
          <a:xfrm>
            <a:off x="4389120" y="1645920"/>
            <a:ext cx="3383280" cy="338328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89120" y="1645920"/>
            <a:ext cx="54864" cy="338328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0288" y="1810512"/>
            <a:ext cx="3017520" cy="365760"/>
          </a:xfrm>
          <a:prstGeom prst="rect">
            <a:avLst/>
          </a:prstGeom>
          <a:noFill/>
        </p:spPr>
        <p:txBody>
          <a:bodyPr wrap="none">
            <a:spAutoFit/>
          </a:bodyPr>
          <a:lstStyle/>
          <a:p>
            <a:pPr>
              <a:defRPr sz="1500" b="1">
                <a:solidFill>
                  <a:srgbClr val="4ADE80"/>
                </a:solidFill>
                <a:latin typeface="Aptos"/>
              </a:defRPr>
            </a:pPr>
            <a:r>
              <a:t>SUBNETTING</a:t>
            </a:r>
          </a:p>
        </p:txBody>
      </p:sp>
      <p:sp>
        <p:nvSpPr>
          <p:cNvPr id="12" name="TextBox 11"/>
          <p:cNvSpPr txBox="1"/>
          <p:nvPr/>
        </p:nvSpPr>
        <p:spPr>
          <a:xfrm>
            <a:off x="4590288" y="2304288"/>
            <a:ext cx="3017520" cy="2560320"/>
          </a:xfrm>
          <a:prstGeom prst="rect">
            <a:avLst/>
          </a:prstGeom>
          <a:noFill/>
        </p:spPr>
        <p:txBody>
          <a:bodyPr wrap="square">
            <a:spAutoFit/>
          </a:bodyPr>
          <a:lstStyle/>
          <a:p>
            <a:pPr>
              <a:defRPr sz="1250">
                <a:solidFill>
                  <a:srgbClr val="EEF5FC"/>
                </a:solidFill>
                <a:latin typeface="Aptos"/>
              </a:defRPr>
            </a:pPr>
            <a:r>
              <a:t>Membagi alamat IP menjadi beberapa network.</a:t>
            </a:r>
            <a:br/>
            <a:br/>
            <a:r>
              <a:t>192.168.10.0/24 → IoT</a:t>
            </a:r>
            <a:br/>
            <a:r>
              <a:t>192.168.20.0/24 → Admin</a:t>
            </a:r>
          </a:p>
        </p:txBody>
      </p:sp>
      <p:sp>
        <p:nvSpPr>
          <p:cNvPr id="13" name="Rounded Rectangle 12"/>
          <p:cNvSpPr/>
          <p:nvPr/>
        </p:nvSpPr>
        <p:spPr>
          <a:xfrm>
            <a:off x="8138160" y="1645920"/>
            <a:ext cx="3383280" cy="338328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8160" y="1645920"/>
            <a:ext cx="54864" cy="338328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39328" y="1810512"/>
            <a:ext cx="3017520" cy="365760"/>
          </a:xfrm>
          <a:prstGeom prst="rect">
            <a:avLst/>
          </a:prstGeom>
          <a:noFill/>
        </p:spPr>
        <p:txBody>
          <a:bodyPr wrap="none">
            <a:spAutoFit/>
          </a:bodyPr>
          <a:lstStyle/>
          <a:p>
            <a:pPr>
              <a:defRPr sz="1500" b="1">
                <a:solidFill>
                  <a:srgbClr val="FACC15"/>
                </a:solidFill>
                <a:latin typeface="Aptos"/>
              </a:defRPr>
            </a:pPr>
            <a:r>
              <a:t>MICRO-SEGMENTATION</a:t>
            </a:r>
          </a:p>
        </p:txBody>
      </p:sp>
      <p:sp>
        <p:nvSpPr>
          <p:cNvPr id="16" name="TextBox 15"/>
          <p:cNvSpPr txBox="1"/>
          <p:nvPr/>
        </p:nvSpPr>
        <p:spPr>
          <a:xfrm>
            <a:off x="8339328" y="2304288"/>
            <a:ext cx="3017520" cy="2560320"/>
          </a:xfrm>
          <a:prstGeom prst="rect">
            <a:avLst/>
          </a:prstGeom>
          <a:noFill/>
        </p:spPr>
        <p:txBody>
          <a:bodyPr wrap="square">
            <a:spAutoFit/>
          </a:bodyPr>
          <a:lstStyle/>
          <a:p>
            <a:pPr>
              <a:defRPr sz="1250">
                <a:solidFill>
                  <a:srgbClr val="EEF5FC"/>
                </a:solidFill>
                <a:latin typeface="Aptos"/>
              </a:defRPr>
            </a:pPr>
            <a:r>
              <a:t>Kontrol lebih granular pada kelompok atau perangkat tertentu berdasarkan identitas, aplikasi, atau kebijakan.</a:t>
            </a:r>
          </a:p>
        </p:txBody>
      </p:sp>
      <p:sp>
        <p:nvSpPr>
          <p:cNvPr id="17" name="TextBox 16"/>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08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rPr dirty="0" err="1"/>
              <a:t>Contoh</a:t>
            </a:r>
            <a:r>
              <a:rPr dirty="0"/>
              <a:t> Desain </a:t>
            </a:r>
            <a:r>
              <a:rPr dirty="0" err="1"/>
              <a:t>Jaringan</a:t>
            </a:r>
            <a:r>
              <a:rPr dirty="0"/>
              <a:t> IoT </a:t>
            </a:r>
            <a:r>
              <a:rPr dirty="0" err="1"/>
              <a:t>Tersegmentasi</a:t>
            </a:r>
            <a:endParaRPr dirty="0"/>
          </a:p>
        </p:txBody>
      </p:sp>
      <p:sp>
        <p:nvSpPr>
          <p:cNvPr id="5" name="Rounded Rectangle 4"/>
          <p:cNvSpPr/>
          <p:nvPr/>
        </p:nvSpPr>
        <p:spPr>
          <a:xfrm>
            <a:off x="5074920" y="1325880"/>
            <a:ext cx="2011680" cy="731520"/>
          </a:xfrm>
          <a:prstGeom prst="roundRect">
            <a:avLst/>
          </a:prstGeom>
          <a:solidFill>
            <a:srgbClr val="13263D"/>
          </a:solidFill>
          <a:ln w="19050">
            <a:solidFill>
              <a:srgbClr val="F8717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148072" y="1435607"/>
            <a:ext cx="1865376" cy="548640"/>
          </a:xfrm>
          <a:prstGeom prst="rect">
            <a:avLst/>
          </a:prstGeom>
          <a:noFill/>
        </p:spPr>
        <p:txBody>
          <a:bodyPr wrap="square" anchor="ctr">
            <a:spAutoFit/>
          </a:bodyPr>
          <a:lstStyle/>
          <a:p>
            <a:pPr algn="ctr">
              <a:defRPr sz="1400" b="1">
                <a:solidFill>
                  <a:srgbClr val="EEF5FC"/>
                </a:solidFill>
                <a:latin typeface="Aptos"/>
              </a:defRPr>
            </a:pPr>
            <a:r>
              <a:t>INTERNET</a:t>
            </a:r>
          </a:p>
        </p:txBody>
      </p:sp>
      <p:sp>
        <p:nvSpPr>
          <p:cNvPr id="7" name="Rounded Rectangle 6"/>
          <p:cNvSpPr/>
          <p:nvPr/>
        </p:nvSpPr>
        <p:spPr>
          <a:xfrm>
            <a:off x="5074920" y="2423160"/>
            <a:ext cx="2011680" cy="731520"/>
          </a:xfrm>
          <a:prstGeom prst="roundRect">
            <a:avLst/>
          </a:prstGeom>
          <a:solidFill>
            <a:srgbClr val="13263D"/>
          </a:solidFill>
          <a:ln w="19050">
            <a:solidFill>
              <a:srgbClr val="34D3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148072" y="2532888"/>
            <a:ext cx="1865376" cy="548640"/>
          </a:xfrm>
          <a:prstGeom prst="rect">
            <a:avLst/>
          </a:prstGeom>
          <a:noFill/>
        </p:spPr>
        <p:txBody>
          <a:bodyPr wrap="square" anchor="ctr">
            <a:spAutoFit/>
          </a:bodyPr>
          <a:lstStyle/>
          <a:p>
            <a:pPr algn="ctr">
              <a:defRPr sz="1400" b="1">
                <a:solidFill>
                  <a:srgbClr val="EEF5FC"/>
                </a:solidFill>
                <a:latin typeface="Aptos"/>
              </a:defRPr>
            </a:pPr>
            <a:r>
              <a:t>FIREWALL</a:t>
            </a:r>
          </a:p>
        </p:txBody>
      </p:sp>
      <p:sp>
        <p:nvSpPr>
          <p:cNvPr id="9" name="Rounded Rectangle 8"/>
          <p:cNvSpPr/>
          <p:nvPr/>
        </p:nvSpPr>
        <p:spPr>
          <a:xfrm>
            <a:off x="914400" y="3931920"/>
            <a:ext cx="2194560" cy="822960"/>
          </a:xfrm>
          <a:prstGeom prst="roundRect">
            <a:avLst/>
          </a:prstGeom>
          <a:solidFill>
            <a:srgbClr val="13263D"/>
          </a:solidFill>
          <a:ln w="1905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87552" y="4041648"/>
            <a:ext cx="2048255" cy="640080"/>
          </a:xfrm>
          <a:prstGeom prst="rect">
            <a:avLst/>
          </a:prstGeom>
          <a:noFill/>
        </p:spPr>
        <p:txBody>
          <a:bodyPr wrap="square" anchor="ctr">
            <a:spAutoFit/>
          </a:bodyPr>
          <a:lstStyle/>
          <a:p>
            <a:pPr algn="ctr">
              <a:defRPr sz="1400" b="1">
                <a:solidFill>
                  <a:srgbClr val="EEF5FC"/>
                </a:solidFill>
                <a:latin typeface="Aptos"/>
              </a:defRPr>
            </a:pPr>
            <a:r>
              <a:t>VLAN 10</a:t>
            </a:r>
          </a:p>
          <a:p>
            <a:pPr algn="ctr">
              <a:defRPr sz="900">
                <a:solidFill>
                  <a:srgbClr val="A5B8CC"/>
                </a:solidFill>
                <a:latin typeface="Aptos"/>
              </a:defRPr>
            </a:pPr>
            <a:r>
              <a:t>IoT / ESP32</a:t>
            </a:r>
          </a:p>
        </p:txBody>
      </p:sp>
      <p:sp>
        <p:nvSpPr>
          <p:cNvPr id="11" name="Rounded Rectangle 10"/>
          <p:cNvSpPr/>
          <p:nvPr/>
        </p:nvSpPr>
        <p:spPr>
          <a:xfrm>
            <a:off x="3657600" y="3931920"/>
            <a:ext cx="2194560" cy="822960"/>
          </a:xfrm>
          <a:prstGeom prst="roundRect">
            <a:avLst/>
          </a:prstGeom>
          <a:solidFill>
            <a:srgbClr val="13263D"/>
          </a:solidFill>
          <a:ln w="19050">
            <a:solidFill>
              <a:srgbClr val="60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730752" y="4041648"/>
            <a:ext cx="2048255" cy="640080"/>
          </a:xfrm>
          <a:prstGeom prst="rect">
            <a:avLst/>
          </a:prstGeom>
          <a:noFill/>
        </p:spPr>
        <p:txBody>
          <a:bodyPr wrap="square" anchor="ctr">
            <a:spAutoFit/>
          </a:bodyPr>
          <a:lstStyle/>
          <a:p>
            <a:pPr algn="ctr">
              <a:defRPr sz="1400" b="1">
                <a:solidFill>
                  <a:srgbClr val="EEF5FC"/>
                </a:solidFill>
                <a:latin typeface="Aptos"/>
              </a:defRPr>
            </a:pPr>
            <a:r>
              <a:t>VLAN 20</a:t>
            </a:r>
          </a:p>
          <a:p>
            <a:pPr algn="ctr">
              <a:defRPr sz="900">
                <a:solidFill>
                  <a:srgbClr val="A5B8CC"/>
                </a:solidFill>
                <a:latin typeface="Aptos"/>
              </a:defRPr>
            </a:pPr>
            <a:r>
              <a:t>Admin</a:t>
            </a:r>
          </a:p>
        </p:txBody>
      </p:sp>
      <p:sp>
        <p:nvSpPr>
          <p:cNvPr id="13" name="Rounded Rectangle 12"/>
          <p:cNvSpPr/>
          <p:nvPr/>
        </p:nvSpPr>
        <p:spPr>
          <a:xfrm>
            <a:off x="6400800" y="3931920"/>
            <a:ext cx="2194560" cy="822960"/>
          </a:xfrm>
          <a:prstGeom prst="roundRect">
            <a:avLst/>
          </a:prstGeom>
          <a:solidFill>
            <a:srgbClr val="13263D"/>
          </a:solidFill>
          <a:ln w="1905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73952" y="4041648"/>
            <a:ext cx="2048255" cy="640080"/>
          </a:xfrm>
          <a:prstGeom prst="rect">
            <a:avLst/>
          </a:prstGeom>
          <a:noFill/>
        </p:spPr>
        <p:txBody>
          <a:bodyPr wrap="square" anchor="ctr">
            <a:spAutoFit/>
          </a:bodyPr>
          <a:lstStyle/>
          <a:p>
            <a:pPr algn="ctr">
              <a:defRPr sz="1400" b="1">
                <a:solidFill>
                  <a:srgbClr val="EEF5FC"/>
                </a:solidFill>
                <a:latin typeface="Aptos"/>
              </a:defRPr>
            </a:pPr>
            <a:r>
              <a:t>VLAN 30</a:t>
            </a:r>
          </a:p>
          <a:p>
            <a:pPr algn="ctr">
              <a:defRPr sz="900">
                <a:solidFill>
                  <a:srgbClr val="A5B8CC"/>
                </a:solidFill>
                <a:latin typeface="Aptos"/>
              </a:defRPr>
            </a:pPr>
            <a:r>
              <a:t>Server / MQTT</a:t>
            </a:r>
          </a:p>
        </p:txBody>
      </p:sp>
      <p:sp>
        <p:nvSpPr>
          <p:cNvPr id="15" name="Rounded Rectangle 14"/>
          <p:cNvSpPr/>
          <p:nvPr/>
        </p:nvSpPr>
        <p:spPr>
          <a:xfrm>
            <a:off x="9144000" y="3931920"/>
            <a:ext cx="2194560" cy="822960"/>
          </a:xfrm>
          <a:prstGeom prst="roundRect">
            <a:avLst/>
          </a:prstGeom>
          <a:solidFill>
            <a:srgbClr val="13263D"/>
          </a:solidFill>
          <a:ln w="19050">
            <a:solidFill>
              <a:srgbClr val="F8717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217152" y="4041648"/>
            <a:ext cx="2048255" cy="640080"/>
          </a:xfrm>
          <a:prstGeom prst="rect">
            <a:avLst/>
          </a:prstGeom>
          <a:noFill/>
        </p:spPr>
        <p:txBody>
          <a:bodyPr wrap="square" anchor="ctr">
            <a:spAutoFit/>
          </a:bodyPr>
          <a:lstStyle/>
          <a:p>
            <a:pPr algn="ctr">
              <a:defRPr sz="1400" b="1">
                <a:solidFill>
                  <a:srgbClr val="EEF5FC"/>
                </a:solidFill>
                <a:latin typeface="Aptos"/>
              </a:defRPr>
            </a:pPr>
            <a:r>
              <a:t>VLAN 40</a:t>
            </a:r>
          </a:p>
          <a:p>
            <a:pPr algn="ctr">
              <a:defRPr sz="900">
                <a:solidFill>
                  <a:srgbClr val="A5B8CC"/>
                </a:solidFill>
                <a:latin typeface="Aptos"/>
              </a:defRPr>
            </a:pPr>
            <a:r>
              <a:t>Guest</a:t>
            </a:r>
          </a:p>
        </p:txBody>
      </p:sp>
      <p:cxnSp>
        <p:nvCxnSpPr>
          <p:cNvPr id="17" name="Connector 16"/>
          <p:cNvCxnSpPr/>
          <p:nvPr/>
        </p:nvCxnSpPr>
        <p:spPr>
          <a:xfrm flipH="1">
            <a:off x="2011680" y="3154680"/>
            <a:ext cx="4069080" cy="73152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a:off x="4754880" y="3154680"/>
            <a:ext cx="1325880" cy="73152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6080760" y="3154680"/>
            <a:ext cx="1417319" cy="73152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6080760" y="3154680"/>
            <a:ext cx="4160520" cy="73152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09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a:extLst>
            <a:ext uri="{FF2B5EF4-FFF2-40B4-BE49-F238E27FC236}">
              <a16:creationId xmlns:a16="http://schemas.microsoft.com/office/drawing/2014/main" id="{4072EF7C-62CE-25B3-D2AF-45C7A8259E2F}"/>
            </a:ext>
          </a:extLst>
        </p:cNvPr>
        <p:cNvGrpSpPr/>
        <p:nvPr/>
      </p:nvGrpSpPr>
      <p:grpSpPr>
        <a:xfrm>
          <a:off x="0" y="0"/>
          <a:ext cx="0" cy="0"/>
          <a:chOff x="0" y="0"/>
          <a:chExt cx="0" cy="0"/>
        </a:xfrm>
      </p:grpSpPr>
      <p:sp>
        <p:nvSpPr>
          <p:cNvPr id="25" name="TextBox 24">
            <a:extLst>
              <a:ext uri="{FF2B5EF4-FFF2-40B4-BE49-F238E27FC236}">
                <a16:creationId xmlns:a16="http://schemas.microsoft.com/office/drawing/2014/main" id="{D696C41E-3393-08E2-7F29-EF40284CA949}"/>
              </a:ext>
            </a:extLst>
          </p:cNvPr>
          <p:cNvSpPr txBox="1"/>
          <p:nvPr/>
        </p:nvSpPr>
        <p:spPr>
          <a:xfrm>
            <a:off x="426720" y="431228"/>
            <a:ext cx="11064240" cy="685800"/>
          </a:xfrm>
          <a:prstGeom prst="rect">
            <a:avLst/>
          </a:prstGeom>
          <a:noFill/>
        </p:spPr>
        <p:txBody>
          <a:bodyPr wrap="square">
            <a:spAutoFit/>
          </a:bodyPr>
          <a:lstStyle/>
          <a:p>
            <a:pPr>
              <a:defRPr sz="2700" b="1">
                <a:solidFill>
                  <a:srgbClr val="EEF5FC"/>
                </a:solidFill>
                <a:latin typeface="Aptos Display"/>
              </a:defRPr>
            </a:pPr>
            <a:r>
              <a:rPr dirty="0" err="1"/>
              <a:t>Contoh</a:t>
            </a:r>
            <a:r>
              <a:rPr dirty="0"/>
              <a:t> Desain </a:t>
            </a:r>
            <a:r>
              <a:rPr dirty="0" err="1"/>
              <a:t>Jaringan</a:t>
            </a:r>
            <a:r>
              <a:rPr dirty="0"/>
              <a:t> IoT </a:t>
            </a:r>
            <a:r>
              <a:rPr dirty="0" err="1"/>
              <a:t>Tersegmentasi</a:t>
            </a:r>
            <a:endParaRPr dirty="0"/>
          </a:p>
        </p:txBody>
      </p:sp>
    </p:spTree>
    <p:extLst>
      <p:ext uri="{BB962C8B-B14F-4D97-AF65-F5344CB8AC3E}">
        <p14:creationId xmlns:p14="http://schemas.microsoft.com/office/powerpoint/2010/main" val="3438414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FIREWALL</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Firewall: Pengertian &amp; Fungsi</a:t>
            </a:r>
          </a:p>
        </p:txBody>
      </p:sp>
      <p:sp>
        <p:nvSpPr>
          <p:cNvPr id="5" name="TextBox 4"/>
          <p:cNvSpPr txBox="1"/>
          <p:nvPr/>
        </p:nvSpPr>
        <p:spPr>
          <a:xfrm>
            <a:off x="685800" y="1645920"/>
            <a:ext cx="5486400" cy="2200602"/>
          </a:xfrm>
          <a:prstGeom prst="rect">
            <a:avLst/>
          </a:prstGeom>
          <a:noFill/>
        </p:spPr>
        <p:txBody>
          <a:bodyPr wrap="square" lIns="36576" rIns="36576">
            <a:spAutoFit/>
          </a:bodyPr>
          <a:lstStyle/>
          <a:p>
            <a:pPr marL="285750" indent="-285750">
              <a:spcAft>
                <a:spcPts val="1000"/>
              </a:spcAft>
              <a:buFont typeface="Arial" panose="020B0604020202020204" pitchFamily="34" charset="0"/>
              <a:buChar char="•"/>
              <a:defRPr sz="1600">
                <a:solidFill>
                  <a:srgbClr val="EEF5FC"/>
                </a:solidFill>
                <a:latin typeface="Aptos"/>
              </a:defRPr>
            </a:pPr>
            <a:r>
              <a:rPr dirty="0" err="1"/>
              <a:t>Sistem</a:t>
            </a:r>
            <a:r>
              <a:rPr dirty="0"/>
              <a:t> </a:t>
            </a:r>
            <a:r>
              <a:rPr dirty="0" err="1"/>
              <a:t>keamanan</a:t>
            </a:r>
            <a:r>
              <a:rPr dirty="0"/>
              <a:t> yang </a:t>
            </a:r>
            <a:r>
              <a:rPr dirty="0" err="1"/>
              <a:t>memeriksa</a:t>
            </a:r>
            <a:r>
              <a:rPr dirty="0"/>
              <a:t> dan </a:t>
            </a:r>
            <a:r>
              <a:rPr dirty="0" err="1"/>
              <a:t>mengendalikan</a:t>
            </a:r>
            <a:r>
              <a:rPr dirty="0"/>
              <a:t> </a:t>
            </a:r>
            <a:r>
              <a:rPr dirty="0" err="1"/>
              <a:t>trafik</a:t>
            </a:r>
            <a:r>
              <a:rPr dirty="0"/>
              <a:t> </a:t>
            </a:r>
            <a:r>
              <a:rPr dirty="0" err="1"/>
              <a:t>berdasarkan</a:t>
            </a:r>
            <a:r>
              <a:rPr dirty="0"/>
              <a:t> </a:t>
            </a:r>
            <a:r>
              <a:rPr dirty="0" err="1"/>
              <a:t>aturan</a:t>
            </a:r>
            <a:r>
              <a:rPr dirty="0"/>
              <a:t>.</a:t>
            </a:r>
          </a:p>
          <a:p>
            <a:pPr marL="285750" indent="-285750">
              <a:spcAft>
                <a:spcPts val="1000"/>
              </a:spcAft>
              <a:buFont typeface="Arial" panose="020B0604020202020204" pitchFamily="34" charset="0"/>
              <a:buChar char="•"/>
              <a:defRPr sz="1600">
                <a:solidFill>
                  <a:srgbClr val="EEF5FC"/>
                </a:solidFill>
                <a:latin typeface="Aptos"/>
              </a:defRPr>
            </a:pPr>
            <a:r>
              <a:rPr dirty="0" err="1"/>
              <a:t>Dapat</a:t>
            </a:r>
            <a:r>
              <a:rPr dirty="0"/>
              <a:t> </a:t>
            </a:r>
            <a:r>
              <a:rPr dirty="0" err="1"/>
              <a:t>melakukan</a:t>
            </a:r>
            <a:r>
              <a:rPr dirty="0"/>
              <a:t> filtering </a:t>
            </a:r>
            <a:r>
              <a:rPr dirty="0" err="1"/>
              <a:t>berdasarkan</a:t>
            </a:r>
            <a:r>
              <a:rPr dirty="0"/>
              <a:t> IP, port, </a:t>
            </a:r>
            <a:r>
              <a:rPr dirty="0" err="1"/>
              <a:t>protokol</a:t>
            </a:r>
            <a:r>
              <a:rPr dirty="0"/>
              <a:t>, interface, dan </a:t>
            </a:r>
            <a:r>
              <a:rPr dirty="0" err="1"/>
              <a:t>arah</a:t>
            </a:r>
            <a:r>
              <a:rPr dirty="0"/>
              <a:t> </a:t>
            </a:r>
            <a:r>
              <a:rPr dirty="0" err="1"/>
              <a:t>trafik</a:t>
            </a:r>
            <a:r>
              <a:rPr dirty="0"/>
              <a:t>.</a:t>
            </a:r>
          </a:p>
          <a:p>
            <a:pPr marL="285750" indent="-285750">
              <a:spcAft>
                <a:spcPts val="1000"/>
              </a:spcAft>
              <a:buFont typeface="Arial" panose="020B0604020202020204" pitchFamily="34" charset="0"/>
              <a:buChar char="•"/>
              <a:defRPr sz="1600">
                <a:solidFill>
                  <a:srgbClr val="EEF5FC"/>
                </a:solidFill>
                <a:latin typeface="Aptos"/>
              </a:defRPr>
            </a:pPr>
            <a:r>
              <a:rPr dirty="0" err="1"/>
              <a:t>Menjadi</a:t>
            </a:r>
            <a:r>
              <a:rPr dirty="0"/>
              <a:t> enforcement point </a:t>
            </a:r>
            <a:r>
              <a:rPr dirty="0" err="1"/>
              <a:t>antara</a:t>
            </a:r>
            <a:r>
              <a:rPr dirty="0"/>
              <a:t> Internet, </a:t>
            </a:r>
            <a:r>
              <a:rPr dirty="0" err="1"/>
              <a:t>jaringan</a:t>
            </a:r>
            <a:r>
              <a:rPr dirty="0"/>
              <a:t> IoT, server, dan </a:t>
            </a:r>
            <a:r>
              <a:rPr dirty="0" err="1"/>
              <a:t>jaringan</a:t>
            </a:r>
            <a:r>
              <a:rPr dirty="0"/>
              <a:t> admin.</a:t>
            </a:r>
          </a:p>
          <a:p>
            <a:pPr marL="285750" indent="-285750">
              <a:spcAft>
                <a:spcPts val="1000"/>
              </a:spcAft>
              <a:buFont typeface="Arial" panose="020B0604020202020204" pitchFamily="34" charset="0"/>
              <a:buChar char="•"/>
              <a:defRPr sz="1600">
                <a:solidFill>
                  <a:srgbClr val="EEF5FC"/>
                </a:solidFill>
                <a:latin typeface="Aptos"/>
              </a:defRPr>
            </a:pPr>
            <a:r>
              <a:rPr dirty="0" err="1"/>
              <a:t>Mendukung</a:t>
            </a:r>
            <a:r>
              <a:rPr dirty="0"/>
              <a:t> logging </a:t>
            </a:r>
            <a:r>
              <a:rPr dirty="0" err="1"/>
              <a:t>untuk</a:t>
            </a:r>
            <a:r>
              <a:rPr dirty="0"/>
              <a:t> audit dan </a:t>
            </a:r>
            <a:r>
              <a:rPr dirty="0" err="1"/>
              <a:t>investigasi</a:t>
            </a:r>
            <a:r>
              <a:rPr dirty="0"/>
              <a:t>.</a:t>
            </a:r>
          </a:p>
        </p:txBody>
      </p:sp>
      <p:sp>
        <p:nvSpPr>
          <p:cNvPr id="6" name="Rounded Rectangle 5"/>
          <p:cNvSpPr/>
          <p:nvPr/>
        </p:nvSpPr>
        <p:spPr>
          <a:xfrm>
            <a:off x="7315200" y="2011680"/>
            <a:ext cx="1645920" cy="914400"/>
          </a:xfrm>
          <a:prstGeom prst="roundRect">
            <a:avLst/>
          </a:prstGeom>
          <a:solidFill>
            <a:srgbClr val="13263D"/>
          </a:solidFill>
          <a:ln w="19050">
            <a:solidFill>
              <a:srgbClr val="F8717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388352" y="2121408"/>
            <a:ext cx="1499616" cy="731520"/>
          </a:xfrm>
          <a:prstGeom prst="rect">
            <a:avLst/>
          </a:prstGeom>
          <a:noFill/>
        </p:spPr>
        <p:txBody>
          <a:bodyPr wrap="square" anchor="ctr">
            <a:spAutoFit/>
          </a:bodyPr>
          <a:lstStyle/>
          <a:p>
            <a:pPr algn="ctr">
              <a:defRPr sz="1400" b="1">
                <a:solidFill>
                  <a:srgbClr val="EEF5FC"/>
                </a:solidFill>
                <a:latin typeface="Aptos"/>
              </a:defRPr>
            </a:pPr>
            <a:r>
              <a:t>INTERNET</a:t>
            </a:r>
          </a:p>
        </p:txBody>
      </p:sp>
      <p:sp>
        <p:nvSpPr>
          <p:cNvPr id="8" name="Rounded Rectangle 7"/>
          <p:cNvSpPr/>
          <p:nvPr/>
        </p:nvSpPr>
        <p:spPr>
          <a:xfrm>
            <a:off x="9418320" y="2011680"/>
            <a:ext cx="1645920" cy="914400"/>
          </a:xfrm>
          <a:prstGeom prst="roundRect">
            <a:avLst/>
          </a:prstGeom>
          <a:solidFill>
            <a:srgbClr val="13263D"/>
          </a:solidFill>
          <a:ln w="19050">
            <a:solidFill>
              <a:srgbClr val="34D3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491472" y="2121408"/>
            <a:ext cx="1499616" cy="731520"/>
          </a:xfrm>
          <a:prstGeom prst="rect">
            <a:avLst/>
          </a:prstGeom>
          <a:noFill/>
        </p:spPr>
        <p:txBody>
          <a:bodyPr wrap="square" anchor="ctr">
            <a:spAutoFit/>
          </a:bodyPr>
          <a:lstStyle/>
          <a:p>
            <a:pPr algn="ctr">
              <a:defRPr sz="1400" b="1">
                <a:solidFill>
                  <a:srgbClr val="EEF5FC"/>
                </a:solidFill>
                <a:latin typeface="Aptos"/>
              </a:defRPr>
            </a:pPr>
            <a:r>
              <a:t>FIREWALL</a:t>
            </a:r>
          </a:p>
        </p:txBody>
      </p:sp>
      <p:sp>
        <p:nvSpPr>
          <p:cNvPr id="10" name="Rounded Rectangle 9"/>
          <p:cNvSpPr/>
          <p:nvPr/>
        </p:nvSpPr>
        <p:spPr>
          <a:xfrm>
            <a:off x="7315200" y="3840480"/>
            <a:ext cx="1645920" cy="914400"/>
          </a:xfrm>
          <a:prstGeom prst="roundRect">
            <a:avLst/>
          </a:prstGeom>
          <a:solidFill>
            <a:srgbClr val="13263D"/>
          </a:solidFill>
          <a:ln w="1905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88352" y="3950208"/>
            <a:ext cx="1499616" cy="731520"/>
          </a:xfrm>
          <a:prstGeom prst="rect">
            <a:avLst/>
          </a:prstGeom>
          <a:noFill/>
        </p:spPr>
        <p:txBody>
          <a:bodyPr wrap="square" anchor="ctr">
            <a:spAutoFit/>
          </a:bodyPr>
          <a:lstStyle/>
          <a:p>
            <a:pPr algn="ctr">
              <a:defRPr sz="1400" b="1">
                <a:solidFill>
                  <a:srgbClr val="EEF5FC"/>
                </a:solidFill>
                <a:latin typeface="Aptos"/>
              </a:defRPr>
            </a:pPr>
            <a:r>
              <a:t>IoT</a:t>
            </a:r>
          </a:p>
        </p:txBody>
      </p:sp>
      <p:sp>
        <p:nvSpPr>
          <p:cNvPr id="12" name="Rounded Rectangle 11"/>
          <p:cNvSpPr/>
          <p:nvPr/>
        </p:nvSpPr>
        <p:spPr>
          <a:xfrm>
            <a:off x="9418320" y="3840480"/>
            <a:ext cx="1645920" cy="914400"/>
          </a:xfrm>
          <a:prstGeom prst="roundRect">
            <a:avLst/>
          </a:prstGeom>
          <a:solidFill>
            <a:srgbClr val="13263D"/>
          </a:solidFill>
          <a:ln w="1905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491472" y="3950208"/>
            <a:ext cx="1499616" cy="731520"/>
          </a:xfrm>
          <a:prstGeom prst="rect">
            <a:avLst/>
          </a:prstGeom>
          <a:noFill/>
        </p:spPr>
        <p:txBody>
          <a:bodyPr wrap="square" anchor="ctr">
            <a:spAutoFit/>
          </a:bodyPr>
          <a:lstStyle/>
          <a:p>
            <a:pPr algn="ctr">
              <a:defRPr sz="1400" b="1">
                <a:solidFill>
                  <a:srgbClr val="EEF5FC"/>
                </a:solidFill>
                <a:latin typeface="Aptos"/>
              </a:defRPr>
            </a:pPr>
            <a:r>
              <a:t>SERVER</a:t>
            </a:r>
          </a:p>
        </p:txBody>
      </p:sp>
      <p:cxnSp>
        <p:nvCxnSpPr>
          <p:cNvPr id="14" name="Connector 13"/>
          <p:cNvCxnSpPr/>
          <p:nvPr/>
        </p:nvCxnSpPr>
        <p:spPr>
          <a:xfrm>
            <a:off x="8961120" y="2468880"/>
            <a:ext cx="411480" cy="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H="1">
            <a:off x="8138160" y="2971800"/>
            <a:ext cx="2103120" cy="82296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10241280" y="2971800"/>
            <a:ext cx="0" cy="82296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Prinsip Implementasi Firewall</a:t>
            </a:r>
          </a:p>
        </p:txBody>
      </p:sp>
      <p:sp>
        <p:nvSpPr>
          <p:cNvPr id="5" name="Rounded Rectangle 4"/>
          <p:cNvSpPr/>
          <p:nvPr/>
        </p:nvSpPr>
        <p:spPr>
          <a:xfrm>
            <a:off x="640080" y="1645920"/>
            <a:ext cx="3383280" cy="18288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645920"/>
            <a:ext cx="54864" cy="1828800"/>
          </a:xfrm>
          <a:prstGeom prst="rect">
            <a:avLst/>
          </a:prstGeom>
          <a:solidFill>
            <a:srgbClr val="F871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1247" y="1810512"/>
            <a:ext cx="3017520" cy="365760"/>
          </a:xfrm>
          <a:prstGeom prst="rect">
            <a:avLst/>
          </a:prstGeom>
          <a:noFill/>
        </p:spPr>
        <p:txBody>
          <a:bodyPr wrap="none">
            <a:spAutoFit/>
          </a:bodyPr>
          <a:lstStyle/>
          <a:p>
            <a:pPr>
              <a:defRPr sz="1500" b="1">
                <a:solidFill>
                  <a:srgbClr val="F87171"/>
                </a:solidFill>
                <a:latin typeface="Aptos"/>
              </a:defRPr>
            </a:pPr>
            <a:r>
              <a:t>DEFAULT DENY</a:t>
            </a:r>
          </a:p>
        </p:txBody>
      </p:sp>
      <p:sp>
        <p:nvSpPr>
          <p:cNvPr id="8" name="TextBox 7"/>
          <p:cNvSpPr txBox="1"/>
          <p:nvPr/>
        </p:nvSpPr>
        <p:spPr>
          <a:xfrm>
            <a:off x="841247" y="2304288"/>
            <a:ext cx="3017520" cy="1005840"/>
          </a:xfrm>
          <a:prstGeom prst="rect">
            <a:avLst/>
          </a:prstGeom>
          <a:noFill/>
        </p:spPr>
        <p:txBody>
          <a:bodyPr wrap="square">
            <a:spAutoFit/>
          </a:bodyPr>
          <a:lstStyle/>
          <a:p>
            <a:pPr>
              <a:defRPr sz="1250">
                <a:solidFill>
                  <a:srgbClr val="EEF5FC"/>
                </a:solidFill>
                <a:latin typeface="Aptos"/>
              </a:defRPr>
            </a:pPr>
            <a:r>
              <a:t>Tolak trafik yang tidak didefinisikan secara eksplisit.</a:t>
            </a:r>
          </a:p>
        </p:txBody>
      </p:sp>
      <p:sp>
        <p:nvSpPr>
          <p:cNvPr id="9" name="Rounded Rectangle 8"/>
          <p:cNvSpPr/>
          <p:nvPr/>
        </p:nvSpPr>
        <p:spPr>
          <a:xfrm>
            <a:off x="4389120" y="1645920"/>
            <a:ext cx="3383280" cy="18288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89120" y="1645920"/>
            <a:ext cx="54864" cy="182880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0288" y="1810512"/>
            <a:ext cx="3017520" cy="365760"/>
          </a:xfrm>
          <a:prstGeom prst="rect">
            <a:avLst/>
          </a:prstGeom>
          <a:noFill/>
        </p:spPr>
        <p:txBody>
          <a:bodyPr wrap="none">
            <a:spAutoFit/>
          </a:bodyPr>
          <a:lstStyle/>
          <a:p>
            <a:pPr>
              <a:defRPr sz="1500" b="1">
                <a:solidFill>
                  <a:srgbClr val="FACC15"/>
                </a:solidFill>
                <a:latin typeface="Aptos"/>
              </a:defRPr>
            </a:pPr>
            <a:r>
              <a:t>LEAST PRIVILEGE</a:t>
            </a:r>
          </a:p>
        </p:txBody>
      </p:sp>
      <p:sp>
        <p:nvSpPr>
          <p:cNvPr id="12" name="TextBox 11"/>
          <p:cNvSpPr txBox="1"/>
          <p:nvPr/>
        </p:nvSpPr>
        <p:spPr>
          <a:xfrm>
            <a:off x="4590288" y="2304288"/>
            <a:ext cx="3017520" cy="1005840"/>
          </a:xfrm>
          <a:prstGeom prst="rect">
            <a:avLst/>
          </a:prstGeom>
          <a:noFill/>
        </p:spPr>
        <p:txBody>
          <a:bodyPr wrap="square">
            <a:spAutoFit/>
          </a:bodyPr>
          <a:lstStyle/>
          <a:p>
            <a:pPr>
              <a:defRPr sz="1250">
                <a:solidFill>
                  <a:srgbClr val="EEF5FC"/>
                </a:solidFill>
                <a:latin typeface="Aptos"/>
              </a:defRPr>
            </a:pPr>
            <a:r>
              <a:t>Izinkan hanya akses minimum yang dibutuhkan.</a:t>
            </a:r>
          </a:p>
        </p:txBody>
      </p:sp>
      <p:sp>
        <p:nvSpPr>
          <p:cNvPr id="13" name="Rounded Rectangle 12"/>
          <p:cNvSpPr/>
          <p:nvPr/>
        </p:nvSpPr>
        <p:spPr>
          <a:xfrm>
            <a:off x="8138160" y="1645920"/>
            <a:ext cx="3383280" cy="18288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8160" y="1645920"/>
            <a:ext cx="54864" cy="182880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39328" y="1810512"/>
            <a:ext cx="3017520" cy="365760"/>
          </a:xfrm>
          <a:prstGeom prst="rect">
            <a:avLst/>
          </a:prstGeom>
          <a:noFill/>
        </p:spPr>
        <p:txBody>
          <a:bodyPr wrap="none">
            <a:spAutoFit/>
          </a:bodyPr>
          <a:lstStyle/>
          <a:p>
            <a:pPr>
              <a:defRPr sz="1500" b="1">
                <a:solidFill>
                  <a:srgbClr val="4ADE80"/>
                </a:solidFill>
                <a:latin typeface="Aptos"/>
              </a:defRPr>
            </a:pPr>
            <a:r>
              <a:t>EXPLICIT ALLOW</a:t>
            </a:r>
          </a:p>
        </p:txBody>
      </p:sp>
      <p:sp>
        <p:nvSpPr>
          <p:cNvPr id="16" name="TextBox 15"/>
          <p:cNvSpPr txBox="1"/>
          <p:nvPr/>
        </p:nvSpPr>
        <p:spPr>
          <a:xfrm>
            <a:off x="8339328" y="2304288"/>
            <a:ext cx="3017520" cy="1005840"/>
          </a:xfrm>
          <a:prstGeom prst="rect">
            <a:avLst/>
          </a:prstGeom>
          <a:noFill/>
        </p:spPr>
        <p:txBody>
          <a:bodyPr wrap="square">
            <a:spAutoFit/>
          </a:bodyPr>
          <a:lstStyle/>
          <a:p>
            <a:pPr>
              <a:defRPr sz="1250">
                <a:solidFill>
                  <a:srgbClr val="EEF5FC"/>
                </a:solidFill>
                <a:latin typeface="Aptos"/>
              </a:defRPr>
            </a:pPr>
            <a:r>
              <a:t>Buat pengecualian yang jelas untuk layanan yang memang diperlukan.</a:t>
            </a:r>
          </a:p>
        </p:txBody>
      </p:sp>
      <p:sp>
        <p:nvSpPr>
          <p:cNvPr id="17" name="Rounded Rectangle 16"/>
          <p:cNvSpPr/>
          <p:nvPr/>
        </p:nvSpPr>
        <p:spPr>
          <a:xfrm>
            <a:off x="2514600" y="3931920"/>
            <a:ext cx="7132320" cy="128016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2514600" y="3931920"/>
            <a:ext cx="54864" cy="128016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2715768" y="4096511"/>
            <a:ext cx="6766559" cy="365760"/>
          </a:xfrm>
          <a:prstGeom prst="rect">
            <a:avLst/>
          </a:prstGeom>
          <a:noFill/>
        </p:spPr>
        <p:txBody>
          <a:bodyPr wrap="none">
            <a:spAutoFit/>
          </a:bodyPr>
          <a:lstStyle/>
          <a:p>
            <a:pPr>
              <a:defRPr sz="1500" b="1">
                <a:solidFill>
                  <a:srgbClr val="34D3EE"/>
                </a:solidFill>
                <a:latin typeface="Aptos"/>
              </a:defRPr>
            </a:pPr>
            <a:r>
              <a:t>LOG &amp; MONITOR</a:t>
            </a:r>
          </a:p>
        </p:txBody>
      </p:sp>
      <p:sp>
        <p:nvSpPr>
          <p:cNvPr id="20" name="TextBox 19"/>
          <p:cNvSpPr txBox="1"/>
          <p:nvPr/>
        </p:nvSpPr>
        <p:spPr>
          <a:xfrm>
            <a:off x="2715768" y="4590288"/>
            <a:ext cx="6766559" cy="457199"/>
          </a:xfrm>
          <a:prstGeom prst="rect">
            <a:avLst/>
          </a:prstGeom>
          <a:noFill/>
        </p:spPr>
        <p:txBody>
          <a:bodyPr wrap="square">
            <a:spAutoFit/>
          </a:bodyPr>
          <a:lstStyle/>
          <a:p>
            <a:pPr>
              <a:defRPr sz="1250">
                <a:solidFill>
                  <a:srgbClr val="EEF5FC"/>
                </a:solidFill>
                <a:latin typeface="Aptos"/>
              </a:defRPr>
            </a:pPr>
            <a:r>
              <a:t>Catat trafik penting, penolakan akses, dan anomali untuk evaluasi keamanan.</a:t>
            </a:r>
          </a:p>
        </p:txBody>
      </p:sp>
      <p:sp>
        <p:nvSpPr>
          <p:cNvPr id="21" name="TextBox 20"/>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640080" y="982980"/>
            <a:ext cx="11064240" cy="685800"/>
          </a:xfrm>
          <a:prstGeom prst="rect">
            <a:avLst/>
          </a:prstGeom>
          <a:noFill/>
        </p:spPr>
        <p:txBody>
          <a:bodyPr wrap="square">
            <a:spAutoFit/>
          </a:bodyPr>
          <a:lstStyle/>
          <a:p>
            <a:pPr>
              <a:defRPr sz="2700" b="1">
                <a:solidFill>
                  <a:srgbClr val="EEF5FC"/>
                </a:solidFill>
                <a:latin typeface="Aptos Display"/>
              </a:defRPr>
            </a:pPr>
            <a:r>
              <a:rPr dirty="0" err="1"/>
              <a:t>Contoh</a:t>
            </a:r>
            <a:r>
              <a:rPr dirty="0"/>
              <a:t> Firewall Rules </a:t>
            </a:r>
            <a:r>
              <a:rPr dirty="0" err="1"/>
              <a:t>untuk</a:t>
            </a:r>
            <a:r>
              <a:rPr dirty="0"/>
              <a:t> </a:t>
            </a:r>
            <a:r>
              <a:rPr dirty="0" err="1"/>
              <a:t>Infrastruktur</a:t>
            </a:r>
            <a:r>
              <a:rPr dirty="0"/>
              <a:t> IoT</a:t>
            </a:r>
          </a:p>
        </p:txBody>
      </p:sp>
      <p:graphicFrame>
        <p:nvGraphicFramePr>
          <p:cNvPr id="5" name="Table 4"/>
          <p:cNvGraphicFramePr>
            <a:graphicFrameLocks noGrp="1"/>
          </p:cNvGraphicFramePr>
          <p:nvPr>
            <p:extLst>
              <p:ext uri="{D42A27DB-BD31-4B8C-83A1-F6EECF244321}">
                <p14:modId xmlns:p14="http://schemas.microsoft.com/office/powerpoint/2010/main" val="2686327485"/>
              </p:ext>
            </p:extLst>
          </p:nvPr>
        </p:nvGraphicFramePr>
        <p:xfrm>
          <a:off x="640080" y="1645920"/>
          <a:ext cx="8961120" cy="338328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563880">
                <a:tc>
                  <a:txBody>
                    <a:bodyPr/>
                    <a:lstStyle/>
                    <a:p>
                      <a:pPr>
                        <a:defRPr sz="1200" b="1">
                          <a:solidFill>
                            <a:srgbClr val="34D3EE"/>
                          </a:solidFill>
                          <a:latin typeface="Aptos"/>
                        </a:defRPr>
                      </a:pPr>
                      <a:r>
                        <a:t>Source</a:t>
                      </a:r>
                    </a:p>
                  </a:txBody>
                  <a:tcPr marL="54864" marR="54864">
                    <a:solidFill>
                      <a:srgbClr val="13263D"/>
                    </a:solidFill>
                  </a:tcPr>
                </a:tc>
                <a:tc>
                  <a:txBody>
                    <a:bodyPr/>
                    <a:lstStyle/>
                    <a:p>
                      <a:pPr>
                        <a:defRPr sz="1200" b="1">
                          <a:solidFill>
                            <a:srgbClr val="34D3EE"/>
                          </a:solidFill>
                          <a:latin typeface="Aptos"/>
                        </a:defRPr>
                      </a:pPr>
                      <a:r>
                        <a:t>Destination</a:t>
                      </a:r>
                    </a:p>
                  </a:txBody>
                  <a:tcPr marL="54864" marR="54864">
                    <a:solidFill>
                      <a:srgbClr val="13263D"/>
                    </a:solidFill>
                  </a:tcPr>
                </a:tc>
                <a:tc>
                  <a:txBody>
                    <a:bodyPr/>
                    <a:lstStyle/>
                    <a:p>
                      <a:pPr>
                        <a:defRPr sz="1200" b="1">
                          <a:solidFill>
                            <a:srgbClr val="34D3EE"/>
                          </a:solidFill>
                          <a:latin typeface="Aptos"/>
                        </a:defRPr>
                      </a:pPr>
                      <a:r>
                        <a:t>Port</a:t>
                      </a:r>
                    </a:p>
                  </a:txBody>
                  <a:tcPr marL="54864" marR="54864">
                    <a:solidFill>
                      <a:srgbClr val="13263D"/>
                    </a:solidFill>
                  </a:tcPr>
                </a:tc>
                <a:tc>
                  <a:txBody>
                    <a:bodyPr/>
                    <a:lstStyle/>
                    <a:p>
                      <a:pPr>
                        <a:defRPr sz="1200" b="1">
                          <a:solidFill>
                            <a:srgbClr val="34D3EE"/>
                          </a:solidFill>
                          <a:latin typeface="Aptos"/>
                        </a:defRPr>
                      </a:pPr>
                      <a:r>
                        <a:t>Protocol</a:t>
                      </a:r>
                    </a:p>
                  </a:txBody>
                  <a:tcPr marL="54864" marR="54864">
                    <a:solidFill>
                      <a:srgbClr val="13263D"/>
                    </a:solidFill>
                  </a:tcPr>
                </a:tc>
                <a:tc>
                  <a:txBody>
                    <a:bodyPr/>
                    <a:lstStyle/>
                    <a:p>
                      <a:pPr>
                        <a:defRPr sz="1200" b="1">
                          <a:solidFill>
                            <a:srgbClr val="34D3EE"/>
                          </a:solidFill>
                          <a:latin typeface="Aptos"/>
                        </a:defRPr>
                      </a:pPr>
                      <a:r>
                        <a:t>Action</a:t>
                      </a:r>
                    </a:p>
                  </a:txBody>
                  <a:tcPr marL="54864" marR="54864">
                    <a:solidFill>
                      <a:srgbClr val="13263D"/>
                    </a:solidFill>
                  </a:tcPr>
                </a:tc>
                <a:extLst>
                  <a:ext uri="{0D108BD9-81ED-4DB2-BD59-A6C34878D82A}">
                    <a16:rowId xmlns:a16="http://schemas.microsoft.com/office/drawing/2014/main" val="10000"/>
                  </a:ext>
                </a:extLst>
              </a:tr>
              <a:tr h="563880">
                <a:tc>
                  <a:txBody>
                    <a:bodyPr/>
                    <a:lstStyle/>
                    <a:p>
                      <a:pPr>
                        <a:defRPr sz="1100" b="0">
                          <a:solidFill>
                            <a:srgbClr val="EEF5FC"/>
                          </a:solidFill>
                          <a:latin typeface="Aptos"/>
                        </a:defRPr>
                      </a:pPr>
                      <a:r>
                        <a:t>ESP32 / IoT</a:t>
                      </a:r>
                    </a:p>
                  </a:txBody>
                  <a:tcPr marL="54864" marR="54864">
                    <a:solidFill>
                      <a:srgbClr val="0F1B2D"/>
                    </a:solidFill>
                  </a:tcPr>
                </a:tc>
                <a:tc>
                  <a:txBody>
                    <a:bodyPr/>
                    <a:lstStyle/>
                    <a:p>
                      <a:pPr>
                        <a:defRPr sz="1100" b="0">
                          <a:solidFill>
                            <a:srgbClr val="EEF5FC"/>
                          </a:solidFill>
                          <a:latin typeface="Aptos"/>
                        </a:defRPr>
                      </a:pPr>
                      <a:r>
                        <a:t>MQTT Server</a:t>
                      </a:r>
                    </a:p>
                  </a:txBody>
                  <a:tcPr marL="54864" marR="54864">
                    <a:solidFill>
                      <a:srgbClr val="0F1B2D"/>
                    </a:solidFill>
                  </a:tcPr>
                </a:tc>
                <a:tc>
                  <a:txBody>
                    <a:bodyPr/>
                    <a:lstStyle/>
                    <a:p>
                      <a:pPr>
                        <a:defRPr sz="1100" b="0">
                          <a:solidFill>
                            <a:srgbClr val="EEF5FC"/>
                          </a:solidFill>
                          <a:latin typeface="Aptos"/>
                        </a:defRPr>
                      </a:pPr>
                      <a:r>
                        <a:t>8883</a:t>
                      </a:r>
                    </a:p>
                  </a:txBody>
                  <a:tcPr marL="54864" marR="54864">
                    <a:solidFill>
                      <a:srgbClr val="0F1B2D"/>
                    </a:solidFill>
                  </a:tcPr>
                </a:tc>
                <a:tc>
                  <a:txBody>
                    <a:bodyPr/>
                    <a:lstStyle/>
                    <a:p>
                      <a:pPr>
                        <a:defRPr sz="1100" b="0">
                          <a:solidFill>
                            <a:srgbClr val="EEF5FC"/>
                          </a:solidFill>
                          <a:latin typeface="Aptos"/>
                        </a:defRPr>
                      </a:pPr>
                      <a:r>
                        <a:t>TCP</a:t>
                      </a:r>
                    </a:p>
                  </a:txBody>
                  <a:tcPr marL="54864" marR="54864">
                    <a:solidFill>
                      <a:srgbClr val="0F1B2D"/>
                    </a:solidFill>
                  </a:tcPr>
                </a:tc>
                <a:tc>
                  <a:txBody>
                    <a:bodyPr/>
                    <a:lstStyle/>
                    <a:p>
                      <a:pPr>
                        <a:defRPr sz="1100" b="0">
                          <a:solidFill>
                            <a:srgbClr val="EEF5FC"/>
                          </a:solidFill>
                          <a:latin typeface="Aptos"/>
                        </a:defRPr>
                      </a:pPr>
                      <a:r>
                        <a:t>ALLOW</a:t>
                      </a:r>
                    </a:p>
                  </a:txBody>
                  <a:tcPr marL="54864" marR="54864">
                    <a:solidFill>
                      <a:srgbClr val="0F1B2D"/>
                    </a:solidFill>
                  </a:tcPr>
                </a:tc>
                <a:extLst>
                  <a:ext uri="{0D108BD9-81ED-4DB2-BD59-A6C34878D82A}">
                    <a16:rowId xmlns:a16="http://schemas.microsoft.com/office/drawing/2014/main" val="10001"/>
                  </a:ext>
                </a:extLst>
              </a:tr>
              <a:tr h="563880">
                <a:tc>
                  <a:txBody>
                    <a:bodyPr/>
                    <a:lstStyle/>
                    <a:p>
                      <a:pPr>
                        <a:defRPr sz="1100" b="0">
                          <a:solidFill>
                            <a:srgbClr val="EEF5FC"/>
                          </a:solidFill>
                          <a:latin typeface="Aptos"/>
                        </a:defRPr>
                      </a:pPr>
                      <a:r>
                        <a:t>Admin</a:t>
                      </a:r>
                    </a:p>
                  </a:txBody>
                  <a:tcPr marL="54864" marR="54864">
                    <a:solidFill>
                      <a:srgbClr val="0F1B2D"/>
                    </a:solidFill>
                  </a:tcPr>
                </a:tc>
                <a:tc>
                  <a:txBody>
                    <a:bodyPr/>
                    <a:lstStyle/>
                    <a:p>
                      <a:pPr>
                        <a:defRPr sz="1100" b="0">
                          <a:solidFill>
                            <a:srgbClr val="EEF5FC"/>
                          </a:solidFill>
                          <a:latin typeface="Aptos"/>
                        </a:defRPr>
                      </a:pPr>
                      <a:r>
                        <a:t>ESP32</a:t>
                      </a:r>
                    </a:p>
                  </a:txBody>
                  <a:tcPr marL="54864" marR="54864">
                    <a:solidFill>
                      <a:srgbClr val="0F1B2D"/>
                    </a:solidFill>
                  </a:tcPr>
                </a:tc>
                <a:tc>
                  <a:txBody>
                    <a:bodyPr/>
                    <a:lstStyle/>
                    <a:p>
                      <a:pPr>
                        <a:defRPr sz="1100" b="0">
                          <a:solidFill>
                            <a:srgbClr val="EEF5FC"/>
                          </a:solidFill>
                          <a:latin typeface="Aptos"/>
                        </a:defRPr>
                      </a:pPr>
                      <a:r>
                        <a:t>sesuai kebutuhan</a:t>
                      </a:r>
                    </a:p>
                  </a:txBody>
                  <a:tcPr marL="54864" marR="54864">
                    <a:solidFill>
                      <a:srgbClr val="0F1B2D"/>
                    </a:solidFill>
                  </a:tcPr>
                </a:tc>
                <a:tc>
                  <a:txBody>
                    <a:bodyPr/>
                    <a:lstStyle/>
                    <a:p>
                      <a:pPr>
                        <a:defRPr sz="1100" b="0">
                          <a:solidFill>
                            <a:srgbClr val="EEF5FC"/>
                          </a:solidFill>
                          <a:latin typeface="Aptos"/>
                        </a:defRPr>
                      </a:pPr>
                      <a:r>
                        <a:t>TCP/HTTPS</a:t>
                      </a:r>
                    </a:p>
                  </a:txBody>
                  <a:tcPr marL="54864" marR="54864">
                    <a:solidFill>
                      <a:srgbClr val="0F1B2D"/>
                    </a:solidFill>
                  </a:tcPr>
                </a:tc>
                <a:tc>
                  <a:txBody>
                    <a:bodyPr/>
                    <a:lstStyle/>
                    <a:p>
                      <a:pPr>
                        <a:defRPr sz="1100" b="0">
                          <a:solidFill>
                            <a:srgbClr val="EEF5FC"/>
                          </a:solidFill>
                          <a:latin typeface="Aptos"/>
                        </a:defRPr>
                      </a:pPr>
                      <a:r>
                        <a:t>ALLOW</a:t>
                      </a:r>
                    </a:p>
                  </a:txBody>
                  <a:tcPr marL="54864" marR="54864">
                    <a:solidFill>
                      <a:srgbClr val="0F1B2D"/>
                    </a:solidFill>
                  </a:tcPr>
                </a:tc>
                <a:extLst>
                  <a:ext uri="{0D108BD9-81ED-4DB2-BD59-A6C34878D82A}">
                    <a16:rowId xmlns:a16="http://schemas.microsoft.com/office/drawing/2014/main" val="10002"/>
                  </a:ext>
                </a:extLst>
              </a:tr>
              <a:tr h="563880">
                <a:tc>
                  <a:txBody>
                    <a:bodyPr/>
                    <a:lstStyle/>
                    <a:p>
                      <a:pPr>
                        <a:defRPr sz="1100" b="0">
                          <a:solidFill>
                            <a:srgbClr val="EEF5FC"/>
                          </a:solidFill>
                          <a:latin typeface="Aptos"/>
                        </a:defRPr>
                      </a:pPr>
                      <a:r>
                        <a:t>Guest</a:t>
                      </a:r>
                    </a:p>
                  </a:txBody>
                  <a:tcPr marL="54864" marR="54864">
                    <a:solidFill>
                      <a:srgbClr val="0F1B2D"/>
                    </a:solidFill>
                  </a:tcPr>
                </a:tc>
                <a:tc>
                  <a:txBody>
                    <a:bodyPr/>
                    <a:lstStyle/>
                    <a:p>
                      <a:pPr>
                        <a:defRPr sz="1100" b="0">
                          <a:solidFill>
                            <a:srgbClr val="EEF5FC"/>
                          </a:solidFill>
                          <a:latin typeface="Aptos"/>
                        </a:defRPr>
                      </a:pPr>
                      <a:r>
                        <a:t>IoT</a:t>
                      </a:r>
                    </a:p>
                  </a:txBody>
                  <a:tcPr marL="54864" marR="54864">
                    <a:solidFill>
                      <a:srgbClr val="0F1B2D"/>
                    </a:solidFill>
                  </a:tcPr>
                </a:tc>
                <a:tc>
                  <a:txBody>
                    <a:bodyPr/>
                    <a:lstStyle/>
                    <a:p>
                      <a:pPr>
                        <a:defRPr sz="1100" b="0">
                          <a:solidFill>
                            <a:srgbClr val="EEF5FC"/>
                          </a:solidFill>
                          <a:latin typeface="Aptos"/>
                        </a:defRPr>
                      </a:pPr>
                      <a:r>
                        <a:t>Any</a:t>
                      </a:r>
                    </a:p>
                  </a:txBody>
                  <a:tcPr marL="54864" marR="54864">
                    <a:solidFill>
                      <a:srgbClr val="0F1B2D"/>
                    </a:solidFill>
                  </a:tcPr>
                </a:tc>
                <a:tc>
                  <a:txBody>
                    <a:bodyPr/>
                    <a:lstStyle/>
                    <a:p>
                      <a:pPr>
                        <a:defRPr sz="1100" b="0">
                          <a:solidFill>
                            <a:srgbClr val="EEF5FC"/>
                          </a:solidFill>
                          <a:latin typeface="Aptos"/>
                        </a:defRPr>
                      </a:pPr>
                      <a:r>
                        <a:t>Any</a:t>
                      </a:r>
                    </a:p>
                  </a:txBody>
                  <a:tcPr marL="54864" marR="54864">
                    <a:solidFill>
                      <a:srgbClr val="0F1B2D"/>
                    </a:solidFill>
                  </a:tcPr>
                </a:tc>
                <a:tc>
                  <a:txBody>
                    <a:bodyPr/>
                    <a:lstStyle/>
                    <a:p>
                      <a:pPr>
                        <a:defRPr sz="1100" b="0">
                          <a:solidFill>
                            <a:srgbClr val="EEF5FC"/>
                          </a:solidFill>
                          <a:latin typeface="Aptos"/>
                        </a:defRPr>
                      </a:pPr>
                      <a:r>
                        <a:t>DENY</a:t>
                      </a:r>
                    </a:p>
                  </a:txBody>
                  <a:tcPr marL="54864" marR="54864">
                    <a:solidFill>
                      <a:srgbClr val="0F1B2D"/>
                    </a:solidFill>
                  </a:tcPr>
                </a:tc>
                <a:extLst>
                  <a:ext uri="{0D108BD9-81ED-4DB2-BD59-A6C34878D82A}">
                    <a16:rowId xmlns:a16="http://schemas.microsoft.com/office/drawing/2014/main" val="10003"/>
                  </a:ext>
                </a:extLst>
              </a:tr>
              <a:tr h="563880">
                <a:tc>
                  <a:txBody>
                    <a:bodyPr/>
                    <a:lstStyle/>
                    <a:p>
                      <a:pPr>
                        <a:defRPr sz="1100" b="0">
                          <a:solidFill>
                            <a:srgbClr val="EEF5FC"/>
                          </a:solidFill>
                          <a:latin typeface="Aptos"/>
                        </a:defRPr>
                      </a:pPr>
                      <a:r>
                        <a:t>Internet</a:t>
                      </a:r>
                    </a:p>
                  </a:txBody>
                  <a:tcPr marL="54864" marR="54864">
                    <a:solidFill>
                      <a:srgbClr val="0F1B2D"/>
                    </a:solidFill>
                  </a:tcPr>
                </a:tc>
                <a:tc>
                  <a:txBody>
                    <a:bodyPr/>
                    <a:lstStyle/>
                    <a:p>
                      <a:pPr>
                        <a:defRPr sz="1100" b="0">
                          <a:solidFill>
                            <a:srgbClr val="EEF5FC"/>
                          </a:solidFill>
                          <a:latin typeface="Aptos"/>
                        </a:defRPr>
                      </a:pPr>
                      <a:r>
                        <a:t>ESP32</a:t>
                      </a:r>
                    </a:p>
                  </a:txBody>
                  <a:tcPr marL="54864" marR="54864">
                    <a:solidFill>
                      <a:srgbClr val="0F1B2D"/>
                    </a:solidFill>
                  </a:tcPr>
                </a:tc>
                <a:tc>
                  <a:txBody>
                    <a:bodyPr/>
                    <a:lstStyle/>
                    <a:p>
                      <a:pPr>
                        <a:defRPr sz="1100" b="0">
                          <a:solidFill>
                            <a:srgbClr val="EEF5FC"/>
                          </a:solidFill>
                          <a:latin typeface="Aptos"/>
                        </a:defRPr>
                      </a:pPr>
                      <a:r>
                        <a:t>Any</a:t>
                      </a:r>
                    </a:p>
                  </a:txBody>
                  <a:tcPr marL="54864" marR="54864">
                    <a:solidFill>
                      <a:srgbClr val="0F1B2D"/>
                    </a:solidFill>
                  </a:tcPr>
                </a:tc>
                <a:tc>
                  <a:txBody>
                    <a:bodyPr/>
                    <a:lstStyle/>
                    <a:p>
                      <a:pPr>
                        <a:defRPr sz="1100" b="0">
                          <a:solidFill>
                            <a:srgbClr val="EEF5FC"/>
                          </a:solidFill>
                          <a:latin typeface="Aptos"/>
                        </a:defRPr>
                      </a:pPr>
                      <a:r>
                        <a:t>Any</a:t>
                      </a:r>
                    </a:p>
                  </a:txBody>
                  <a:tcPr marL="54864" marR="54864">
                    <a:solidFill>
                      <a:srgbClr val="0F1B2D"/>
                    </a:solidFill>
                  </a:tcPr>
                </a:tc>
                <a:tc>
                  <a:txBody>
                    <a:bodyPr/>
                    <a:lstStyle/>
                    <a:p>
                      <a:pPr>
                        <a:defRPr sz="1100" b="0">
                          <a:solidFill>
                            <a:srgbClr val="EEF5FC"/>
                          </a:solidFill>
                          <a:latin typeface="Aptos"/>
                        </a:defRPr>
                      </a:pPr>
                      <a:r>
                        <a:t>DENY</a:t>
                      </a:r>
                    </a:p>
                  </a:txBody>
                  <a:tcPr marL="54864" marR="54864">
                    <a:solidFill>
                      <a:srgbClr val="0F1B2D"/>
                    </a:solidFill>
                  </a:tcPr>
                </a:tc>
                <a:extLst>
                  <a:ext uri="{0D108BD9-81ED-4DB2-BD59-A6C34878D82A}">
                    <a16:rowId xmlns:a16="http://schemas.microsoft.com/office/drawing/2014/main" val="10004"/>
                  </a:ext>
                </a:extLst>
              </a:tr>
              <a:tr h="563880">
                <a:tc>
                  <a:txBody>
                    <a:bodyPr/>
                    <a:lstStyle/>
                    <a:p>
                      <a:pPr>
                        <a:defRPr sz="1100" b="0">
                          <a:solidFill>
                            <a:srgbClr val="EEF5FC"/>
                          </a:solidFill>
                          <a:latin typeface="Aptos"/>
                        </a:defRPr>
                      </a:pPr>
                      <a:r>
                        <a:t>IoT</a:t>
                      </a:r>
                    </a:p>
                  </a:txBody>
                  <a:tcPr marL="54864" marR="54864">
                    <a:solidFill>
                      <a:srgbClr val="0F1B2D"/>
                    </a:solidFill>
                  </a:tcPr>
                </a:tc>
                <a:tc>
                  <a:txBody>
                    <a:bodyPr/>
                    <a:lstStyle/>
                    <a:p>
                      <a:pPr>
                        <a:defRPr sz="1100" b="0">
                          <a:solidFill>
                            <a:srgbClr val="EEF5FC"/>
                          </a:solidFill>
                          <a:latin typeface="Aptos"/>
                        </a:defRPr>
                      </a:pPr>
                      <a:r>
                        <a:t>Admin</a:t>
                      </a:r>
                    </a:p>
                  </a:txBody>
                  <a:tcPr marL="54864" marR="54864">
                    <a:solidFill>
                      <a:srgbClr val="0F1B2D"/>
                    </a:solidFill>
                  </a:tcPr>
                </a:tc>
                <a:tc>
                  <a:txBody>
                    <a:bodyPr/>
                    <a:lstStyle/>
                    <a:p>
                      <a:pPr>
                        <a:defRPr sz="1100" b="0">
                          <a:solidFill>
                            <a:srgbClr val="EEF5FC"/>
                          </a:solidFill>
                          <a:latin typeface="Aptos"/>
                        </a:defRPr>
                      </a:pPr>
                      <a:r>
                        <a:t>Any</a:t>
                      </a:r>
                    </a:p>
                  </a:txBody>
                  <a:tcPr marL="54864" marR="54864">
                    <a:solidFill>
                      <a:srgbClr val="0F1B2D"/>
                    </a:solidFill>
                  </a:tcPr>
                </a:tc>
                <a:tc>
                  <a:txBody>
                    <a:bodyPr/>
                    <a:lstStyle/>
                    <a:p>
                      <a:pPr>
                        <a:defRPr sz="1100" b="0">
                          <a:solidFill>
                            <a:srgbClr val="EEF5FC"/>
                          </a:solidFill>
                          <a:latin typeface="Aptos"/>
                        </a:defRPr>
                      </a:pPr>
                      <a:r>
                        <a:t>Any</a:t>
                      </a:r>
                    </a:p>
                  </a:txBody>
                  <a:tcPr marL="54864" marR="54864">
                    <a:solidFill>
                      <a:srgbClr val="0F1B2D"/>
                    </a:solidFill>
                  </a:tcPr>
                </a:tc>
                <a:tc>
                  <a:txBody>
                    <a:bodyPr/>
                    <a:lstStyle/>
                    <a:p>
                      <a:pPr>
                        <a:defRPr sz="1100" b="0">
                          <a:solidFill>
                            <a:srgbClr val="EEF5FC"/>
                          </a:solidFill>
                          <a:latin typeface="Aptos"/>
                        </a:defRPr>
                      </a:pPr>
                      <a:r>
                        <a:rPr dirty="0"/>
                        <a:t>DENY</a:t>
                      </a:r>
                    </a:p>
                  </a:txBody>
                  <a:tcPr marL="54864" marR="54864">
                    <a:solidFill>
                      <a:srgbClr val="0F1B2D"/>
                    </a:solidFill>
                  </a:tcPr>
                </a:tc>
                <a:extLst>
                  <a:ext uri="{0D108BD9-81ED-4DB2-BD59-A6C34878D82A}">
                    <a16:rowId xmlns:a16="http://schemas.microsoft.com/office/drawing/2014/main" val="10005"/>
                  </a:ext>
                </a:extLst>
              </a:tr>
            </a:tbl>
          </a:graphicData>
        </a:graphic>
      </p:graphicFrame>
      <p:sp>
        <p:nvSpPr>
          <p:cNvPr id="6" name="Rounded Rectangle 5"/>
          <p:cNvSpPr/>
          <p:nvPr/>
        </p:nvSpPr>
        <p:spPr>
          <a:xfrm>
            <a:off x="1828800" y="5349240"/>
            <a:ext cx="8503920" cy="64008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1828800" y="5349240"/>
            <a:ext cx="54864" cy="64008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2029968" y="5513831"/>
            <a:ext cx="8138160" cy="365760"/>
          </a:xfrm>
          <a:prstGeom prst="rect">
            <a:avLst/>
          </a:prstGeom>
          <a:noFill/>
        </p:spPr>
        <p:txBody>
          <a:bodyPr wrap="none">
            <a:spAutoFit/>
          </a:bodyPr>
          <a:lstStyle/>
          <a:p>
            <a:pPr>
              <a:defRPr sz="1500" b="1">
                <a:solidFill>
                  <a:srgbClr val="34D3EE"/>
                </a:solidFill>
                <a:latin typeface="Aptos"/>
              </a:defRPr>
            </a:pPr>
            <a:r>
              <a:t>CATATAN</a:t>
            </a:r>
          </a:p>
        </p:txBody>
      </p:sp>
      <p:sp>
        <p:nvSpPr>
          <p:cNvPr id="9" name="TextBox 8"/>
          <p:cNvSpPr txBox="1"/>
          <p:nvPr/>
        </p:nvSpPr>
        <p:spPr>
          <a:xfrm>
            <a:off x="2029968" y="6007607"/>
            <a:ext cx="8138160" cy="0"/>
          </a:xfrm>
          <a:prstGeom prst="rect">
            <a:avLst/>
          </a:prstGeom>
          <a:noFill/>
        </p:spPr>
        <p:txBody>
          <a:bodyPr wrap="square">
            <a:spAutoFit/>
          </a:bodyPr>
          <a:lstStyle/>
          <a:p>
            <a:pPr>
              <a:defRPr sz="1250">
                <a:solidFill>
                  <a:srgbClr val="EEF5FC"/>
                </a:solidFill>
                <a:latin typeface="Aptos"/>
              </a:defRPr>
            </a:pPr>
            <a:r>
              <a:rPr dirty="0"/>
              <a:t>Port 8883 </a:t>
            </a:r>
            <a:r>
              <a:rPr dirty="0" err="1"/>
              <a:t>umum</a:t>
            </a:r>
            <a:r>
              <a:rPr dirty="0"/>
              <a:t> </a:t>
            </a:r>
            <a:r>
              <a:rPr dirty="0" err="1"/>
              <a:t>digunakan</a:t>
            </a:r>
            <a:r>
              <a:rPr dirty="0"/>
              <a:t> </a:t>
            </a:r>
            <a:r>
              <a:rPr dirty="0" err="1"/>
              <a:t>untuk</a:t>
            </a:r>
            <a:r>
              <a:rPr dirty="0"/>
              <a:t> MQTT over TLS; </a:t>
            </a:r>
            <a:r>
              <a:rPr dirty="0" err="1"/>
              <a:t>sesuaikan</a:t>
            </a:r>
            <a:r>
              <a:rPr dirty="0"/>
              <a:t> </a:t>
            </a:r>
            <a:r>
              <a:rPr dirty="0" err="1"/>
              <a:t>dengan</a:t>
            </a:r>
            <a:r>
              <a:rPr dirty="0"/>
              <a:t> </a:t>
            </a:r>
            <a:r>
              <a:rPr dirty="0" err="1"/>
              <a:t>desain</a:t>
            </a:r>
            <a:r>
              <a:rPr dirty="0"/>
              <a:t> </a:t>
            </a:r>
            <a:r>
              <a:rPr dirty="0" err="1"/>
              <a:t>sistem</a:t>
            </a:r>
            <a:r>
              <a:rPr dirty="0"/>
              <a:t>.</a:t>
            </a:r>
          </a:p>
        </p:txBody>
      </p:sp>
      <p:sp>
        <p:nvSpPr>
          <p:cNvPr id="10" name="TextBox 9"/>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Firewall &amp; MQTT pada IoT</a:t>
            </a:r>
          </a:p>
        </p:txBody>
      </p:sp>
      <p:sp>
        <p:nvSpPr>
          <p:cNvPr id="5" name="Rounded Rectangle 4"/>
          <p:cNvSpPr/>
          <p:nvPr/>
        </p:nvSpPr>
        <p:spPr>
          <a:xfrm>
            <a:off x="822960" y="2331720"/>
            <a:ext cx="1645920" cy="914400"/>
          </a:xfrm>
          <a:prstGeom prst="roundRect">
            <a:avLst/>
          </a:prstGeom>
          <a:solidFill>
            <a:srgbClr val="13263D"/>
          </a:solidFill>
          <a:ln w="1905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96112" y="2441448"/>
            <a:ext cx="1499616" cy="731520"/>
          </a:xfrm>
          <a:prstGeom prst="rect">
            <a:avLst/>
          </a:prstGeom>
          <a:noFill/>
        </p:spPr>
        <p:txBody>
          <a:bodyPr wrap="square" anchor="ctr">
            <a:spAutoFit/>
          </a:bodyPr>
          <a:lstStyle/>
          <a:p>
            <a:pPr algn="ctr">
              <a:defRPr sz="1400" b="1">
                <a:solidFill>
                  <a:srgbClr val="EEF5FC"/>
                </a:solidFill>
                <a:latin typeface="Aptos"/>
              </a:defRPr>
            </a:pPr>
            <a:r>
              <a:t>ESP32</a:t>
            </a:r>
          </a:p>
        </p:txBody>
      </p:sp>
      <p:sp>
        <p:nvSpPr>
          <p:cNvPr id="7" name="Rounded Rectangle 6"/>
          <p:cNvSpPr/>
          <p:nvPr/>
        </p:nvSpPr>
        <p:spPr>
          <a:xfrm>
            <a:off x="3657600" y="2331720"/>
            <a:ext cx="1920240" cy="914400"/>
          </a:xfrm>
          <a:prstGeom prst="roundRect">
            <a:avLst/>
          </a:prstGeom>
          <a:solidFill>
            <a:srgbClr val="13263D"/>
          </a:solidFill>
          <a:ln w="19050">
            <a:solidFill>
              <a:srgbClr val="34D3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730752" y="2441448"/>
            <a:ext cx="1773936" cy="731520"/>
          </a:xfrm>
          <a:prstGeom prst="rect">
            <a:avLst/>
          </a:prstGeom>
          <a:noFill/>
        </p:spPr>
        <p:txBody>
          <a:bodyPr wrap="square" anchor="ctr">
            <a:spAutoFit/>
          </a:bodyPr>
          <a:lstStyle/>
          <a:p>
            <a:pPr algn="ctr">
              <a:defRPr sz="1400" b="1">
                <a:solidFill>
                  <a:srgbClr val="EEF5FC"/>
                </a:solidFill>
                <a:latin typeface="Aptos"/>
              </a:defRPr>
            </a:pPr>
            <a:r>
              <a:t>FIREWALL</a:t>
            </a:r>
          </a:p>
        </p:txBody>
      </p:sp>
      <p:sp>
        <p:nvSpPr>
          <p:cNvPr id="9" name="Rounded Rectangle 8"/>
          <p:cNvSpPr/>
          <p:nvPr/>
        </p:nvSpPr>
        <p:spPr>
          <a:xfrm>
            <a:off x="6858000" y="2331720"/>
            <a:ext cx="2011680" cy="914400"/>
          </a:xfrm>
          <a:prstGeom prst="roundRect">
            <a:avLst/>
          </a:prstGeom>
          <a:solidFill>
            <a:srgbClr val="13263D"/>
          </a:solidFill>
          <a:ln w="19050">
            <a:solidFill>
              <a:srgbClr val="60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931152" y="2441448"/>
            <a:ext cx="1865376" cy="731520"/>
          </a:xfrm>
          <a:prstGeom prst="rect">
            <a:avLst/>
          </a:prstGeom>
          <a:noFill/>
        </p:spPr>
        <p:txBody>
          <a:bodyPr wrap="square" anchor="ctr">
            <a:spAutoFit/>
          </a:bodyPr>
          <a:lstStyle/>
          <a:p>
            <a:pPr algn="ctr">
              <a:defRPr sz="1400" b="1">
                <a:solidFill>
                  <a:srgbClr val="EEF5FC"/>
                </a:solidFill>
                <a:latin typeface="Aptos"/>
              </a:defRPr>
            </a:pPr>
            <a:r>
              <a:t>MQTT BROKER</a:t>
            </a:r>
          </a:p>
        </p:txBody>
      </p:sp>
      <p:sp>
        <p:nvSpPr>
          <p:cNvPr id="11" name="Rounded Rectangle 10"/>
          <p:cNvSpPr/>
          <p:nvPr/>
        </p:nvSpPr>
        <p:spPr>
          <a:xfrm>
            <a:off x="9692640" y="2331720"/>
            <a:ext cx="1645920" cy="914400"/>
          </a:xfrm>
          <a:prstGeom prst="roundRect">
            <a:avLst/>
          </a:prstGeom>
          <a:solidFill>
            <a:srgbClr val="13263D"/>
          </a:solidFill>
          <a:ln w="1905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765792" y="2441448"/>
            <a:ext cx="1499616" cy="731520"/>
          </a:xfrm>
          <a:prstGeom prst="rect">
            <a:avLst/>
          </a:prstGeom>
          <a:noFill/>
        </p:spPr>
        <p:txBody>
          <a:bodyPr wrap="square" anchor="ctr">
            <a:spAutoFit/>
          </a:bodyPr>
          <a:lstStyle/>
          <a:p>
            <a:pPr algn="ctr">
              <a:defRPr sz="1400" b="1">
                <a:solidFill>
                  <a:srgbClr val="EEF5FC"/>
                </a:solidFill>
                <a:latin typeface="Aptos"/>
              </a:defRPr>
            </a:pPr>
            <a:r>
              <a:t>APP</a:t>
            </a:r>
          </a:p>
        </p:txBody>
      </p:sp>
      <p:cxnSp>
        <p:nvCxnSpPr>
          <p:cNvPr id="13" name="Connector 12"/>
          <p:cNvCxnSpPr/>
          <p:nvPr/>
        </p:nvCxnSpPr>
        <p:spPr>
          <a:xfrm>
            <a:off x="2514600" y="2788920"/>
            <a:ext cx="1097280" cy="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5623560" y="2788920"/>
            <a:ext cx="1188720" cy="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8915400" y="2788920"/>
            <a:ext cx="731520" cy="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2926080" y="4069080"/>
            <a:ext cx="6217920" cy="11887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2926080" y="4069080"/>
            <a:ext cx="54864" cy="118872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3127248" y="4233672"/>
            <a:ext cx="5852159" cy="365760"/>
          </a:xfrm>
          <a:prstGeom prst="rect">
            <a:avLst/>
          </a:prstGeom>
          <a:noFill/>
        </p:spPr>
        <p:txBody>
          <a:bodyPr wrap="none">
            <a:spAutoFit/>
          </a:bodyPr>
          <a:lstStyle/>
          <a:p>
            <a:pPr>
              <a:defRPr sz="1500" b="1">
                <a:solidFill>
                  <a:srgbClr val="4ADE80"/>
                </a:solidFill>
                <a:latin typeface="Aptos"/>
              </a:defRPr>
            </a:pPr>
            <a:r>
              <a:t>KEBIJAKAN</a:t>
            </a:r>
          </a:p>
        </p:txBody>
      </p:sp>
      <p:sp>
        <p:nvSpPr>
          <p:cNvPr id="19" name="TextBox 18"/>
          <p:cNvSpPr txBox="1"/>
          <p:nvPr/>
        </p:nvSpPr>
        <p:spPr>
          <a:xfrm>
            <a:off x="3136392" y="4581144"/>
            <a:ext cx="5852159" cy="365760"/>
          </a:xfrm>
          <a:prstGeom prst="rect">
            <a:avLst/>
          </a:prstGeom>
          <a:noFill/>
        </p:spPr>
        <p:txBody>
          <a:bodyPr wrap="square">
            <a:spAutoFit/>
          </a:bodyPr>
          <a:lstStyle/>
          <a:p>
            <a:pPr>
              <a:defRPr sz="1250">
                <a:solidFill>
                  <a:srgbClr val="EEF5FC"/>
                </a:solidFill>
                <a:latin typeface="Aptos"/>
              </a:defRPr>
            </a:pPr>
            <a:r>
              <a:rPr dirty="0"/>
              <a:t>ESP32 </a:t>
            </a:r>
            <a:r>
              <a:rPr dirty="0" err="1"/>
              <a:t>hanya</a:t>
            </a:r>
            <a:r>
              <a:rPr dirty="0"/>
              <a:t> </a:t>
            </a:r>
            <a:r>
              <a:rPr dirty="0" err="1"/>
              <a:t>boleh</a:t>
            </a:r>
            <a:r>
              <a:rPr dirty="0"/>
              <a:t> </a:t>
            </a:r>
            <a:r>
              <a:rPr dirty="0" err="1"/>
              <a:t>mengakses</a:t>
            </a:r>
            <a:r>
              <a:rPr dirty="0"/>
              <a:t> broker pada port yang </a:t>
            </a:r>
            <a:r>
              <a:rPr dirty="0" err="1"/>
              <a:t>diperlukan</a:t>
            </a:r>
            <a:r>
              <a:rPr dirty="0"/>
              <a:t>. Akses </a:t>
            </a:r>
            <a:r>
              <a:rPr dirty="0" err="1"/>
              <a:t>dari</a:t>
            </a:r>
            <a:r>
              <a:rPr dirty="0"/>
              <a:t> Internet </a:t>
            </a:r>
            <a:r>
              <a:rPr dirty="0" err="1"/>
              <a:t>langsung</a:t>
            </a:r>
            <a:r>
              <a:rPr dirty="0"/>
              <a:t> </a:t>
            </a:r>
            <a:r>
              <a:rPr dirty="0" err="1"/>
              <a:t>ke</a:t>
            </a:r>
            <a:r>
              <a:rPr dirty="0"/>
              <a:t> ESP32 </a:t>
            </a:r>
            <a:r>
              <a:rPr dirty="0" err="1"/>
              <a:t>ditolak</a:t>
            </a:r>
            <a:r>
              <a:rPr dirty="0"/>
              <a:t>.</a:t>
            </a:r>
          </a:p>
        </p:txBody>
      </p:sp>
      <p:sp>
        <p:nvSpPr>
          <p:cNvPr id="20" name="TextBox 19"/>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ESP32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Keamanan ESP32: Apa yang Harus Dilindungi?</a:t>
            </a:r>
          </a:p>
        </p:txBody>
      </p:sp>
      <p:sp>
        <p:nvSpPr>
          <p:cNvPr id="5" name="Rounded Rectangle 4"/>
          <p:cNvSpPr/>
          <p:nvPr/>
        </p:nvSpPr>
        <p:spPr>
          <a:xfrm>
            <a:off x="594360" y="1600200"/>
            <a:ext cx="342900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94360" y="1600200"/>
            <a:ext cx="54864" cy="164592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95528" y="1764792"/>
            <a:ext cx="3063240" cy="365760"/>
          </a:xfrm>
          <a:prstGeom prst="rect">
            <a:avLst/>
          </a:prstGeom>
          <a:noFill/>
        </p:spPr>
        <p:txBody>
          <a:bodyPr wrap="none">
            <a:spAutoFit/>
          </a:bodyPr>
          <a:lstStyle/>
          <a:p>
            <a:pPr>
              <a:defRPr sz="1500" b="1">
                <a:solidFill>
                  <a:srgbClr val="34D3EE"/>
                </a:solidFill>
                <a:latin typeface="Aptos"/>
              </a:defRPr>
            </a:pPr>
            <a:r>
              <a:t>Identity</a:t>
            </a:r>
          </a:p>
        </p:txBody>
      </p:sp>
      <p:sp>
        <p:nvSpPr>
          <p:cNvPr id="8" name="TextBox 7"/>
          <p:cNvSpPr txBox="1"/>
          <p:nvPr/>
        </p:nvSpPr>
        <p:spPr>
          <a:xfrm>
            <a:off x="795528" y="2258568"/>
            <a:ext cx="3063240" cy="822960"/>
          </a:xfrm>
          <a:prstGeom prst="rect">
            <a:avLst/>
          </a:prstGeom>
          <a:noFill/>
        </p:spPr>
        <p:txBody>
          <a:bodyPr wrap="square">
            <a:spAutoFit/>
          </a:bodyPr>
          <a:lstStyle/>
          <a:p>
            <a:pPr>
              <a:defRPr sz="1250">
                <a:solidFill>
                  <a:srgbClr val="EEF5FC"/>
                </a:solidFill>
                <a:latin typeface="Aptos"/>
              </a:defRPr>
            </a:pPr>
            <a:r>
              <a:t>Kredensial, identitas perangkat, dan akses admin.</a:t>
            </a:r>
          </a:p>
        </p:txBody>
      </p:sp>
      <p:sp>
        <p:nvSpPr>
          <p:cNvPr id="9" name="Rounded Rectangle 8"/>
          <p:cNvSpPr/>
          <p:nvPr/>
        </p:nvSpPr>
        <p:spPr>
          <a:xfrm>
            <a:off x="4389120" y="1600200"/>
            <a:ext cx="342900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89120" y="1600200"/>
            <a:ext cx="54864" cy="164592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0288" y="1764792"/>
            <a:ext cx="3063240" cy="365760"/>
          </a:xfrm>
          <a:prstGeom prst="rect">
            <a:avLst/>
          </a:prstGeom>
          <a:noFill/>
        </p:spPr>
        <p:txBody>
          <a:bodyPr wrap="none">
            <a:spAutoFit/>
          </a:bodyPr>
          <a:lstStyle/>
          <a:p>
            <a:pPr>
              <a:defRPr sz="1500" b="1">
                <a:solidFill>
                  <a:srgbClr val="4ADE80"/>
                </a:solidFill>
                <a:latin typeface="Aptos"/>
              </a:defRPr>
            </a:pPr>
            <a:r>
              <a:t>Firmware</a:t>
            </a:r>
          </a:p>
        </p:txBody>
      </p:sp>
      <p:sp>
        <p:nvSpPr>
          <p:cNvPr id="12" name="TextBox 11"/>
          <p:cNvSpPr txBox="1"/>
          <p:nvPr/>
        </p:nvSpPr>
        <p:spPr>
          <a:xfrm>
            <a:off x="4590288" y="2258568"/>
            <a:ext cx="3063240" cy="822960"/>
          </a:xfrm>
          <a:prstGeom prst="rect">
            <a:avLst/>
          </a:prstGeom>
          <a:noFill/>
        </p:spPr>
        <p:txBody>
          <a:bodyPr wrap="square">
            <a:spAutoFit/>
          </a:bodyPr>
          <a:lstStyle/>
          <a:p>
            <a:pPr>
              <a:defRPr sz="1250">
                <a:solidFill>
                  <a:srgbClr val="EEF5FC"/>
                </a:solidFill>
                <a:latin typeface="Aptos"/>
              </a:defRPr>
            </a:pPr>
            <a:r>
              <a:t>Integritas firmware dan mekanisme update.</a:t>
            </a:r>
          </a:p>
        </p:txBody>
      </p:sp>
      <p:sp>
        <p:nvSpPr>
          <p:cNvPr id="13" name="Rounded Rectangle 12"/>
          <p:cNvSpPr/>
          <p:nvPr/>
        </p:nvSpPr>
        <p:spPr>
          <a:xfrm>
            <a:off x="8183880" y="1600200"/>
            <a:ext cx="342900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83880" y="1600200"/>
            <a:ext cx="54864" cy="164592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85048" y="1764792"/>
            <a:ext cx="3063240" cy="365760"/>
          </a:xfrm>
          <a:prstGeom prst="rect">
            <a:avLst/>
          </a:prstGeom>
          <a:noFill/>
        </p:spPr>
        <p:txBody>
          <a:bodyPr wrap="none">
            <a:spAutoFit/>
          </a:bodyPr>
          <a:lstStyle/>
          <a:p>
            <a:pPr>
              <a:defRPr sz="1500" b="1">
                <a:solidFill>
                  <a:srgbClr val="60A5FA"/>
                </a:solidFill>
                <a:latin typeface="Aptos"/>
              </a:defRPr>
            </a:pPr>
            <a:r>
              <a:t>Network</a:t>
            </a:r>
          </a:p>
        </p:txBody>
      </p:sp>
      <p:sp>
        <p:nvSpPr>
          <p:cNvPr id="16" name="TextBox 15"/>
          <p:cNvSpPr txBox="1"/>
          <p:nvPr/>
        </p:nvSpPr>
        <p:spPr>
          <a:xfrm>
            <a:off x="8385048" y="2258568"/>
            <a:ext cx="3063240" cy="822960"/>
          </a:xfrm>
          <a:prstGeom prst="rect">
            <a:avLst/>
          </a:prstGeom>
          <a:noFill/>
        </p:spPr>
        <p:txBody>
          <a:bodyPr wrap="square">
            <a:spAutoFit/>
          </a:bodyPr>
          <a:lstStyle/>
          <a:p>
            <a:pPr>
              <a:defRPr sz="1250">
                <a:solidFill>
                  <a:srgbClr val="EEF5FC"/>
                </a:solidFill>
                <a:latin typeface="Aptos"/>
              </a:defRPr>
            </a:pPr>
            <a:r>
              <a:t>Wi-Fi, port, protokol, dan jalur komunikasi.</a:t>
            </a:r>
          </a:p>
        </p:txBody>
      </p:sp>
      <p:sp>
        <p:nvSpPr>
          <p:cNvPr id="17" name="Rounded Rectangle 16"/>
          <p:cNvSpPr/>
          <p:nvPr/>
        </p:nvSpPr>
        <p:spPr>
          <a:xfrm>
            <a:off x="594360" y="3611880"/>
            <a:ext cx="342900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594360" y="3611880"/>
            <a:ext cx="54864" cy="164592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95528" y="3776472"/>
            <a:ext cx="3063240" cy="365760"/>
          </a:xfrm>
          <a:prstGeom prst="rect">
            <a:avLst/>
          </a:prstGeom>
          <a:noFill/>
        </p:spPr>
        <p:txBody>
          <a:bodyPr wrap="none">
            <a:spAutoFit/>
          </a:bodyPr>
          <a:lstStyle/>
          <a:p>
            <a:pPr>
              <a:defRPr sz="1500" b="1">
                <a:solidFill>
                  <a:srgbClr val="FACC15"/>
                </a:solidFill>
                <a:latin typeface="Aptos"/>
              </a:defRPr>
            </a:pPr>
            <a:r>
              <a:t>Data</a:t>
            </a:r>
          </a:p>
        </p:txBody>
      </p:sp>
      <p:sp>
        <p:nvSpPr>
          <p:cNvPr id="20" name="TextBox 19"/>
          <p:cNvSpPr txBox="1"/>
          <p:nvPr/>
        </p:nvSpPr>
        <p:spPr>
          <a:xfrm>
            <a:off x="795528" y="4270248"/>
            <a:ext cx="3063240" cy="822960"/>
          </a:xfrm>
          <a:prstGeom prst="rect">
            <a:avLst/>
          </a:prstGeom>
          <a:noFill/>
        </p:spPr>
        <p:txBody>
          <a:bodyPr wrap="square">
            <a:spAutoFit/>
          </a:bodyPr>
          <a:lstStyle/>
          <a:p>
            <a:pPr>
              <a:defRPr sz="1250">
                <a:solidFill>
                  <a:srgbClr val="EEF5FC"/>
                </a:solidFill>
                <a:latin typeface="Aptos"/>
              </a:defRPr>
            </a:pPr>
            <a:r>
              <a:t>Data sensor, token, key, dan konfigurasi.</a:t>
            </a:r>
          </a:p>
        </p:txBody>
      </p:sp>
      <p:sp>
        <p:nvSpPr>
          <p:cNvPr id="21" name="Rounded Rectangle 20"/>
          <p:cNvSpPr/>
          <p:nvPr/>
        </p:nvSpPr>
        <p:spPr>
          <a:xfrm>
            <a:off x="4389120" y="3611880"/>
            <a:ext cx="342900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4389120" y="3611880"/>
            <a:ext cx="54864" cy="1645920"/>
          </a:xfrm>
          <a:prstGeom prst="rect">
            <a:avLst/>
          </a:prstGeom>
          <a:solidFill>
            <a:srgbClr val="F871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590288" y="3776472"/>
            <a:ext cx="3063240" cy="365760"/>
          </a:xfrm>
          <a:prstGeom prst="rect">
            <a:avLst/>
          </a:prstGeom>
          <a:noFill/>
        </p:spPr>
        <p:txBody>
          <a:bodyPr wrap="none">
            <a:spAutoFit/>
          </a:bodyPr>
          <a:lstStyle/>
          <a:p>
            <a:pPr>
              <a:defRPr sz="1500" b="1">
                <a:solidFill>
                  <a:srgbClr val="F87171"/>
                </a:solidFill>
                <a:latin typeface="Aptos"/>
              </a:defRPr>
            </a:pPr>
            <a:r>
              <a:t>Physical</a:t>
            </a:r>
          </a:p>
        </p:txBody>
      </p:sp>
      <p:sp>
        <p:nvSpPr>
          <p:cNvPr id="24" name="TextBox 23"/>
          <p:cNvSpPr txBox="1"/>
          <p:nvPr/>
        </p:nvSpPr>
        <p:spPr>
          <a:xfrm>
            <a:off x="4590288" y="4270248"/>
            <a:ext cx="3063240" cy="822960"/>
          </a:xfrm>
          <a:prstGeom prst="rect">
            <a:avLst/>
          </a:prstGeom>
          <a:noFill/>
        </p:spPr>
        <p:txBody>
          <a:bodyPr wrap="square">
            <a:spAutoFit/>
          </a:bodyPr>
          <a:lstStyle/>
          <a:p>
            <a:pPr>
              <a:defRPr sz="1250">
                <a:solidFill>
                  <a:srgbClr val="EEF5FC"/>
                </a:solidFill>
                <a:latin typeface="Aptos"/>
              </a:defRPr>
            </a:pPr>
            <a:r>
              <a:t>Akses fisik dan proses boot perangkat.</a:t>
            </a:r>
          </a:p>
        </p:txBody>
      </p:sp>
      <p:sp>
        <p:nvSpPr>
          <p:cNvPr id="25" name="Rounded Rectangle 24"/>
          <p:cNvSpPr/>
          <p:nvPr/>
        </p:nvSpPr>
        <p:spPr>
          <a:xfrm>
            <a:off x="8183880" y="3611880"/>
            <a:ext cx="3429000" cy="16459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8183880" y="3611880"/>
            <a:ext cx="54864" cy="164592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385048" y="3776472"/>
            <a:ext cx="3063240" cy="365760"/>
          </a:xfrm>
          <a:prstGeom prst="rect">
            <a:avLst/>
          </a:prstGeom>
          <a:noFill/>
        </p:spPr>
        <p:txBody>
          <a:bodyPr wrap="none">
            <a:spAutoFit/>
          </a:bodyPr>
          <a:lstStyle/>
          <a:p>
            <a:pPr>
              <a:defRPr sz="1500" b="1">
                <a:solidFill>
                  <a:srgbClr val="34D3EE"/>
                </a:solidFill>
                <a:latin typeface="Aptos"/>
              </a:defRPr>
            </a:pPr>
            <a:r>
              <a:t>Cloud/API</a:t>
            </a:r>
          </a:p>
        </p:txBody>
      </p:sp>
      <p:sp>
        <p:nvSpPr>
          <p:cNvPr id="28" name="TextBox 27"/>
          <p:cNvSpPr txBox="1"/>
          <p:nvPr/>
        </p:nvSpPr>
        <p:spPr>
          <a:xfrm>
            <a:off x="8385048" y="4270248"/>
            <a:ext cx="3063240" cy="822960"/>
          </a:xfrm>
          <a:prstGeom prst="rect">
            <a:avLst/>
          </a:prstGeom>
          <a:noFill/>
        </p:spPr>
        <p:txBody>
          <a:bodyPr wrap="square">
            <a:spAutoFit/>
          </a:bodyPr>
          <a:lstStyle/>
          <a:p>
            <a:pPr>
              <a:defRPr sz="1250">
                <a:solidFill>
                  <a:srgbClr val="EEF5FC"/>
                </a:solidFill>
                <a:latin typeface="Aptos"/>
              </a:defRPr>
            </a:pPr>
            <a:r>
              <a:t>Token, endpoint, dan otorisasi layanan.</a:t>
            </a:r>
          </a:p>
        </p:txBody>
      </p:sp>
      <p:sp>
        <p:nvSpPr>
          <p:cNvPr id="29" name="TextBox 28"/>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Ancaman Umum pada ESP32</a:t>
            </a:r>
          </a:p>
        </p:txBody>
      </p:sp>
      <p:sp>
        <p:nvSpPr>
          <p:cNvPr id="5" name="TextBox 4"/>
          <p:cNvSpPr txBox="1"/>
          <p:nvPr/>
        </p:nvSpPr>
        <p:spPr>
          <a:xfrm>
            <a:off x="731520" y="1600200"/>
            <a:ext cx="10515600" cy="4389120"/>
          </a:xfrm>
          <a:prstGeom prst="rect">
            <a:avLst/>
          </a:prstGeom>
          <a:noFill/>
        </p:spPr>
        <p:txBody>
          <a:bodyPr wrap="square" lIns="36576" rIns="36576">
            <a:spAutoFit/>
          </a:bodyPr>
          <a:lstStyle/>
          <a:p>
            <a:pPr>
              <a:spcAft>
                <a:spcPts val="1000"/>
              </a:spcAft>
              <a:defRPr sz="1600">
                <a:solidFill>
                  <a:srgbClr val="EEF5FC"/>
                </a:solidFill>
                <a:latin typeface="Aptos"/>
              </a:defRPr>
            </a:pPr>
            <a:r>
              <a:t>• Kredensial Wi-Fi atau MQTT disimpan secara tidak aman.</a:t>
            </a:r>
          </a:p>
          <a:p>
            <a:pPr>
              <a:spcAft>
                <a:spcPts val="1000"/>
              </a:spcAft>
              <a:defRPr sz="1600">
                <a:solidFill>
                  <a:srgbClr val="EEF5FC"/>
                </a:solidFill>
                <a:latin typeface="Aptos"/>
              </a:defRPr>
            </a:pPr>
            <a:r>
              <a:t>• Komunikasi tanpa enkripsi sehingga trafik dapat disadap.</a:t>
            </a:r>
          </a:p>
          <a:p>
            <a:pPr>
              <a:spcAft>
                <a:spcPts val="1000"/>
              </a:spcAft>
              <a:defRPr sz="1600">
                <a:solidFill>
                  <a:srgbClr val="EEF5FC"/>
                </a:solidFill>
                <a:latin typeface="Aptos"/>
              </a:defRPr>
            </a:pPr>
            <a:r>
              <a:t>• Firmware lama atau rentan tidak diperbarui.</a:t>
            </a:r>
          </a:p>
          <a:p>
            <a:pPr>
              <a:spcAft>
                <a:spcPts val="1000"/>
              </a:spcAft>
              <a:defRPr sz="1600">
                <a:solidFill>
                  <a:srgbClr val="EEF5FC"/>
                </a:solidFill>
                <a:latin typeface="Aptos"/>
              </a:defRPr>
            </a:pPr>
            <a:r>
              <a:t>• Service/port tidak diperlukan dibiarkan aktif.</a:t>
            </a:r>
          </a:p>
          <a:p>
            <a:pPr>
              <a:spcAft>
                <a:spcPts val="1000"/>
              </a:spcAft>
              <a:defRPr sz="1600">
                <a:solidFill>
                  <a:srgbClr val="EEF5FC"/>
                </a:solidFill>
                <a:latin typeface="Aptos"/>
              </a:defRPr>
            </a:pPr>
            <a:r>
              <a:t>• Akses perangkat tidak dibatasi dengan autentikasi dan otorisasi.</a:t>
            </a:r>
          </a:p>
          <a:p>
            <a:pPr>
              <a:spcAft>
                <a:spcPts val="1000"/>
              </a:spcAft>
              <a:defRPr sz="1600">
                <a:solidFill>
                  <a:srgbClr val="EEF5FC"/>
                </a:solidFill>
                <a:latin typeface="Aptos"/>
              </a:defRPr>
            </a:pPr>
            <a:r>
              <a:t>• Perangkat yang dikompromikan dapat menjadi titik awal serangan lateral.</a:t>
            </a:r>
          </a:p>
        </p:txBody>
      </p:sp>
      <p:sp>
        <p:nvSpPr>
          <p:cNvPr id="6" name="TextBox 5"/>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Lapisan Keamanan ESP32</a:t>
            </a:r>
          </a:p>
        </p:txBody>
      </p:sp>
      <p:sp>
        <p:nvSpPr>
          <p:cNvPr id="5" name="Rounded Rectangle 4"/>
          <p:cNvSpPr/>
          <p:nvPr/>
        </p:nvSpPr>
        <p:spPr>
          <a:xfrm>
            <a:off x="1920240" y="1508760"/>
            <a:ext cx="8138160" cy="530352"/>
          </a:xfrm>
          <a:prstGeom prst="roundRect">
            <a:avLst/>
          </a:prstGeom>
          <a:solidFill>
            <a:srgbClr val="13263D"/>
          </a:solidFill>
          <a:ln w="16510">
            <a:solidFill>
              <a:srgbClr val="F8717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103120" y="1600200"/>
            <a:ext cx="7680960" cy="320040"/>
          </a:xfrm>
          <a:prstGeom prst="rect">
            <a:avLst/>
          </a:prstGeom>
          <a:noFill/>
        </p:spPr>
        <p:txBody>
          <a:bodyPr wrap="none">
            <a:spAutoFit/>
          </a:bodyPr>
          <a:lstStyle/>
          <a:p>
            <a:pPr algn="ctr">
              <a:defRPr sz="1200" b="1">
                <a:solidFill>
                  <a:srgbClr val="EEF5FC"/>
                </a:solidFill>
                <a:latin typeface="Aptos"/>
              </a:defRPr>
            </a:pPr>
            <a:r>
              <a:t>SECURE BOOT</a:t>
            </a:r>
          </a:p>
        </p:txBody>
      </p:sp>
      <p:sp>
        <p:nvSpPr>
          <p:cNvPr id="7" name="Rounded Rectangle 6"/>
          <p:cNvSpPr/>
          <p:nvPr/>
        </p:nvSpPr>
        <p:spPr>
          <a:xfrm>
            <a:off x="2029968" y="2221991"/>
            <a:ext cx="7918704" cy="530352"/>
          </a:xfrm>
          <a:prstGeom prst="roundRect">
            <a:avLst/>
          </a:prstGeom>
          <a:solidFill>
            <a:srgbClr val="13263D"/>
          </a:solidFill>
          <a:ln w="1651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2212848" y="2313432"/>
            <a:ext cx="7461504" cy="320040"/>
          </a:xfrm>
          <a:prstGeom prst="rect">
            <a:avLst/>
          </a:prstGeom>
          <a:noFill/>
        </p:spPr>
        <p:txBody>
          <a:bodyPr wrap="none">
            <a:spAutoFit/>
          </a:bodyPr>
          <a:lstStyle/>
          <a:p>
            <a:pPr algn="ctr">
              <a:defRPr sz="1200" b="1">
                <a:solidFill>
                  <a:srgbClr val="EEF5FC"/>
                </a:solidFill>
                <a:latin typeface="Aptos"/>
              </a:defRPr>
            </a:pPr>
            <a:r>
              <a:t>FLASH ENCRYPTION</a:t>
            </a:r>
          </a:p>
        </p:txBody>
      </p:sp>
      <p:sp>
        <p:nvSpPr>
          <p:cNvPr id="9" name="Rounded Rectangle 8"/>
          <p:cNvSpPr/>
          <p:nvPr/>
        </p:nvSpPr>
        <p:spPr>
          <a:xfrm>
            <a:off x="2139696" y="2935224"/>
            <a:ext cx="7699248" cy="530352"/>
          </a:xfrm>
          <a:prstGeom prst="roundRect">
            <a:avLst/>
          </a:prstGeom>
          <a:solidFill>
            <a:srgbClr val="13263D"/>
          </a:solidFill>
          <a:ln w="1651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322576" y="3026664"/>
            <a:ext cx="7242048" cy="320040"/>
          </a:xfrm>
          <a:prstGeom prst="rect">
            <a:avLst/>
          </a:prstGeom>
          <a:noFill/>
        </p:spPr>
        <p:txBody>
          <a:bodyPr wrap="none">
            <a:spAutoFit/>
          </a:bodyPr>
          <a:lstStyle/>
          <a:p>
            <a:pPr algn="ctr">
              <a:defRPr sz="1200" b="1">
                <a:solidFill>
                  <a:srgbClr val="EEF5FC"/>
                </a:solidFill>
                <a:latin typeface="Aptos"/>
              </a:defRPr>
            </a:pPr>
            <a:r>
              <a:t>FIRMWARE UPDATE</a:t>
            </a:r>
          </a:p>
        </p:txBody>
      </p:sp>
      <p:sp>
        <p:nvSpPr>
          <p:cNvPr id="11" name="Rounded Rectangle 10"/>
          <p:cNvSpPr/>
          <p:nvPr/>
        </p:nvSpPr>
        <p:spPr>
          <a:xfrm>
            <a:off x="2249424" y="3648456"/>
            <a:ext cx="7479792" cy="530352"/>
          </a:xfrm>
          <a:prstGeom prst="roundRect">
            <a:avLst/>
          </a:prstGeom>
          <a:solidFill>
            <a:srgbClr val="13263D"/>
          </a:solidFill>
          <a:ln w="16510">
            <a:solidFill>
              <a:srgbClr val="34D3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2432303" y="3739896"/>
            <a:ext cx="7022592" cy="320040"/>
          </a:xfrm>
          <a:prstGeom prst="rect">
            <a:avLst/>
          </a:prstGeom>
          <a:noFill/>
        </p:spPr>
        <p:txBody>
          <a:bodyPr wrap="none">
            <a:spAutoFit/>
          </a:bodyPr>
          <a:lstStyle/>
          <a:p>
            <a:pPr algn="ctr">
              <a:defRPr sz="1200" b="1">
                <a:solidFill>
                  <a:srgbClr val="EEF5FC"/>
                </a:solidFill>
                <a:latin typeface="Aptos"/>
              </a:defRPr>
            </a:pPr>
            <a:r>
              <a:t>AUTHENTICATION</a:t>
            </a:r>
          </a:p>
        </p:txBody>
      </p:sp>
      <p:sp>
        <p:nvSpPr>
          <p:cNvPr id="13" name="Rounded Rectangle 12"/>
          <p:cNvSpPr/>
          <p:nvPr/>
        </p:nvSpPr>
        <p:spPr>
          <a:xfrm>
            <a:off x="2359152" y="4361688"/>
            <a:ext cx="7260336" cy="530352"/>
          </a:xfrm>
          <a:prstGeom prst="roundRect">
            <a:avLst/>
          </a:prstGeom>
          <a:solidFill>
            <a:srgbClr val="13263D"/>
          </a:solidFill>
          <a:ln w="16510">
            <a:solidFill>
              <a:srgbClr val="60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2542032" y="4453127"/>
            <a:ext cx="6803136" cy="320040"/>
          </a:xfrm>
          <a:prstGeom prst="rect">
            <a:avLst/>
          </a:prstGeom>
          <a:noFill/>
        </p:spPr>
        <p:txBody>
          <a:bodyPr wrap="none">
            <a:spAutoFit/>
          </a:bodyPr>
          <a:lstStyle/>
          <a:p>
            <a:pPr algn="ctr">
              <a:defRPr sz="1200" b="1">
                <a:solidFill>
                  <a:srgbClr val="EEF5FC"/>
                </a:solidFill>
                <a:latin typeface="Aptos"/>
              </a:defRPr>
            </a:pPr>
            <a:r>
              <a:t>TLS / ENCRYPTION</a:t>
            </a:r>
          </a:p>
        </p:txBody>
      </p:sp>
      <p:sp>
        <p:nvSpPr>
          <p:cNvPr id="15" name="Rounded Rectangle 14"/>
          <p:cNvSpPr/>
          <p:nvPr/>
        </p:nvSpPr>
        <p:spPr>
          <a:xfrm>
            <a:off x="2468880" y="5074920"/>
            <a:ext cx="7040880" cy="530352"/>
          </a:xfrm>
          <a:prstGeom prst="roundRect">
            <a:avLst/>
          </a:prstGeom>
          <a:solidFill>
            <a:srgbClr val="13263D"/>
          </a:solidFill>
          <a:ln w="16510">
            <a:solidFill>
              <a:srgbClr val="34D3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2651760" y="5166360"/>
            <a:ext cx="6583680" cy="320040"/>
          </a:xfrm>
          <a:prstGeom prst="rect">
            <a:avLst/>
          </a:prstGeom>
          <a:noFill/>
        </p:spPr>
        <p:txBody>
          <a:bodyPr wrap="none">
            <a:spAutoFit/>
          </a:bodyPr>
          <a:lstStyle/>
          <a:p>
            <a:pPr algn="ctr">
              <a:defRPr sz="1200" b="1">
                <a:solidFill>
                  <a:srgbClr val="EEF5FC"/>
                </a:solidFill>
                <a:latin typeface="Aptos"/>
              </a:defRPr>
            </a:pPr>
            <a:r>
              <a:t>NETWORK SEGMENTATION</a:t>
            </a:r>
          </a:p>
        </p:txBody>
      </p:sp>
      <p:sp>
        <p:nvSpPr>
          <p:cNvPr id="17" name="TextBox 16"/>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Keamanan Wi-Fi pada ESP32</a:t>
            </a:r>
          </a:p>
        </p:txBody>
      </p:sp>
      <p:sp>
        <p:nvSpPr>
          <p:cNvPr id="5" name="Rounded Rectangle 4"/>
          <p:cNvSpPr/>
          <p:nvPr/>
        </p:nvSpPr>
        <p:spPr>
          <a:xfrm>
            <a:off x="640080" y="1645920"/>
            <a:ext cx="3383280" cy="18288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645920"/>
            <a:ext cx="54864" cy="182880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1247" y="1810512"/>
            <a:ext cx="3017520" cy="365760"/>
          </a:xfrm>
          <a:prstGeom prst="rect">
            <a:avLst/>
          </a:prstGeom>
          <a:noFill/>
        </p:spPr>
        <p:txBody>
          <a:bodyPr wrap="none">
            <a:spAutoFit/>
          </a:bodyPr>
          <a:lstStyle/>
          <a:p>
            <a:pPr>
              <a:defRPr sz="1500" b="1">
                <a:solidFill>
                  <a:srgbClr val="34D3EE"/>
                </a:solidFill>
                <a:latin typeface="Aptos"/>
              </a:defRPr>
            </a:pPr>
            <a:r>
              <a:t>GUNAKAN WPA2/WPA3</a:t>
            </a:r>
          </a:p>
        </p:txBody>
      </p:sp>
      <p:sp>
        <p:nvSpPr>
          <p:cNvPr id="8" name="TextBox 7"/>
          <p:cNvSpPr txBox="1"/>
          <p:nvPr/>
        </p:nvSpPr>
        <p:spPr>
          <a:xfrm>
            <a:off x="841247" y="2304288"/>
            <a:ext cx="3017520" cy="1005840"/>
          </a:xfrm>
          <a:prstGeom prst="rect">
            <a:avLst/>
          </a:prstGeom>
          <a:noFill/>
        </p:spPr>
        <p:txBody>
          <a:bodyPr wrap="square">
            <a:spAutoFit/>
          </a:bodyPr>
          <a:lstStyle/>
          <a:p>
            <a:pPr>
              <a:defRPr sz="1250">
                <a:solidFill>
                  <a:srgbClr val="EEF5FC"/>
                </a:solidFill>
                <a:latin typeface="Aptos"/>
              </a:defRPr>
            </a:pPr>
            <a:r>
              <a:t>Hindari jaringan terbuka untuk perangkat IoT.</a:t>
            </a:r>
          </a:p>
        </p:txBody>
      </p:sp>
      <p:sp>
        <p:nvSpPr>
          <p:cNvPr id="9" name="Rounded Rectangle 8"/>
          <p:cNvSpPr/>
          <p:nvPr/>
        </p:nvSpPr>
        <p:spPr>
          <a:xfrm>
            <a:off x="4389120" y="1645920"/>
            <a:ext cx="3383280" cy="18288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89120" y="1645920"/>
            <a:ext cx="54864" cy="182880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0288" y="1810512"/>
            <a:ext cx="3017520" cy="365760"/>
          </a:xfrm>
          <a:prstGeom prst="rect">
            <a:avLst/>
          </a:prstGeom>
          <a:noFill/>
        </p:spPr>
        <p:txBody>
          <a:bodyPr wrap="none">
            <a:spAutoFit/>
          </a:bodyPr>
          <a:lstStyle/>
          <a:p>
            <a:pPr>
              <a:defRPr sz="1500" b="1">
                <a:solidFill>
                  <a:srgbClr val="4ADE80"/>
                </a:solidFill>
                <a:latin typeface="Aptos"/>
              </a:defRPr>
            </a:pPr>
            <a:r>
              <a:t>KREDENSIAL KUAT</a:t>
            </a:r>
          </a:p>
        </p:txBody>
      </p:sp>
      <p:sp>
        <p:nvSpPr>
          <p:cNvPr id="12" name="TextBox 11"/>
          <p:cNvSpPr txBox="1"/>
          <p:nvPr/>
        </p:nvSpPr>
        <p:spPr>
          <a:xfrm>
            <a:off x="4590288" y="2304288"/>
            <a:ext cx="3017520" cy="1005840"/>
          </a:xfrm>
          <a:prstGeom prst="rect">
            <a:avLst/>
          </a:prstGeom>
          <a:noFill/>
        </p:spPr>
        <p:txBody>
          <a:bodyPr wrap="square">
            <a:spAutoFit/>
          </a:bodyPr>
          <a:lstStyle/>
          <a:p>
            <a:pPr>
              <a:defRPr sz="1250">
                <a:solidFill>
                  <a:srgbClr val="EEF5FC"/>
                </a:solidFill>
                <a:latin typeface="Aptos"/>
              </a:defRPr>
            </a:pPr>
            <a:r>
              <a:t>Gunakan password kuat dan hindari kredensial default.</a:t>
            </a:r>
          </a:p>
        </p:txBody>
      </p:sp>
      <p:sp>
        <p:nvSpPr>
          <p:cNvPr id="13" name="Rounded Rectangle 12"/>
          <p:cNvSpPr/>
          <p:nvPr/>
        </p:nvSpPr>
        <p:spPr>
          <a:xfrm>
            <a:off x="8138160" y="1645920"/>
            <a:ext cx="3383280" cy="18288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8160" y="1645920"/>
            <a:ext cx="54864" cy="182880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39328" y="1810512"/>
            <a:ext cx="3017520" cy="365760"/>
          </a:xfrm>
          <a:prstGeom prst="rect">
            <a:avLst/>
          </a:prstGeom>
          <a:noFill/>
        </p:spPr>
        <p:txBody>
          <a:bodyPr wrap="none">
            <a:spAutoFit/>
          </a:bodyPr>
          <a:lstStyle/>
          <a:p>
            <a:pPr>
              <a:defRPr sz="1500" b="1">
                <a:solidFill>
                  <a:srgbClr val="FACC15"/>
                </a:solidFill>
                <a:latin typeface="Aptos"/>
              </a:defRPr>
            </a:pPr>
            <a:r>
              <a:t>NETWORK ISOLATION</a:t>
            </a:r>
          </a:p>
        </p:txBody>
      </p:sp>
      <p:sp>
        <p:nvSpPr>
          <p:cNvPr id="16" name="TextBox 15"/>
          <p:cNvSpPr txBox="1"/>
          <p:nvPr/>
        </p:nvSpPr>
        <p:spPr>
          <a:xfrm>
            <a:off x="8339328" y="2304288"/>
            <a:ext cx="3017520" cy="1005840"/>
          </a:xfrm>
          <a:prstGeom prst="rect">
            <a:avLst/>
          </a:prstGeom>
          <a:noFill/>
        </p:spPr>
        <p:txBody>
          <a:bodyPr wrap="square">
            <a:spAutoFit/>
          </a:bodyPr>
          <a:lstStyle/>
          <a:p>
            <a:pPr>
              <a:defRPr sz="1250">
                <a:solidFill>
                  <a:srgbClr val="EEF5FC"/>
                </a:solidFill>
                <a:latin typeface="Aptos"/>
              </a:defRPr>
            </a:pPr>
            <a:r>
              <a:t>Tempatkan IoT pada SSID/VLAN khusus bila memungkinkan.</a:t>
            </a:r>
          </a:p>
        </p:txBody>
      </p:sp>
      <p:sp>
        <p:nvSpPr>
          <p:cNvPr id="17" name="Rounded Rectangle 16"/>
          <p:cNvSpPr/>
          <p:nvPr/>
        </p:nvSpPr>
        <p:spPr>
          <a:xfrm>
            <a:off x="2514600" y="3886200"/>
            <a:ext cx="7132320" cy="132588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2514600" y="3886200"/>
            <a:ext cx="54864" cy="1325880"/>
          </a:xfrm>
          <a:prstGeom prst="rect">
            <a:avLst/>
          </a:prstGeom>
          <a:solidFill>
            <a:srgbClr val="F871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2715768" y="4050791"/>
            <a:ext cx="6766559" cy="365760"/>
          </a:xfrm>
          <a:prstGeom prst="rect">
            <a:avLst/>
          </a:prstGeom>
          <a:noFill/>
        </p:spPr>
        <p:txBody>
          <a:bodyPr wrap="none">
            <a:spAutoFit/>
          </a:bodyPr>
          <a:lstStyle/>
          <a:p>
            <a:pPr>
              <a:defRPr sz="1500" b="1">
                <a:solidFill>
                  <a:srgbClr val="F87171"/>
                </a:solidFill>
                <a:latin typeface="Aptos"/>
              </a:defRPr>
            </a:pPr>
            <a:r>
              <a:t>PRAKTIK BAIK</a:t>
            </a:r>
          </a:p>
        </p:txBody>
      </p:sp>
      <p:sp>
        <p:nvSpPr>
          <p:cNvPr id="20" name="TextBox 19"/>
          <p:cNvSpPr txBox="1"/>
          <p:nvPr/>
        </p:nvSpPr>
        <p:spPr>
          <a:xfrm>
            <a:off x="2715768" y="4544568"/>
            <a:ext cx="6766559" cy="502919"/>
          </a:xfrm>
          <a:prstGeom prst="rect">
            <a:avLst/>
          </a:prstGeom>
          <a:noFill/>
        </p:spPr>
        <p:txBody>
          <a:bodyPr wrap="square">
            <a:spAutoFit/>
          </a:bodyPr>
          <a:lstStyle/>
          <a:p>
            <a:pPr>
              <a:defRPr sz="1250">
                <a:solidFill>
                  <a:srgbClr val="EEF5FC"/>
                </a:solidFill>
                <a:latin typeface="Aptos"/>
              </a:defRPr>
            </a:pPr>
            <a:r>
              <a:t>Pisahkan kredensial perangkat dari source code publik dan batasi akses administratif.</a:t>
            </a:r>
          </a:p>
        </p:txBody>
      </p:sp>
      <p:sp>
        <p:nvSpPr>
          <p:cNvPr id="21" name="TextBox 20"/>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Keamanan MQTT: Authentication, Authorization, TLS</a:t>
            </a:r>
          </a:p>
        </p:txBody>
      </p:sp>
      <p:sp>
        <p:nvSpPr>
          <p:cNvPr id="5" name="Rounded Rectangle 4"/>
          <p:cNvSpPr/>
          <p:nvPr/>
        </p:nvSpPr>
        <p:spPr>
          <a:xfrm>
            <a:off x="640080" y="1600200"/>
            <a:ext cx="3383280" cy="310896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600200"/>
            <a:ext cx="54864" cy="310896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1247" y="1764792"/>
            <a:ext cx="3017520" cy="365760"/>
          </a:xfrm>
          <a:prstGeom prst="rect">
            <a:avLst/>
          </a:prstGeom>
          <a:noFill/>
        </p:spPr>
        <p:txBody>
          <a:bodyPr wrap="none">
            <a:spAutoFit/>
          </a:bodyPr>
          <a:lstStyle/>
          <a:p>
            <a:pPr>
              <a:defRPr sz="1500" b="1">
                <a:solidFill>
                  <a:srgbClr val="34D3EE"/>
                </a:solidFill>
                <a:latin typeface="Aptos"/>
              </a:defRPr>
            </a:pPr>
            <a:r>
              <a:t>AUTHENTICATION</a:t>
            </a:r>
          </a:p>
        </p:txBody>
      </p:sp>
      <p:sp>
        <p:nvSpPr>
          <p:cNvPr id="8" name="TextBox 7"/>
          <p:cNvSpPr txBox="1"/>
          <p:nvPr/>
        </p:nvSpPr>
        <p:spPr>
          <a:xfrm>
            <a:off x="841247" y="2258568"/>
            <a:ext cx="3017520" cy="2286000"/>
          </a:xfrm>
          <a:prstGeom prst="rect">
            <a:avLst/>
          </a:prstGeom>
          <a:noFill/>
        </p:spPr>
        <p:txBody>
          <a:bodyPr wrap="square">
            <a:spAutoFit/>
          </a:bodyPr>
          <a:lstStyle/>
          <a:p>
            <a:pPr>
              <a:defRPr sz="1250">
                <a:solidFill>
                  <a:srgbClr val="EEF5FC"/>
                </a:solidFill>
                <a:latin typeface="Aptos"/>
              </a:defRPr>
            </a:pPr>
            <a:r>
              <a:t>Broker memverifikasi identitas client.</a:t>
            </a:r>
            <a:br/>
            <a:br/>
            <a:r>
              <a:t>Contoh: username/password atau sertifikat.</a:t>
            </a:r>
          </a:p>
        </p:txBody>
      </p:sp>
      <p:sp>
        <p:nvSpPr>
          <p:cNvPr id="9" name="Rounded Rectangle 8"/>
          <p:cNvSpPr/>
          <p:nvPr/>
        </p:nvSpPr>
        <p:spPr>
          <a:xfrm>
            <a:off x="4389120" y="1600200"/>
            <a:ext cx="3383280" cy="310896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89120" y="1600200"/>
            <a:ext cx="54864" cy="310896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0288" y="1764792"/>
            <a:ext cx="3017520" cy="365760"/>
          </a:xfrm>
          <a:prstGeom prst="rect">
            <a:avLst/>
          </a:prstGeom>
          <a:noFill/>
        </p:spPr>
        <p:txBody>
          <a:bodyPr wrap="none">
            <a:spAutoFit/>
          </a:bodyPr>
          <a:lstStyle/>
          <a:p>
            <a:pPr>
              <a:defRPr sz="1500" b="1">
                <a:solidFill>
                  <a:srgbClr val="4ADE80"/>
                </a:solidFill>
                <a:latin typeface="Aptos"/>
              </a:defRPr>
            </a:pPr>
            <a:r>
              <a:t>AUTHORIZATION</a:t>
            </a:r>
          </a:p>
        </p:txBody>
      </p:sp>
      <p:sp>
        <p:nvSpPr>
          <p:cNvPr id="12" name="TextBox 11"/>
          <p:cNvSpPr txBox="1"/>
          <p:nvPr/>
        </p:nvSpPr>
        <p:spPr>
          <a:xfrm>
            <a:off x="4590288" y="2258568"/>
            <a:ext cx="3017520" cy="2286000"/>
          </a:xfrm>
          <a:prstGeom prst="rect">
            <a:avLst/>
          </a:prstGeom>
          <a:noFill/>
        </p:spPr>
        <p:txBody>
          <a:bodyPr wrap="square">
            <a:spAutoFit/>
          </a:bodyPr>
          <a:lstStyle/>
          <a:p>
            <a:pPr>
              <a:defRPr sz="1250">
                <a:solidFill>
                  <a:srgbClr val="EEF5FC"/>
                </a:solidFill>
                <a:latin typeface="Aptos"/>
              </a:defRPr>
            </a:pPr>
            <a:r>
              <a:t>Tentukan topic yang boleh publish/subscribe untuk setiap client.</a:t>
            </a:r>
          </a:p>
        </p:txBody>
      </p:sp>
      <p:sp>
        <p:nvSpPr>
          <p:cNvPr id="13" name="Rounded Rectangle 12"/>
          <p:cNvSpPr/>
          <p:nvPr/>
        </p:nvSpPr>
        <p:spPr>
          <a:xfrm>
            <a:off x="8138160" y="1600200"/>
            <a:ext cx="3383280" cy="310896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8160" y="1600200"/>
            <a:ext cx="54864" cy="310896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39328" y="1764792"/>
            <a:ext cx="3017520" cy="365760"/>
          </a:xfrm>
          <a:prstGeom prst="rect">
            <a:avLst/>
          </a:prstGeom>
          <a:noFill/>
        </p:spPr>
        <p:txBody>
          <a:bodyPr wrap="none">
            <a:spAutoFit/>
          </a:bodyPr>
          <a:lstStyle/>
          <a:p>
            <a:pPr>
              <a:defRPr sz="1500" b="1">
                <a:solidFill>
                  <a:srgbClr val="FACC15"/>
                </a:solidFill>
                <a:latin typeface="Aptos"/>
              </a:defRPr>
            </a:pPr>
            <a:r>
              <a:t>TLS</a:t>
            </a:r>
          </a:p>
        </p:txBody>
      </p:sp>
      <p:sp>
        <p:nvSpPr>
          <p:cNvPr id="16" name="TextBox 15"/>
          <p:cNvSpPr txBox="1"/>
          <p:nvPr/>
        </p:nvSpPr>
        <p:spPr>
          <a:xfrm>
            <a:off x="8339328" y="2258568"/>
            <a:ext cx="3017520" cy="2286000"/>
          </a:xfrm>
          <a:prstGeom prst="rect">
            <a:avLst/>
          </a:prstGeom>
          <a:noFill/>
        </p:spPr>
        <p:txBody>
          <a:bodyPr wrap="square">
            <a:spAutoFit/>
          </a:bodyPr>
          <a:lstStyle/>
          <a:p>
            <a:pPr>
              <a:defRPr sz="1250">
                <a:solidFill>
                  <a:srgbClr val="EEF5FC"/>
                </a:solidFill>
                <a:latin typeface="Aptos"/>
              </a:defRPr>
            </a:pPr>
            <a:r>
              <a:t>Mengenkripsi komunikasi dan membantu menjaga integritas serta kerahasiaan trafik.</a:t>
            </a:r>
          </a:p>
        </p:txBody>
      </p:sp>
      <p:sp>
        <p:nvSpPr>
          <p:cNvPr id="17" name="TextBox 16"/>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Alur Komunikasi Aman ESP32 → MQTT</a:t>
            </a:r>
          </a:p>
        </p:txBody>
      </p:sp>
      <p:sp>
        <p:nvSpPr>
          <p:cNvPr id="5" name="Rounded Rectangle 4"/>
          <p:cNvSpPr/>
          <p:nvPr/>
        </p:nvSpPr>
        <p:spPr>
          <a:xfrm>
            <a:off x="822960" y="2194560"/>
            <a:ext cx="1828800" cy="914400"/>
          </a:xfrm>
          <a:prstGeom prst="roundRect">
            <a:avLst/>
          </a:prstGeom>
          <a:solidFill>
            <a:srgbClr val="13263D"/>
          </a:solidFill>
          <a:ln w="1905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96112" y="2304288"/>
            <a:ext cx="1682496" cy="731520"/>
          </a:xfrm>
          <a:prstGeom prst="rect">
            <a:avLst/>
          </a:prstGeom>
          <a:noFill/>
        </p:spPr>
        <p:txBody>
          <a:bodyPr wrap="square" anchor="ctr">
            <a:spAutoFit/>
          </a:bodyPr>
          <a:lstStyle/>
          <a:p>
            <a:pPr algn="ctr">
              <a:defRPr sz="1400" b="1">
                <a:solidFill>
                  <a:srgbClr val="EEF5FC"/>
                </a:solidFill>
                <a:latin typeface="Aptos"/>
              </a:defRPr>
            </a:pPr>
            <a:r>
              <a:t>ESP32</a:t>
            </a:r>
          </a:p>
        </p:txBody>
      </p:sp>
      <p:sp>
        <p:nvSpPr>
          <p:cNvPr id="7" name="Rounded Rectangle 6"/>
          <p:cNvSpPr/>
          <p:nvPr/>
        </p:nvSpPr>
        <p:spPr>
          <a:xfrm>
            <a:off x="3749039" y="2194560"/>
            <a:ext cx="1828800" cy="914400"/>
          </a:xfrm>
          <a:prstGeom prst="roundRect">
            <a:avLst/>
          </a:prstGeom>
          <a:solidFill>
            <a:srgbClr val="13263D"/>
          </a:solidFill>
          <a:ln w="19050">
            <a:solidFill>
              <a:srgbClr val="34D3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822191" y="2304288"/>
            <a:ext cx="1682496" cy="731520"/>
          </a:xfrm>
          <a:prstGeom prst="rect">
            <a:avLst/>
          </a:prstGeom>
          <a:noFill/>
        </p:spPr>
        <p:txBody>
          <a:bodyPr wrap="square" anchor="ctr">
            <a:spAutoFit/>
          </a:bodyPr>
          <a:lstStyle/>
          <a:p>
            <a:pPr algn="ctr">
              <a:defRPr sz="1400" b="1">
                <a:solidFill>
                  <a:srgbClr val="EEF5FC"/>
                </a:solidFill>
                <a:latin typeface="Aptos"/>
              </a:defRPr>
            </a:pPr>
            <a:r>
              <a:t>TLS</a:t>
            </a:r>
          </a:p>
          <a:p>
            <a:pPr algn="ctr">
              <a:defRPr sz="900">
                <a:solidFill>
                  <a:srgbClr val="A5B8CC"/>
                </a:solidFill>
                <a:latin typeface="Aptos"/>
              </a:defRPr>
            </a:pPr>
            <a:r>
              <a:t>encrypted channel</a:t>
            </a:r>
          </a:p>
        </p:txBody>
      </p:sp>
      <p:sp>
        <p:nvSpPr>
          <p:cNvPr id="9" name="Rounded Rectangle 8"/>
          <p:cNvSpPr/>
          <p:nvPr/>
        </p:nvSpPr>
        <p:spPr>
          <a:xfrm>
            <a:off x="6675120" y="2194560"/>
            <a:ext cx="2011680" cy="914400"/>
          </a:xfrm>
          <a:prstGeom prst="roundRect">
            <a:avLst/>
          </a:prstGeom>
          <a:solidFill>
            <a:srgbClr val="13263D"/>
          </a:solidFill>
          <a:ln w="19050">
            <a:solidFill>
              <a:srgbClr val="60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748272" y="2304288"/>
            <a:ext cx="1865376" cy="731520"/>
          </a:xfrm>
          <a:prstGeom prst="rect">
            <a:avLst/>
          </a:prstGeom>
          <a:noFill/>
        </p:spPr>
        <p:txBody>
          <a:bodyPr wrap="square" anchor="ctr">
            <a:spAutoFit/>
          </a:bodyPr>
          <a:lstStyle/>
          <a:p>
            <a:pPr algn="ctr">
              <a:defRPr sz="1400" b="1">
                <a:solidFill>
                  <a:srgbClr val="EEF5FC"/>
                </a:solidFill>
                <a:latin typeface="Aptos"/>
              </a:defRPr>
            </a:pPr>
            <a:r>
              <a:t>MQTT BROKER</a:t>
            </a:r>
          </a:p>
        </p:txBody>
      </p:sp>
      <p:sp>
        <p:nvSpPr>
          <p:cNvPr id="11" name="Rounded Rectangle 10"/>
          <p:cNvSpPr/>
          <p:nvPr/>
        </p:nvSpPr>
        <p:spPr>
          <a:xfrm>
            <a:off x="9601200" y="2194560"/>
            <a:ext cx="1737360" cy="914400"/>
          </a:xfrm>
          <a:prstGeom prst="roundRect">
            <a:avLst/>
          </a:prstGeom>
          <a:solidFill>
            <a:srgbClr val="13263D"/>
          </a:solidFill>
          <a:ln w="1905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74352" y="2304288"/>
            <a:ext cx="1591056" cy="731520"/>
          </a:xfrm>
          <a:prstGeom prst="rect">
            <a:avLst/>
          </a:prstGeom>
          <a:noFill/>
        </p:spPr>
        <p:txBody>
          <a:bodyPr wrap="square" anchor="ctr">
            <a:spAutoFit/>
          </a:bodyPr>
          <a:lstStyle/>
          <a:p>
            <a:pPr algn="ctr">
              <a:defRPr sz="1400" b="1">
                <a:solidFill>
                  <a:srgbClr val="EEF5FC"/>
                </a:solidFill>
                <a:latin typeface="Aptos"/>
              </a:defRPr>
            </a:pPr>
            <a:r>
              <a:t>CLIENT</a:t>
            </a:r>
          </a:p>
        </p:txBody>
      </p:sp>
      <p:cxnSp>
        <p:nvCxnSpPr>
          <p:cNvPr id="13" name="Connector 12"/>
          <p:cNvCxnSpPr/>
          <p:nvPr/>
        </p:nvCxnSpPr>
        <p:spPr>
          <a:xfrm>
            <a:off x="2697480" y="2651760"/>
            <a:ext cx="1005840" cy="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5623560" y="2651760"/>
            <a:ext cx="1005840" cy="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8732520" y="2651760"/>
            <a:ext cx="822960" cy="0"/>
          </a:xfrm>
          <a:prstGeom prst="line">
            <a:avLst/>
          </a:prstGeom>
          <a:ln w="25400">
            <a:solidFill>
              <a:srgbClr val="34D3EE"/>
            </a:solidFill>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2834640" y="3977639"/>
            <a:ext cx="6583680" cy="123444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2834640" y="3977639"/>
            <a:ext cx="54864" cy="123444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3035808" y="4142231"/>
            <a:ext cx="6217920" cy="365760"/>
          </a:xfrm>
          <a:prstGeom prst="rect">
            <a:avLst/>
          </a:prstGeom>
          <a:noFill/>
        </p:spPr>
        <p:txBody>
          <a:bodyPr wrap="none">
            <a:spAutoFit/>
          </a:bodyPr>
          <a:lstStyle/>
          <a:p>
            <a:pPr>
              <a:defRPr sz="1500" b="1">
                <a:solidFill>
                  <a:srgbClr val="34D3EE"/>
                </a:solidFill>
                <a:latin typeface="Aptos"/>
              </a:defRPr>
            </a:pPr>
            <a:r>
              <a:t>HASIL</a:t>
            </a:r>
          </a:p>
        </p:txBody>
      </p:sp>
      <p:sp>
        <p:nvSpPr>
          <p:cNvPr id="19" name="TextBox 18"/>
          <p:cNvSpPr txBox="1"/>
          <p:nvPr/>
        </p:nvSpPr>
        <p:spPr>
          <a:xfrm>
            <a:off x="3035808" y="4636007"/>
            <a:ext cx="6217920" cy="411480"/>
          </a:xfrm>
          <a:prstGeom prst="rect">
            <a:avLst/>
          </a:prstGeom>
          <a:noFill/>
        </p:spPr>
        <p:txBody>
          <a:bodyPr wrap="square">
            <a:spAutoFit/>
          </a:bodyPr>
          <a:lstStyle/>
          <a:p>
            <a:pPr>
              <a:defRPr sz="1250">
                <a:solidFill>
                  <a:srgbClr val="EEF5FC"/>
                </a:solidFill>
                <a:latin typeface="Aptos"/>
              </a:defRPr>
            </a:pPr>
            <a:r>
              <a:t>Data MQTT terlindungi selama transmisi; tetap diperlukan authentication dan authorization.</a:t>
            </a:r>
          </a:p>
        </p:txBody>
      </p:sp>
      <p:sp>
        <p:nvSpPr>
          <p:cNvPr id="20" name="TextBox 19"/>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Secure Boot, Flash Encryption &amp; Firmware Update</a:t>
            </a:r>
          </a:p>
        </p:txBody>
      </p:sp>
      <p:sp>
        <p:nvSpPr>
          <p:cNvPr id="5" name="Rounded Rectangle 4"/>
          <p:cNvSpPr/>
          <p:nvPr/>
        </p:nvSpPr>
        <p:spPr>
          <a:xfrm>
            <a:off x="640080" y="1645920"/>
            <a:ext cx="3383280" cy="32004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645920"/>
            <a:ext cx="54864" cy="3200400"/>
          </a:xfrm>
          <a:prstGeom prst="rect">
            <a:avLst/>
          </a:prstGeom>
          <a:solidFill>
            <a:srgbClr val="F871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1247" y="1810512"/>
            <a:ext cx="3017520" cy="365760"/>
          </a:xfrm>
          <a:prstGeom prst="rect">
            <a:avLst/>
          </a:prstGeom>
          <a:noFill/>
        </p:spPr>
        <p:txBody>
          <a:bodyPr wrap="none">
            <a:spAutoFit/>
          </a:bodyPr>
          <a:lstStyle/>
          <a:p>
            <a:pPr>
              <a:defRPr sz="1500" b="1">
                <a:solidFill>
                  <a:srgbClr val="F87171"/>
                </a:solidFill>
                <a:latin typeface="Aptos"/>
              </a:defRPr>
            </a:pPr>
            <a:r>
              <a:t>SECURE BOOT</a:t>
            </a:r>
          </a:p>
        </p:txBody>
      </p:sp>
      <p:sp>
        <p:nvSpPr>
          <p:cNvPr id="8" name="TextBox 7"/>
          <p:cNvSpPr txBox="1"/>
          <p:nvPr/>
        </p:nvSpPr>
        <p:spPr>
          <a:xfrm>
            <a:off x="841247" y="2304288"/>
            <a:ext cx="3017520" cy="2377440"/>
          </a:xfrm>
          <a:prstGeom prst="rect">
            <a:avLst/>
          </a:prstGeom>
          <a:noFill/>
        </p:spPr>
        <p:txBody>
          <a:bodyPr wrap="square">
            <a:spAutoFit/>
          </a:bodyPr>
          <a:lstStyle/>
          <a:p>
            <a:pPr>
              <a:defRPr sz="1250">
                <a:solidFill>
                  <a:srgbClr val="EEF5FC"/>
                </a:solidFill>
                <a:latin typeface="Aptos"/>
              </a:defRPr>
            </a:pPr>
            <a:r>
              <a:t>Memastikan proses boot hanya menjalankan firmware yang telah diverifikasi.</a:t>
            </a:r>
          </a:p>
        </p:txBody>
      </p:sp>
      <p:sp>
        <p:nvSpPr>
          <p:cNvPr id="9" name="Rounded Rectangle 8"/>
          <p:cNvSpPr/>
          <p:nvPr/>
        </p:nvSpPr>
        <p:spPr>
          <a:xfrm>
            <a:off x="4389120" y="1645920"/>
            <a:ext cx="3383280" cy="32004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89120" y="1645920"/>
            <a:ext cx="54864" cy="320040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0288" y="1810512"/>
            <a:ext cx="3017520" cy="365760"/>
          </a:xfrm>
          <a:prstGeom prst="rect">
            <a:avLst/>
          </a:prstGeom>
          <a:noFill/>
        </p:spPr>
        <p:txBody>
          <a:bodyPr wrap="none">
            <a:spAutoFit/>
          </a:bodyPr>
          <a:lstStyle/>
          <a:p>
            <a:pPr>
              <a:defRPr sz="1500" b="1">
                <a:solidFill>
                  <a:srgbClr val="FACC15"/>
                </a:solidFill>
                <a:latin typeface="Aptos"/>
              </a:defRPr>
            </a:pPr>
            <a:r>
              <a:t>FLASH ENCRYPTION</a:t>
            </a:r>
          </a:p>
        </p:txBody>
      </p:sp>
      <p:sp>
        <p:nvSpPr>
          <p:cNvPr id="12" name="TextBox 11"/>
          <p:cNvSpPr txBox="1"/>
          <p:nvPr/>
        </p:nvSpPr>
        <p:spPr>
          <a:xfrm>
            <a:off x="4590288" y="2304288"/>
            <a:ext cx="3017520" cy="2377440"/>
          </a:xfrm>
          <a:prstGeom prst="rect">
            <a:avLst/>
          </a:prstGeom>
          <a:noFill/>
        </p:spPr>
        <p:txBody>
          <a:bodyPr wrap="square">
            <a:spAutoFit/>
          </a:bodyPr>
          <a:lstStyle/>
          <a:p>
            <a:pPr>
              <a:defRPr sz="1250">
                <a:solidFill>
                  <a:srgbClr val="EEF5FC"/>
                </a:solidFill>
                <a:latin typeface="Aptos"/>
              </a:defRPr>
            </a:pPr>
            <a:r>
              <a:t>Membantu melindungi data sensitif yang tersimpan pada flash.</a:t>
            </a:r>
          </a:p>
        </p:txBody>
      </p:sp>
      <p:sp>
        <p:nvSpPr>
          <p:cNvPr id="13" name="Rounded Rectangle 12"/>
          <p:cNvSpPr/>
          <p:nvPr/>
        </p:nvSpPr>
        <p:spPr>
          <a:xfrm>
            <a:off x="8138160" y="1645920"/>
            <a:ext cx="3383280" cy="320040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8160" y="1645920"/>
            <a:ext cx="54864" cy="320040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39328" y="1810512"/>
            <a:ext cx="3017520" cy="365760"/>
          </a:xfrm>
          <a:prstGeom prst="rect">
            <a:avLst/>
          </a:prstGeom>
          <a:noFill/>
        </p:spPr>
        <p:txBody>
          <a:bodyPr wrap="none">
            <a:spAutoFit/>
          </a:bodyPr>
          <a:lstStyle/>
          <a:p>
            <a:pPr>
              <a:defRPr sz="1500" b="1">
                <a:solidFill>
                  <a:srgbClr val="4ADE80"/>
                </a:solidFill>
                <a:latin typeface="Aptos"/>
              </a:defRPr>
            </a:pPr>
            <a:r>
              <a:t>SECURE UPDATE</a:t>
            </a:r>
          </a:p>
        </p:txBody>
      </p:sp>
      <p:sp>
        <p:nvSpPr>
          <p:cNvPr id="16" name="TextBox 15"/>
          <p:cNvSpPr txBox="1"/>
          <p:nvPr/>
        </p:nvSpPr>
        <p:spPr>
          <a:xfrm>
            <a:off x="8339328" y="2304288"/>
            <a:ext cx="3017520" cy="2377440"/>
          </a:xfrm>
          <a:prstGeom prst="rect">
            <a:avLst/>
          </a:prstGeom>
          <a:noFill/>
        </p:spPr>
        <p:txBody>
          <a:bodyPr wrap="square">
            <a:spAutoFit/>
          </a:bodyPr>
          <a:lstStyle/>
          <a:p>
            <a:pPr>
              <a:defRPr sz="1250">
                <a:solidFill>
                  <a:srgbClr val="EEF5FC"/>
                </a:solidFill>
                <a:latin typeface="Aptos"/>
              </a:defRPr>
            </a:pPr>
            <a:r>
              <a:t>Update firmware harus berasal dari sumber terpercaya dan melalui mekanisme yang terproteksi.</a:t>
            </a:r>
          </a:p>
        </p:txBody>
      </p:sp>
      <p:sp>
        <p:nvSpPr>
          <p:cNvPr id="17" name="TextBox 16"/>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Defense in Depth pada Infrastruktur IoT</a:t>
            </a:r>
          </a:p>
        </p:txBody>
      </p:sp>
      <p:sp>
        <p:nvSpPr>
          <p:cNvPr id="5" name="Rounded Rectangle 4"/>
          <p:cNvSpPr/>
          <p:nvPr/>
        </p:nvSpPr>
        <p:spPr>
          <a:xfrm>
            <a:off x="502920" y="2377440"/>
            <a:ext cx="1645920" cy="1188720"/>
          </a:xfrm>
          <a:prstGeom prst="roundRect">
            <a:avLst/>
          </a:prstGeom>
          <a:solidFill>
            <a:srgbClr val="13263D"/>
          </a:solidFill>
          <a:ln w="25400">
            <a:solidFill>
              <a:srgbClr val="F8717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76072" y="2670048"/>
            <a:ext cx="1499616" cy="548640"/>
          </a:xfrm>
          <a:prstGeom prst="rect">
            <a:avLst/>
          </a:prstGeom>
          <a:noFill/>
        </p:spPr>
        <p:txBody>
          <a:bodyPr wrap="none">
            <a:spAutoFit/>
          </a:bodyPr>
          <a:lstStyle/>
          <a:p>
            <a:pPr algn="ctr">
              <a:defRPr sz="1200" b="1">
                <a:solidFill>
                  <a:srgbClr val="EEF5FC"/>
                </a:solidFill>
                <a:latin typeface="Aptos"/>
              </a:defRPr>
            </a:pPr>
            <a:r>
              <a:t>POLICY</a:t>
            </a:r>
          </a:p>
        </p:txBody>
      </p:sp>
      <p:cxnSp>
        <p:nvCxnSpPr>
          <p:cNvPr id="7" name="Connector 6"/>
          <p:cNvCxnSpPr/>
          <p:nvPr/>
        </p:nvCxnSpPr>
        <p:spPr>
          <a:xfrm>
            <a:off x="2167128" y="2971800"/>
            <a:ext cx="237744" cy="0"/>
          </a:xfrm>
          <a:prstGeom prst="line">
            <a:avLst/>
          </a:prstGeom>
          <a:ln w="25400">
            <a:solidFill>
              <a:srgbClr val="A5B8CC"/>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423160" y="2377440"/>
            <a:ext cx="1645920" cy="1188720"/>
          </a:xfrm>
          <a:prstGeom prst="roundRect">
            <a:avLst/>
          </a:prstGeom>
          <a:solidFill>
            <a:srgbClr val="13263D"/>
          </a:solidFill>
          <a:ln w="25400">
            <a:solidFill>
              <a:srgbClr val="FACC1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496312" y="2670048"/>
            <a:ext cx="1499616" cy="548640"/>
          </a:xfrm>
          <a:prstGeom prst="rect">
            <a:avLst/>
          </a:prstGeom>
          <a:noFill/>
        </p:spPr>
        <p:txBody>
          <a:bodyPr wrap="none">
            <a:spAutoFit/>
          </a:bodyPr>
          <a:lstStyle/>
          <a:p>
            <a:pPr algn="ctr">
              <a:defRPr sz="1200" b="1">
                <a:solidFill>
                  <a:srgbClr val="EEF5FC"/>
                </a:solidFill>
                <a:latin typeface="Aptos"/>
              </a:defRPr>
            </a:pPr>
            <a:r>
              <a:t>FIREWALL</a:t>
            </a:r>
          </a:p>
        </p:txBody>
      </p:sp>
      <p:cxnSp>
        <p:nvCxnSpPr>
          <p:cNvPr id="10" name="Connector 9"/>
          <p:cNvCxnSpPr/>
          <p:nvPr/>
        </p:nvCxnSpPr>
        <p:spPr>
          <a:xfrm>
            <a:off x="4087368" y="2971800"/>
            <a:ext cx="237744" cy="0"/>
          </a:xfrm>
          <a:prstGeom prst="line">
            <a:avLst/>
          </a:prstGeom>
          <a:ln w="25400">
            <a:solidFill>
              <a:srgbClr val="A5B8CC"/>
            </a:solidFill>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4343400" y="2377440"/>
            <a:ext cx="1645920" cy="1188720"/>
          </a:xfrm>
          <a:prstGeom prst="roundRect">
            <a:avLst/>
          </a:prstGeom>
          <a:solidFill>
            <a:srgbClr val="13263D"/>
          </a:solidFill>
          <a:ln w="25400">
            <a:solidFill>
              <a:srgbClr val="34D3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416552" y="2670048"/>
            <a:ext cx="1499616" cy="548640"/>
          </a:xfrm>
          <a:prstGeom prst="rect">
            <a:avLst/>
          </a:prstGeom>
          <a:noFill/>
        </p:spPr>
        <p:txBody>
          <a:bodyPr wrap="none">
            <a:spAutoFit/>
          </a:bodyPr>
          <a:lstStyle/>
          <a:p>
            <a:pPr algn="ctr">
              <a:defRPr sz="1200" b="1">
                <a:solidFill>
                  <a:srgbClr val="EEF5FC"/>
                </a:solidFill>
                <a:latin typeface="Aptos"/>
              </a:defRPr>
            </a:pPr>
            <a:r>
              <a:t>SEGMENTATION</a:t>
            </a:r>
          </a:p>
        </p:txBody>
      </p:sp>
      <p:cxnSp>
        <p:nvCxnSpPr>
          <p:cNvPr id="13" name="Connector 12"/>
          <p:cNvCxnSpPr/>
          <p:nvPr/>
        </p:nvCxnSpPr>
        <p:spPr>
          <a:xfrm>
            <a:off x="6007608" y="2971800"/>
            <a:ext cx="237744" cy="0"/>
          </a:xfrm>
          <a:prstGeom prst="line">
            <a:avLst/>
          </a:prstGeom>
          <a:ln w="25400">
            <a:solidFill>
              <a:srgbClr val="A5B8CC"/>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6263640" y="2377440"/>
            <a:ext cx="1645920" cy="1188720"/>
          </a:xfrm>
          <a:prstGeom prst="roundRect">
            <a:avLst/>
          </a:prstGeom>
          <a:solidFill>
            <a:srgbClr val="13263D"/>
          </a:solidFill>
          <a:ln w="2540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336792" y="2670048"/>
            <a:ext cx="1499616" cy="548640"/>
          </a:xfrm>
          <a:prstGeom prst="rect">
            <a:avLst/>
          </a:prstGeom>
          <a:noFill/>
        </p:spPr>
        <p:txBody>
          <a:bodyPr wrap="none">
            <a:spAutoFit/>
          </a:bodyPr>
          <a:lstStyle/>
          <a:p>
            <a:pPr algn="ctr">
              <a:defRPr sz="1200" b="1">
                <a:solidFill>
                  <a:srgbClr val="EEF5FC"/>
                </a:solidFill>
                <a:latin typeface="Aptos"/>
              </a:defRPr>
            </a:pPr>
            <a:r>
              <a:t>DEVICE SECURITY</a:t>
            </a:r>
          </a:p>
        </p:txBody>
      </p:sp>
      <p:cxnSp>
        <p:nvCxnSpPr>
          <p:cNvPr id="16" name="Connector 15"/>
          <p:cNvCxnSpPr/>
          <p:nvPr/>
        </p:nvCxnSpPr>
        <p:spPr>
          <a:xfrm>
            <a:off x="7927848" y="2971800"/>
            <a:ext cx="237744" cy="0"/>
          </a:xfrm>
          <a:prstGeom prst="line">
            <a:avLst/>
          </a:prstGeom>
          <a:ln w="25400">
            <a:solidFill>
              <a:srgbClr val="A5B8CC"/>
            </a:solidFill>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8183880" y="2377440"/>
            <a:ext cx="1645920" cy="1188720"/>
          </a:xfrm>
          <a:prstGeom prst="roundRect">
            <a:avLst/>
          </a:prstGeom>
          <a:solidFill>
            <a:srgbClr val="13263D"/>
          </a:solidFill>
          <a:ln w="25400">
            <a:solidFill>
              <a:srgbClr val="60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57032" y="2670048"/>
            <a:ext cx="1499616" cy="548640"/>
          </a:xfrm>
          <a:prstGeom prst="rect">
            <a:avLst/>
          </a:prstGeom>
          <a:noFill/>
        </p:spPr>
        <p:txBody>
          <a:bodyPr wrap="none">
            <a:spAutoFit/>
          </a:bodyPr>
          <a:lstStyle/>
          <a:p>
            <a:pPr algn="ctr">
              <a:defRPr sz="1200" b="1">
                <a:solidFill>
                  <a:srgbClr val="EEF5FC"/>
                </a:solidFill>
                <a:latin typeface="Aptos"/>
              </a:defRPr>
            </a:pPr>
            <a:r>
              <a:t>TLS</a:t>
            </a:r>
          </a:p>
        </p:txBody>
      </p:sp>
      <p:cxnSp>
        <p:nvCxnSpPr>
          <p:cNvPr id="19" name="Connector 18"/>
          <p:cNvCxnSpPr/>
          <p:nvPr/>
        </p:nvCxnSpPr>
        <p:spPr>
          <a:xfrm>
            <a:off x="9848088" y="2971800"/>
            <a:ext cx="237744" cy="0"/>
          </a:xfrm>
          <a:prstGeom prst="line">
            <a:avLst/>
          </a:prstGeom>
          <a:ln w="25400">
            <a:solidFill>
              <a:srgbClr val="A5B8CC"/>
            </a:solidFill>
          </a:ln>
        </p:spPr>
        <p:style>
          <a:lnRef idx="2">
            <a:schemeClr val="accent1"/>
          </a:lnRef>
          <a:fillRef idx="0">
            <a:schemeClr val="accent1"/>
          </a:fillRef>
          <a:effectRef idx="1">
            <a:schemeClr val="accent1"/>
          </a:effectRef>
          <a:fontRef idx="minor">
            <a:schemeClr val="tx1"/>
          </a:fontRef>
        </p:style>
      </p:cxnSp>
      <p:sp>
        <p:nvSpPr>
          <p:cNvPr id="20" name="Rounded Rectangle 19"/>
          <p:cNvSpPr/>
          <p:nvPr/>
        </p:nvSpPr>
        <p:spPr>
          <a:xfrm>
            <a:off x="10104120" y="2377440"/>
            <a:ext cx="1645920" cy="1188720"/>
          </a:xfrm>
          <a:prstGeom prst="roundRect">
            <a:avLst/>
          </a:prstGeom>
          <a:solidFill>
            <a:srgbClr val="13263D"/>
          </a:solidFill>
          <a:ln w="25400">
            <a:solidFill>
              <a:srgbClr val="34D3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0177272" y="2670048"/>
            <a:ext cx="1499616" cy="548640"/>
          </a:xfrm>
          <a:prstGeom prst="rect">
            <a:avLst/>
          </a:prstGeom>
          <a:noFill/>
        </p:spPr>
        <p:txBody>
          <a:bodyPr wrap="none">
            <a:spAutoFit/>
          </a:bodyPr>
          <a:lstStyle/>
          <a:p>
            <a:pPr algn="ctr">
              <a:defRPr sz="1200" b="1">
                <a:solidFill>
                  <a:srgbClr val="EEF5FC"/>
                </a:solidFill>
                <a:latin typeface="Aptos"/>
              </a:defRPr>
            </a:pPr>
            <a:r>
              <a:t>MONITORING</a:t>
            </a:r>
          </a:p>
        </p:txBody>
      </p:sp>
      <p:sp>
        <p:nvSpPr>
          <p:cNvPr id="22" name="Rounded Rectangle 21"/>
          <p:cNvSpPr/>
          <p:nvPr/>
        </p:nvSpPr>
        <p:spPr>
          <a:xfrm>
            <a:off x="1828800" y="4251960"/>
            <a:ext cx="8503920" cy="109728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1828800" y="4251960"/>
            <a:ext cx="54864" cy="109728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2029968" y="4416552"/>
            <a:ext cx="8138160" cy="365760"/>
          </a:xfrm>
          <a:prstGeom prst="rect">
            <a:avLst/>
          </a:prstGeom>
          <a:noFill/>
        </p:spPr>
        <p:txBody>
          <a:bodyPr wrap="none">
            <a:spAutoFit/>
          </a:bodyPr>
          <a:lstStyle/>
          <a:p>
            <a:pPr>
              <a:defRPr sz="1500" b="1">
                <a:solidFill>
                  <a:srgbClr val="4ADE80"/>
                </a:solidFill>
                <a:latin typeface="Aptos"/>
              </a:defRPr>
            </a:pPr>
            <a:r>
              <a:t>PRINSIP</a:t>
            </a:r>
          </a:p>
        </p:txBody>
      </p:sp>
      <p:sp>
        <p:nvSpPr>
          <p:cNvPr id="25" name="TextBox 24"/>
          <p:cNvSpPr txBox="1"/>
          <p:nvPr/>
        </p:nvSpPr>
        <p:spPr>
          <a:xfrm>
            <a:off x="2029968" y="4639391"/>
            <a:ext cx="8138160" cy="274319"/>
          </a:xfrm>
          <a:prstGeom prst="rect">
            <a:avLst/>
          </a:prstGeom>
          <a:noFill/>
        </p:spPr>
        <p:txBody>
          <a:bodyPr wrap="square">
            <a:spAutoFit/>
          </a:bodyPr>
          <a:lstStyle/>
          <a:p>
            <a:pPr>
              <a:defRPr sz="1250">
                <a:solidFill>
                  <a:srgbClr val="EEF5FC"/>
                </a:solidFill>
                <a:latin typeface="Aptos"/>
              </a:defRPr>
            </a:pPr>
            <a:r>
              <a:rPr dirty="0"/>
              <a:t>Jika </a:t>
            </a:r>
            <a:r>
              <a:rPr dirty="0" err="1"/>
              <a:t>satu</a:t>
            </a:r>
            <a:r>
              <a:rPr dirty="0"/>
              <a:t> </a:t>
            </a:r>
            <a:r>
              <a:rPr dirty="0" err="1"/>
              <a:t>lapisan</a:t>
            </a:r>
            <a:r>
              <a:rPr dirty="0"/>
              <a:t> </a:t>
            </a:r>
            <a:r>
              <a:rPr dirty="0" err="1"/>
              <a:t>gagal</a:t>
            </a:r>
            <a:r>
              <a:rPr dirty="0"/>
              <a:t>, </a:t>
            </a:r>
            <a:r>
              <a:rPr dirty="0" err="1"/>
              <a:t>lapisan</a:t>
            </a:r>
            <a:r>
              <a:rPr dirty="0"/>
              <a:t> lain </a:t>
            </a:r>
            <a:r>
              <a:rPr dirty="0" err="1"/>
              <a:t>tetap</a:t>
            </a:r>
            <a:r>
              <a:rPr dirty="0"/>
              <a:t> </a:t>
            </a:r>
            <a:r>
              <a:rPr dirty="0" err="1"/>
              <a:t>memberikan</a:t>
            </a:r>
            <a:r>
              <a:rPr dirty="0"/>
              <a:t> </a:t>
            </a:r>
            <a:r>
              <a:rPr dirty="0" err="1"/>
              <a:t>perlindungan</a:t>
            </a:r>
            <a:r>
              <a:rPr dirty="0"/>
              <a:t> dan </a:t>
            </a:r>
            <a:r>
              <a:rPr dirty="0" err="1"/>
              <a:t>membatasi</a:t>
            </a:r>
            <a:r>
              <a:rPr dirty="0"/>
              <a:t> </a:t>
            </a:r>
            <a:r>
              <a:rPr dirty="0" err="1"/>
              <a:t>dampak</a:t>
            </a:r>
            <a:r>
              <a:rPr dirty="0"/>
              <a:t> </a:t>
            </a:r>
            <a:r>
              <a:rPr dirty="0" err="1"/>
              <a:t>serangan</a:t>
            </a:r>
            <a:r>
              <a:rPr dirty="0"/>
              <a:t>.</a:t>
            </a:r>
          </a:p>
        </p:txBody>
      </p:sp>
      <p:sp>
        <p:nvSpPr>
          <p:cNvPr id="26" name="TextBox 25"/>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EVALUASI</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Tugas Mahasiswa</a:t>
            </a:r>
          </a:p>
        </p:txBody>
      </p:sp>
      <p:sp>
        <p:nvSpPr>
          <p:cNvPr id="5" name="TextBox 4"/>
          <p:cNvSpPr txBox="1"/>
          <p:nvPr/>
        </p:nvSpPr>
        <p:spPr>
          <a:xfrm>
            <a:off x="731520" y="1554480"/>
            <a:ext cx="10332720" cy="2585323"/>
          </a:xfrm>
          <a:prstGeom prst="rect">
            <a:avLst/>
          </a:prstGeom>
          <a:noFill/>
        </p:spPr>
        <p:txBody>
          <a:bodyPr wrap="square" lIns="36576" rIns="36576">
            <a:spAutoFit/>
          </a:bodyPr>
          <a:lstStyle/>
          <a:p>
            <a:pPr marL="285750" indent="-285750">
              <a:spcAft>
                <a:spcPts val="1000"/>
              </a:spcAft>
              <a:buFont typeface="Arial" panose="020B0604020202020204" pitchFamily="34" charset="0"/>
              <a:buChar char="•"/>
              <a:defRPr sz="1600">
                <a:solidFill>
                  <a:srgbClr val="EEF5FC"/>
                </a:solidFill>
                <a:latin typeface="Aptos"/>
              </a:defRPr>
            </a:pPr>
            <a:r>
              <a:rPr dirty="0" err="1"/>
              <a:t>Buat</a:t>
            </a:r>
            <a:r>
              <a:rPr dirty="0"/>
              <a:t> diagram </a:t>
            </a:r>
            <a:r>
              <a:rPr dirty="0" err="1"/>
              <a:t>topologi</a:t>
            </a:r>
            <a:r>
              <a:rPr dirty="0"/>
              <a:t> </a:t>
            </a:r>
            <a:r>
              <a:rPr dirty="0" err="1"/>
              <a:t>jaringan</a:t>
            </a:r>
            <a:r>
              <a:rPr dirty="0"/>
              <a:t> IoT yang </a:t>
            </a:r>
            <a:r>
              <a:rPr dirty="0" err="1"/>
              <a:t>tersegmentasi</a:t>
            </a:r>
            <a:r>
              <a:rPr dirty="0"/>
              <a:t>.</a:t>
            </a:r>
          </a:p>
          <a:p>
            <a:pPr marL="285750" indent="-285750">
              <a:spcAft>
                <a:spcPts val="1000"/>
              </a:spcAft>
              <a:buFont typeface="Arial" panose="020B0604020202020204" pitchFamily="34" charset="0"/>
              <a:buChar char="•"/>
              <a:defRPr sz="1600">
                <a:solidFill>
                  <a:srgbClr val="EEF5FC"/>
                </a:solidFill>
                <a:latin typeface="Aptos"/>
              </a:defRPr>
            </a:pPr>
            <a:r>
              <a:rPr dirty="0" err="1"/>
              <a:t>Tentukan</a:t>
            </a:r>
            <a:r>
              <a:rPr dirty="0"/>
              <a:t> VLAN/subnet </a:t>
            </a:r>
            <a:r>
              <a:rPr dirty="0" err="1"/>
              <a:t>untuk</a:t>
            </a:r>
            <a:r>
              <a:rPr dirty="0"/>
              <a:t> IoT, Admin, Server, dan Guest.</a:t>
            </a:r>
          </a:p>
          <a:p>
            <a:pPr marL="285750" indent="-285750">
              <a:spcAft>
                <a:spcPts val="1000"/>
              </a:spcAft>
              <a:buFont typeface="Arial" panose="020B0604020202020204" pitchFamily="34" charset="0"/>
              <a:buChar char="•"/>
              <a:defRPr sz="1600">
                <a:solidFill>
                  <a:srgbClr val="EEF5FC"/>
                </a:solidFill>
                <a:latin typeface="Aptos"/>
              </a:defRPr>
            </a:pPr>
            <a:r>
              <a:rPr dirty="0" err="1"/>
              <a:t>Buat</a:t>
            </a:r>
            <a:r>
              <a:rPr dirty="0"/>
              <a:t> </a:t>
            </a:r>
            <a:r>
              <a:rPr dirty="0" err="1"/>
              <a:t>tabel</a:t>
            </a:r>
            <a:r>
              <a:rPr dirty="0"/>
              <a:t> firewall rules: source, destination, port, protocol, action.</a:t>
            </a:r>
          </a:p>
          <a:p>
            <a:pPr marL="285750" indent="-285750">
              <a:spcAft>
                <a:spcPts val="1000"/>
              </a:spcAft>
              <a:buFont typeface="Arial" panose="020B0604020202020204" pitchFamily="34" charset="0"/>
              <a:buChar char="•"/>
              <a:defRPr sz="1600">
                <a:solidFill>
                  <a:srgbClr val="EEF5FC"/>
                </a:solidFill>
                <a:latin typeface="Aptos"/>
              </a:defRPr>
            </a:pPr>
            <a:r>
              <a:rPr dirty="0" err="1"/>
              <a:t>Jelaskan</a:t>
            </a:r>
            <a:r>
              <a:rPr dirty="0"/>
              <a:t> </a:t>
            </a:r>
            <a:r>
              <a:rPr dirty="0" err="1"/>
              <a:t>konfigurasi</a:t>
            </a:r>
            <a:r>
              <a:rPr dirty="0"/>
              <a:t> </a:t>
            </a:r>
            <a:r>
              <a:rPr dirty="0" err="1"/>
              <a:t>keamanan</a:t>
            </a:r>
            <a:r>
              <a:rPr dirty="0"/>
              <a:t> ESP32 yang </a:t>
            </a:r>
            <a:r>
              <a:rPr dirty="0" err="1"/>
              <a:t>diperlukan</a:t>
            </a:r>
            <a:r>
              <a:rPr dirty="0"/>
              <a:t>.</a:t>
            </a:r>
          </a:p>
          <a:p>
            <a:pPr marL="285750" indent="-285750">
              <a:spcAft>
                <a:spcPts val="1000"/>
              </a:spcAft>
              <a:buFont typeface="Arial" panose="020B0604020202020204" pitchFamily="34" charset="0"/>
              <a:buChar char="•"/>
              <a:defRPr sz="1600">
                <a:solidFill>
                  <a:srgbClr val="EEF5FC"/>
                </a:solidFill>
                <a:latin typeface="Aptos"/>
              </a:defRPr>
            </a:pPr>
            <a:r>
              <a:rPr dirty="0" err="1"/>
              <a:t>Jelaskan</a:t>
            </a:r>
            <a:r>
              <a:rPr dirty="0"/>
              <a:t> </a:t>
            </a:r>
            <a:r>
              <a:rPr dirty="0" err="1"/>
              <a:t>bagaimana</a:t>
            </a:r>
            <a:r>
              <a:rPr dirty="0"/>
              <a:t> TLS </a:t>
            </a:r>
            <a:r>
              <a:rPr dirty="0" err="1"/>
              <a:t>melindungi</a:t>
            </a:r>
            <a:r>
              <a:rPr dirty="0"/>
              <a:t> </a:t>
            </a:r>
            <a:r>
              <a:rPr dirty="0" err="1"/>
              <a:t>komunikasi</a:t>
            </a:r>
            <a:r>
              <a:rPr dirty="0"/>
              <a:t> ESP32–MQTT.</a:t>
            </a:r>
          </a:p>
          <a:p>
            <a:pPr marL="285750" indent="-285750">
              <a:spcAft>
                <a:spcPts val="1000"/>
              </a:spcAft>
              <a:buFont typeface="Arial" panose="020B0604020202020204" pitchFamily="34" charset="0"/>
              <a:buChar char="•"/>
              <a:defRPr sz="1600">
                <a:solidFill>
                  <a:srgbClr val="EEF5FC"/>
                </a:solidFill>
                <a:latin typeface="Aptos"/>
              </a:defRPr>
            </a:pPr>
            <a:r>
              <a:rPr dirty="0" err="1"/>
              <a:t>Lakukan</a:t>
            </a:r>
            <a:r>
              <a:rPr dirty="0"/>
              <a:t> </a:t>
            </a:r>
            <a:r>
              <a:rPr dirty="0" err="1"/>
              <a:t>pengujian</a:t>
            </a:r>
            <a:r>
              <a:rPr dirty="0"/>
              <a:t> </a:t>
            </a:r>
            <a:r>
              <a:rPr dirty="0" err="1"/>
              <a:t>akses</a:t>
            </a:r>
            <a:r>
              <a:rPr dirty="0"/>
              <a:t> dan </a:t>
            </a:r>
            <a:r>
              <a:rPr dirty="0" err="1"/>
              <a:t>lampirkan</a:t>
            </a:r>
            <a:r>
              <a:rPr dirty="0"/>
              <a:t> </a:t>
            </a:r>
            <a:r>
              <a:rPr dirty="0" err="1"/>
              <a:t>bukti</a:t>
            </a:r>
            <a:r>
              <a:rPr dirty="0"/>
              <a:t> </a:t>
            </a:r>
            <a:r>
              <a:rPr dirty="0" err="1"/>
              <a:t>hasil</a:t>
            </a:r>
            <a:r>
              <a:rPr dirty="0"/>
              <a:t>.</a:t>
            </a:r>
          </a:p>
          <a:p>
            <a:pPr marL="285750" indent="-285750">
              <a:spcAft>
                <a:spcPts val="1000"/>
              </a:spcAft>
              <a:buFont typeface="Arial" panose="020B0604020202020204" pitchFamily="34" charset="0"/>
              <a:buChar char="•"/>
              <a:defRPr sz="1600">
                <a:solidFill>
                  <a:srgbClr val="EEF5FC"/>
                </a:solidFill>
                <a:latin typeface="Aptos"/>
              </a:defRPr>
            </a:pPr>
            <a:r>
              <a:rPr dirty="0" err="1"/>
              <a:t>Berikan</a:t>
            </a:r>
            <a:r>
              <a:rPr dirty="0"/>
              <a:t> </a:t>
            </a:r>
            <a:r>
              <a:rPr dirty="0" err="1"/>
              <a:t>rekomendasi</a:t>
            </a:r>
            <a:r>
              <a:rPr dirty="0"/>
              <a:t> </a:t>
            </a:r>
            <a:r>
              <a:rPr dirty="0" err="1"/>
              <a:t>peningkatan</a:t>
            </a:r>
            <a:r>
              <a:rPr dirty="0"/>
              <a:t> </a:t>
            </a:r>
            <a:r>
              <a:rPr dirty="0" err="1"/>
              <a:t>keamanan</a:t>
            </a:r>
            <a:r>
              <a:rPr dirty="0"/>
              <a:t>.</a:t>
            </a:r>
          </a:p>
        </p:txBody>
      </p:sp>
      <p:sp>
        <p:nvSpPr>
          <p:cNvPr id="6" name="TextBox 5"/>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Checklist Keamanan Infrastruktur IoT</a:t>
            </a:r>
          </a:p>
        </p:txBody>
      </p:sp>
      <p:sp>
        <p:nvSpPr>
          <p:cNvPr id="5" name="Rounded Rectangle 4"/>
          <p:cNvSpPr/>
          <p:nvPr/>
        </p:nvSpPr>
        <p:spPr>
          <a:xfrm>
            <a:off x="685800" y="1508760"/>
            <a:ext cx="5120640" cy="82296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85800" y="1508760"/>
            <a:ext cx="54864" cy="82296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6968" y="1673351"/>
            <a:ext cx="4754879" cy="365760"/>
          </a:xfrm>
          <a:prstGeom prst="rect">
            <a:avLst/>
          </a:prstGeom>
          <a:noFill/>
        </p:spPr>
        <p:txBody>
          <a:bodyPr wrap="none">
            <a:spAutoFit/>
          </a:bodyPr>
          <a:lstStyle/>
          <a:p>
            <a:pPr>
              <a:defRPr sz="1500" b="1">
                <a:solidFill>
                  <a:srgbClr val="4ADE80"/>
                </a:solidFill>
                <a:latin typeface="Aptos"/>
              </a:defRPr>
            </a:pPr>
            <a:endParaRPr/>
          </a:p>
        </p:txBody>
      </p:sp>
      <p:sp>
        <p:nvSpPr>
          <p:cNvPr id="8" name="TextBox 7"/>
          <p:cNvSpPr txBox="1"/>
          <p:nvPr/>
        </p:nvSpPr>
        <p:spPr>
          <a:xfrm>
            <a:off x="886968" y="1870795"/>
            <a:ext cx="4754879" cy="0"/>
          </a:xfrm>
          <a:prstGeom prst="rect">
            <a:avLst/>
          </a:prstGeom>
          <a:noFill/>
        </p:spPr>
        <p:txBody>
          <a:bodyPr wrap="square">
            <a:spAutoFit/>
          </a:bodyPr>
          <a:lstStyle/>
          <a:p>
            <a:pPr>
              <a:defRPr sz="1250">
                <a:solidFill>
                  <a:srgbClr val="EEF5FC"/>
                </a:solidFill>
                <a:latin typeface="Aptos"/>
              </a:defRPr>
            </a:pPr>
            <a:r>
              <a:rPr dirty="0"/>
              <a:t>IoT </a:t>
            </a:r>
            <a:r>
              <a:rPr dirty="0" err="1"/>
              <a:t>ditempatkan</a:t>
            </a:r>
            <a:r>
              <a:rPr dirty="0"/>
              <a:t> pada </a:t>
            </a:r>
            <a:r>
              <a:rPr dirty="0" err="1"/>
              <a:t>jaringan</a:t>
            </a:r>
            <a:r>
              <a:rPr dirty="0"/>
              <a:t>/VLAN </a:t>
            </a:r>
            <a:r>
              <a:rPr dirty="0" err="1"/>
              <a:t>khusus</a:t>
            </a:r>
            <a:endParaRPr dirty="0"/>
          </a:p>
        </p:txBody>
      </p:sp>
      <p:sp>
        <p:nvSpPr>
          <p:cNvPr id="9" name="Rounded Rectangle 8"/>
          <p:cNvSpPr/>
          <p:nvPr/>
        </p:nvSpPr>
        <p:spPr>
          <a:xfrm>
            <a:off x="6217920" y="1508760"/>
            <a:ext cx="5120640" cy="82296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217920" y="1508760"/>
            <a:ext cx="54864" cy="82296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19088" y="1673351"/>
            <a:ext cx="4754879" cy="365760"/>
          </a:xfrm>
          <a:prstGeom prst="rect">
            <a:avLst/>
          </a:prstGeom>
          <a:noFill/>
        </p:spPr>
        <p:txBody>
          <a:bodyPr wrap="none">
            <a:spAutoFit/>
          </a:bodyPr>
          <a:lstStyle/>
          <a:p>
            <a:pPr>
              <a:defRPr sz="1500" b="1">
                <a:solidFill>
                  <a:srgbClr val="34D3EE"/>
                </a:solidFill>
                <a:latin typeface="Aptos"/>
              </a:defRPr>
            </a:pPr>
            <a:endParaRPr/>
          </a:p>
        </p:txBody>
      </p:sp>
      <p:sp>
        <p:nvSpPr>
          <p:cNvPr id="12" name="TextBox 11"/>
          <p:cNvSpPr txBox="1"/>
          <p:nvPr/>
        </p:nvSpPr>
        <p:spPr>
          <a:xfrm>
            <a:off x="6419088" y="1845056"/>
            <a:ext cx="4754879" cy="0"/>
          </a:xfrm>
          <a:prstGeom prst="rect">
            <a:avLst/>
          </a:prstGeom>
          <a:noFill/>
        </p:spPr>
        <p:txBody>
          <a:bodyPr wrap="square">
            <a:spAutoFit/>
          </a:bodyPr>
          <a:lstStyle/>
          <a:p>
            <a:pPr>
              <a:defRPr sz="1250">
                <a:solidFill>
                  <a:srgbClr val="EEF5FC"/>
                </a:solidFill>
                <a:latin typeface="Aptos"/>
              </a:defRPr>
            </a:pPr>
            <a:r>
              <a:rPr dirty="0"/>
              <a:t>Firewall </a:t>
            </a:r>
            <a:r>
              <a:rPr dirty="0" err="1"/>
              <a:t>menerapkan</a:t>
            </a:r>
            <a:r>
              <a:rPr dirty="0"/>
              <a:t> least privilege</a:t>
            </a:r>
          </a:p>
        </p:txBody>
      </p:sp>
      <p:sp>
        <p:nvSpPr>
          <p:cNvPr id="13" name="Rounded Rectangle 12"/>
          <p:cNvSpPr/>
          <p:nvPr/>
        </p:nvSpPr>
        <p:spPr>
          <a:xfrm>
            <a:off x="685800" y="2560320"/>
            <a:ext cx="5120640" cy="82296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85800" y="2560320"/>
            <a:ext cx="54864" cy="82296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86968" y="2724912"/>
            <a:ext cx="4754879" cy="365760"/>
          </a:xfrm>
          <a:prstGeom prst="rect">
            <a:avLst/>
          </a:prstGeom>
          <a:noFill/>
        </p:spPr>
        <p:txBody>
          <a:bodyPr wrap="none">
            <a:spAutoFit/>
          </a:bodyPr>
          <a:lstStyle/>
          <a:p>
            <a:pPr>
              <a:defRPr sz="1500" b="1">
                <a:solidFill>
                  <a:srgbClr val="FACC15"/>
                </a:solidFill>
                <a:latin typeface="Aptos"/>
              </a:defRPr>
            </a:pPr>
            <a:endParaRPr/>
          </a:p>
        </p:txBody>
      </p:sp>
      <p:sp>
        <p:nvSpPr>
          <p:cNvPr id="16" name="TextBox 15"/>
          <p:cNvSpPr txBox="1"/>
          <p:nvPr/>
        </p:nvSpPr>
        <p:spPr>
          <a:xfrm>
            <a:off x="980101" y="2913887"/>
            <a:ext cx="4754879" cy="0"/>
          </a:xfrm>
          <a:prstGeom prst="rect">
            <a:avLst/>
          </a:prstGeom>
          <a:noFill/>
        </p:spPr>
        <p:txBody>
          <a:bodyPr wrap="square">
            <a:spAutoFit/>
          </a:bodyPr>
          <a:lstStyle/>
          <a:p>
            <a:pPr>
              <a:defRPr sz="1250">
                <a:solidFill>
                  <a:srgbClr val="EEF5FC"/>
                </a:solidFill>
                <a:latin typeface="Aptos"/>
              </a:defRPr>
            </a:pPr>
            <a:r>
              <a:rPr dirty="0"/>
              <a:t>Akses Internet </a:t>
            </a:r>
            <a:r>
              <a:rPr dirty="0" err="1"/>
              <a:t>langsung</a:t>
            </a:r>
            <a:r>
              <a:rPr dirty="0"/>
              <a:t> </a:t>
            </a:r>
            <a:r>
              <a:rPr dirty="0" err="1"/>
              <a:t>ke</a:t>
            </a:r>
            <a:r>
              <a:rPr dirty="0"/>
              <a:t> ESP32 </a:t>
            </a:r>
            <a:r>
              <a:rPr dirty="0" err="1"/>
              <a:t>dibatasi</a:t>
            </a:r>
            <a:endParaRPr dirty="0"/>
          </a:p>
        </p:txBody>
      </p:sp>
      <p:sp>
        <p:nvSpPr>
          <p:cNvPr id="17" name="Rounded Rectangle 16"/>
          <p:cNvSpPr/>
          <p:nvPr/>
        </p:nvSpPr>
        <p:spPr>
          <a:xfrm>
            <a:off x="6217920" y="2560320"/>
            <a:ext cx="5120640" cy="82296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6217920" y="2560320"/>
            <a:ext cx="54864" cy="822960"/>
          </a:xfrm>
          <a:prstGeom prst="rect">
            <a:avLst/>
          </a:prstGeom>
          <a:solidFill>
            <a:srgbClr val="F871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419088" y="2724912"/>
            <a:ext cx="4754879" cy="365760"/>
          </a:xfrm>
          <a:prstGeom prst="rect">
            <a:avLst/>
          </a:prstGeom>
          <a:noFill/>
        </p:spPr>
        <p:txBody>
          <a:bodyPr wrap="none">
            <a:spAutoFit/>
          </a:bodyPr>
          <a:lstStyle/>
          <a:p>
            <a:pPr>
              <a:defRPr sz="1500" b="1">
                <a:solidFill>
                  <a:srgbClr val="F87171"/>
                </a:solidFill>
                <a:latin typeface="Aptos"/>
              </a:defRPr>
            </a:pPr>
            <a:endParaRPr/>
          </a:p>
        </p:txBody>
      </p:sp>
      <p:sp>
        <p:nvSpPr>
          <p:cNvPr id="20" name="TextBox 19"/>
          <p:cNvSpPr txBox="1"/>
          <p:nvPr/>
        </p:nvSpPr>
        <p:spPr>
          <a:xfrm>
            <a:off x="6419088" y="2913887"/>
            <a:ext cx="4754879" cy="0"/>
          </a:xfrm>
          <a:prstGeom prst="rect">
            <a:avLst/>
          </a:prstGeom>
          <a:noFill/>
        </p:spPr>
        <p:txBody>
          <a:bodyPr wrap="square">
            <a:spAutoFit/>
          </a:bodyPr>
          <a:lstStyle/>
          <a:p>
            <a:pPr>
              <a:defRPr sz="1250">
                <a:solidFill>
                  <a:srgbClr val="EEF5FC"/>
                </a:solidFill>
                <a:latin typeface="Aptos"/>
              </a:defRPr>
            </a:pPr>
            <a:r>
              <a:rPr dirty="0" err="1"/>
              <a:t>Kredensial</a:t>
            </a:r>
            <a:r>
              <a:rPr dirty="0"/>
              <a:t> default </a:t>
            </a:r>
            <a:r>
              <a:rPr dirty="0" err="1"/>
              <a:t>diganti</a:t>
            </a:r>
            <a:endParaRPr dirty="0"/>
          </a:p>
        </p:txBody>
      </p:sp>
      <p:sp>
        <p:nvSpPr>
          <p:cNvPr id="21" name="Rounded Rectangle 20"/>
          <p:cNvSpPr/>
          <p:nvPr/>
        </p:nvSpPr>
        <p:spPr>
          <a:xfrm>
            <a:off x="685800" y="3611879"/>
            <a:ext cx="5120640" cy="82296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685800" y="3611879"/>
            <a:ext cx="54864" cy="82296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86968" y="3776472"/>
            <a:ext cx="4754879" cy="365760"/>
          </a:xfrm>
          <a:prstGeom prst="rect">
            <a:avLst/>
          </a:prstGeom>
          <a:noFill/>
        </p:spPr>
        <p:txBody>
          <a:bodyPr wrap="none">
            <a:spAutoFit/>
          </a:bodyPr>
          <a:lstStyle/>
          <a:p>
            <a:pPr>
              <a:defRPr sz="1500" b="1">
                <a:solidFill>
                  <a:srgbClr val="60A5FA"/>
                </a:solidFill>
                <a:latin typeface="Aptos"/>
              </a:defRPr>
            </a:pPr>
            <a:endParaRPr/>
          </a:p>
        </p:txBody>
      </p:sp>
      <p:sp>
        <p:nvSpPr>
          <p:cNvPr id="24" name="TextBox 23"/>
          <p:cNvSpPr txBox="1"/>
          <p:nvPr/>
        </p:nvSpPr>
        <p:spPr>
          <a:xfrm>
            <a:off x="980101" y="3923114"/>
            <a:ext cx="4754879" cy="0"/>
          </a:xfrm>
          <a:prstGeom prst="rect">
            <a:avLst/>
          </a:prstGeom>
          <a:noFill/>
        </p:spPr>
        <p:txBody>
          <a:bodyPr wrap="square">
            <a:spAutoFit/>
          </a:bodyPr>
          <a:lstStyle/>
          <a:p>
            <a:pPr>
              <a:defRPr sz="1250">
                <a:solidFill>
                  <a:srgbClr val="EEF5FC"/>
                </a:solidFill>
                <a:latin typeface="Aptos"/>
              </a:defRPr>
            </a:pPr>
            <a:r>
              <a:rPr dirty="0"/>
              <a:t>MQTT </a:t>
            </a:r>
            <a:r>
              <a:rPr dirty="0" err="1"/>
              <a:t>menggunakan</a:t>
            </a:r>
            <a:r>
              <a:rPr dirty="0"/>
              <a:t> authentication</a:t>
            </a:r>
          </a:p>
        </p:txBody>
      </p:sp>
      <p:sp>
        <p:nvSpPr>
          <p:cNvPr id="25" name="Rounded Rectangle 24"/>
          <p:cNvSpPr/>
          <p:nvPr/>
        </p:nvSpPr>
        <p:spPr>
          <a:xfrm>
            <a:off x="6217920" y="3611879"/>
            <a:ext cx="5120640" cy="82296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217920" y="3611879"/>
            <a:ext cx="54864" cy="82296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19088" y="3776472"/>
            <a:ext cx="4754879" cy="365760"/>
          </a:xfrm>
          <a:prstGeom prst="rect">
            <a:avLst/>
          </a:prstGeom>
          <a:noFill/>
        </p:spPr>
        <p:txBody>
          <a:bodyPr wrap="none">
            <a:spAutoFit/>
          </a:bodyPr>
          <a:lstStyle/>
          <a:p>
            <a:pPr>
              <a:defRPr sz="1500" b="1">
                <a:solidFill>
                  <a:srgbClr val="34D3EE"/>
                </a:solidFill>
                <a:latin typeface="Aptos"/>
              </a:defRPr>
            </a:pPr>
            <a:endParaRPr/>
          </a:p>
        </p:txBody>
      </p:sp>
      <p:sp>
        <p:nvSpPr>
          <p:cNvPr id="28" name="TextBox 27"/>
          <p:cNvSpPr txBox="1"/>
          <p:nvPr/>
        </p:nvSpPr>
        <p:spPr>
          <a:xfrm>
            <a:off x="6419088" y="3951562"/>
            <a:ext cx="4754879" cy="0"/>
          </a:xfrm>
          <a:prstGeom prst="rect">
            <a:avLst/>
          </a:prstGeom>
          <a:noFill/>
        </p:spPr>
        <p:txBody>
          <a:bodyPr wrap="square">
            <a:spAutoFit/>
          </a:bodyPr>
          <a:lstStyle/>
          <a:p>
            <a:pPr>
              <a:defRPr sz="1250">
                <a:solidFill>
                  <a:srgbClr val="EEF5FC"/>
                </a:solidFill>
                <a:latin typeface="Aptos"/>
              </a:defRPr>
            </a:pPr>
            <a:r>
              <a:rPr dirty="0" err="1"/>
              <a:t>Komunikasi</a:t>
            </a:r>
            <a:r>
              <a:rPr dirty="0"/>
              <a:t> </a:t>
            </a:r>
            <a:r>
              <a:rPr dirty="0" err="1"/>
              <a:t>sensitif</a:t>
            </a:r>
            <a:r>
              <a:rPr dirty="0"/>
              <a:t> </a:t>
            </a:r>
            <a:r>
              <a:rPr dirty="0" err="1"/>
              <a:t>menggunakan</a:t>
            </a:r>
            <a:r>
              <a:rPr dirty="0"/>
              <a:t> TLS</a:t>
            </a:r>
          </a:p>
        </p:txBody>
      </p:sp>
      <p:sp>
        <p:nvSpPr>
          <p:cNvPr id="29" name="Rounded Rectangle 28"/>
          <p:cNvSpPr/>
          <p:nvPr/>
        </p:nvSpPr>
        <p:spPr>
          <a:xfrm>
            <a:off x="685800" y="4663440"/>
            <a:ext cx="5120640" cy="82296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685800" y="4663440"/>
            <a:ext cx="54864" cy="82296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886968" y="4828031"/>
            <a:ext cx="4754879" cy="365760"/>
          </a:xfrm>
          <a:prstGeom prst="rect">
            <a:avLst/>
          </a:prstGeom>
          <a:noFill/>
        </p:spPr>
        <p:txBody>
          <a:bodyPr wrap="none">
            <a:spAutoFit/>
          </a:bodyPr>
          <a:lstStyle/>
          <a:p>
            <a:pPr>
              <a:defRPr sz="1500" b="1">
                <a:solidFill>
                  <a:srgbClr val="4ADE80"/>
                </a:solidFill>
                <a:latin typeface="Aptos"/>
              </a:defRPr>
            </a:pPr>
            <a:endParaRPr/>
          </a:p>
        </p:txBody>
      </p:sp>
      <p:sp>
        <p:nvSpPr>
          <p:cNvPr id="32" name="TextBox 31"/>
          <p:cNvSpPr txBox="1"/>
          <p:nvPr/>
        </p:nvSpPr>
        <p:spPr>
          <a:xfrm>
            <a:off x="886968" y="5008541"/>
            <a:ext cx="4754879" cy="0"/>
          </a:xfrm>
          <a:prstGeom prst="rect">
            <a:avLst/>
          </a:prstGeom>
          <a:noFill/>
        </p:spPr>
        <p:txBody>
          <a:bodyPr wrap="square">
            <a:spAutoFit/>
          </a:bodyPr>
          <a:lstStyle/>
          <a:p>
            <a:pPr>
              <a:defRPr sz="1250">
                <a:solidFill>
                  <a:srgbClr val="EEF5FC"/>
                </a:solidFill>
                <a:latin typeface="Aptos"/>
              </a:defRPr>
            </a:pPr>
            <a:r>
              <a:rPr dirty="0"/>
              <a:t>Firmware </a:t>
            </a:r>
            <a:r>
              <a:rPr dirty="0" err="1"/>
              <a:t>diperbarui</a:t>
            </a:r>
            <a:r>
              <a:rPr dirty="0"/>
              <a:t> dan </a:t>
            </a:r>
            <a:r>
              <a:rPr dirty="0" err="1"/>
              <a:t>diverifikasi</a:t>
            </a:r>
            <a:endParaRPr dirty="0"/>
          </a:p>
        </p:txBody>
      </p:sp>
      <p:sp>
        <p:nvSpPr>
          <p:cNvPr id="33" name="Rounded Rectangle 32"/>
          <p:cNvSpPr/>
          <p:nvPr/>
        </p:nvSpPr>
        <p:spPr>
          <a:xfrm>
            <a:off x="6217920" y="4663440"/>
            <a:ext cx="5120640" cy="82296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6217920" y="4663440"/>
            <a:ext cx="54864" cy="82296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419088" y="4828031"/>
            <a:ext cx="4754879" cy="365760"/>
          </a:xfrm>
          <a:prstGeom prst="rect">
            <a:avLst/>
          </a:prstGeom>
          <a:noFill/>
        </p:spPr>
        <p:txBody>
          <a:bodyPr wrap="none">
            <a:spAutoFit/>
          </a:bodyPr>
          <a:lstStyle/>
          <a:p>
            <a:pPr>
              <a:defRPr sz="1500" b="1">
                <a:solidFill>
                  <a:srgbClr val="FACC15"/>
                </a:solidFill>
                <a:latin typeface="Aptos"/>
              </a:defRPr>
            </a:pPr>
            <a:endParaRPr/>
          </a:p>
        </p:txBody>
      </p:sp>
      <p:sp>
        <p:nvSpPr>
          <p:cNvPr id="36" name="TextBox 35"/>
          <p:cNvSpPr txBox="1"/>
          <p:nvPr/>
        </p:nvSpPr>
        <p:spPr>
          <a:xfrm>
            <a:off x="6419088" y="5008541"/>
            <a:ext cx="4754879" cy="0"/>
          </a:xfrm>
          <a:prstGeom prst="rect">
            <a:avLst/>
          </a:prstGeom>
          <a:noFill/>
        </p:spPr>
        <p:txBody>
          <a:bodyPr wrap="square">
            <a:spAutoFit/>
          </a:bodyPr>
          <a:lstStyle/>
          <a:p>
            <a:pPr>
              <a:defRPr sz="1250">
                <a:solidFill>
                  <a:srgbClr val="EEF5FC"/>
                </a:solidFill>
                <a:latin typeface="Aptos"/>
              </a:defRPr>
            </a:pPr>
            <a:r>
              <a:rPr dirty="0"/>
              <a:t>Log dan </a:t>
            </a:r>
            <a:r>
              <a:rPr dirty="0" err="1"/>
              <a:t>aktivitas</a:t>
            </a:r>
            <a:r>
              <a:rPr dirty="0"/>
              <a:t> </a:t>
            </a:r>
            <a:r>
              <a:rPr dirty="0" err="1"/>
              <a:t>keamanan</a:t>
            </a:r>
            <a:r>
              <a:rPr dirty="0"/>
              <a:t> </a:t>
            </a:r>
            <a:r>
              <a:rPr dirty="0" err="1"/>
              <a:t>dimonitor</a:t>
            </a:r>
            <a:endParaRPr dirty="0"/>
          </a:p>
        </p:txBody>
      </p:sp>
      <p:sp>
        <p:nvSpPr>
          <p:cNvPr id="37" name="TextBox 36"/>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IOT SECURITY</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Kesimpulan</a:t>
            </a:r>
          </a:p>
        </p:txBody>
      </p:sp>
      <p:sp>
        <p:nvSpPr>
          <p:cNvPr id="5" name="Rounded Rectangle 4"/>
          <p:cNvSpPr/>
          <p:nvPr/>
        </p:nvSpPr>
        <p:spPr>
          <a:xfrm>
            <a:off x="640080" y="1645920"/>
            <a:ext cx="3383280" cy="25603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645920"/>
            <a:ext cx="54864" cy="2560320"/>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1247" y="1810512"/>
            <a:ext cx="3017520" cy="365760"/>
          </a:xfrm>
          <a:prstGeom prst="rect">
            <a:avLst/>
          </a:prstGeom>
          <a:noFill/>
        </p:spPr>
        <p:txBody>
          <a:bodyPr wrap="none">
            <a:spAutoFit/>
          </a:bodyPr>
          <a:lstStyle/>
          <a:p>
            <a:pPr>
              <a:defRPr sz="1500" b="1">
                <a:solidFill>
                  <a:srgbClr val="34D3EE"/>
                </a:solidFill>
                <a:latin typeface="Aptos"/>
              </a:defRPr>
            </a:pPr>
            <a:r>
              <a:t>SEGMENTATION</a:t>
            </a:r>
          </a:p>
        </p:txBody>
      </p:sp>
      <p:sp>
        <p:nvSpPr>
          <p:cNvPr id="8" name="TextBox 7"/>
          <p:cNvSpPr txBox="1"/>
          <p:nvPr/>
        </p:nvSpPr>
        <p:spPr>
          <a:xfrm>
            <a:off x="841247" y="2304288"/>
            <a:ext cx="3017520" cy="669414"/>
          </a:xfrm>
          <a:prstGeom prst="rect">
            <a:avLst/>
          </a:prstGeom>
          <a:noFill/>
        </p:spPr>
        <p:txBody>
          <a:bodyPr wrap="square">
            <a:spAutoFit/>
          </a:bodyPr>
          <a:lstStyle/>
          <a:p>
            <a:pPr>
              <a:defRPr sz="1250">
                <a:solidFill>
                  <a:srgbClr val="EEF5FC"/>
                </a:solidFill>
                <a:latin typeface="Aptos"/>
              </a:defRPr>
            </a:pPr>
            <a:r>
              <a:rPr dirty="0" err="1"/>
              <a:t>Membatasi</a:t>
            </a:r>
            <a:r>
              <a:rPr dirty="0"/>
              <a:t> </a:t>
            </a:r>
            <a:r>
              <a:rPr dirty="0" err="1"/>
              <a:t>ruang</a:t>
            </a:r>
            <a:r>
              <a:rPr dirty="0"/>
              <a:t> </a:t>
            </a:r>
            <a:r>
              <a:rPr dirty="0" err="1"/>
              <a:t>gerak</a:t>
            </a:r>
            <a:r>
              <a:rPr dirty="0"/>
              <a:t> </a:t>
            </a:r>
            <a:r>
              <a:rPr dirty="0" err="1"/>
              <a:t>serangan</a:t>
            </a:r>
            <a:r>
              <a:rPr dirty="0"/>
              <a:t> dan </a:t>
            </a:r>
            <a:r>
              <a:rPr dirty="0" err="1"/>
              <a:t>memisahkan</a:t>
            </a:r>
            <a:r>
              <a:rPr dirty="0"/>
              <a:t> </a:t>
            </a:r>
            <a:r>
              <a:rPr dirty="0" err="1"/>
              <a:t>aset</a:t>
            </a:r>
            <a:r>
              <a:rPr dirty="0"/>
              <a:t> </a:t>
            </a:r>
            <a:r>
              <a:rPr dirty="0" err="1"/>
              <a:t>berdasarkan</a:t>
            </a:r>
            <a:r>
              <a:rPr dirty="0"/>
              <a:t> </a:t>
            </a:r>
            <a:r>
              <a:rPr dirty="0" err="1"/>
              <a:t>kebutuhan</a:t>
            </a:r>
            <a:r>
              <a:rPr dirty="0"/>
              <a:t>.</a:t>
            </a:r>
            <a:r>
              <a:rPr lang="en-US" dirty="0"/>
              <a:t> </a:t>
            </a:r>
            <a:endParaRPr dirty="0"/>
          </a:p>
        </p:txBody>
      </p:sp>
      <p:sp>
        <p:nvSpPr>
          <p:cNvPr id="9" name="Rounded Rectangle 8"/>
          <p:cNvSpPr/>
          <p:nvPr/>
        </p:nvSpPr>
        <p:spPr>
          <a:xfrm>
            <a:off x="4389120" y="1645920"/>
            <a:ext cx="3383280" cy="25603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89120" y="1645920"/>
            <a:ext cx="54864" cy="2560320"/>
          </a:xfrm>
          <a:prstGeom prst="rect">
            <a:avLst/>
          </a:prstGeom>
          <a:solidFill>
            <a:srgbClr val="F871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0288" y="1810512"/>
            <a:ext cx="3017520" cy="365760"/>
          </a:xfrm>
          <a:prstGeom prst="rect">
            <a:avLst/>
          </a:prstGeom>
          <a:noFill/>
        </p:spPr>
        <p:txBody>
          <a:bodyPr wrap="none">
            <a:spAutoFit/>
          </a:bodyPr>
          <a:lstStyle/>
          <a:p>
            <a:pPr>
              <a:defRPr sz="1500" b="1">
                <a:solidFill>
                  <a:srgbClr val="F87171"/>
                </a:solidFill>
                <a:latin typeface="Aptos"/>
              </a:defRPr>
            </a:pPr>
            <a:r>
              <a:t>FIREWALL</a:t>
            </a:r>
          </a:p>
        </p:txBody>
      </p:sp>
      <p:sp>
        <p:nvSpPr>
          <p:cNvPr id="12" name="TextBox 11"/>
          <p:cNvSpPr txBox="1"/>
          <p:nvPr/>
        </p:nvSpPr>
        <p:spPr>
          <a:xfrm>
            <a:off x="4590288" y="2304288"/>
            <a:ext cx="3017520" cy="477054"/>
          </a:xfrm>
          <a:prstGeom prst="rect">
            <a:avLst/>
          </a:prstGeom>
          <a:noFill/>
        </p:spPr>
        <p:txBody>
          <a:bodyPr wrap="square">
            <a:spAutoFit/>
          </a:bodyPr>
          <a:lstStyle/>
          <a:p>
            <a:pPr>
              <a:defRPr sz="1250">
                <a:solidFill>
                  <a:srgbClr val="EEF5FC"/>
                </a:solidFill>
                <a:latin typeface="Aptos"/>
              </a:defRPr>
            </a:pPr>
            <a:r>
              <a:rPr dirty="0" err="1"/>
              <a:t>Mengontrol</a:t>
            </a:r>
            <a:r>
              <a:rPr dirty="0"/>
              <a:t> </a:t>
            </a:r>
            <a:r>
              <a:rPr dirty="0" err="1"/>
              <a:t>komunikasi</a:t>
            </a:r>
            <a:r>
              <a:rPr dirty="0"/>
              <a:t> </a:t>
            </a:r>
            <a:r>
              <a:rPr dirty="0" err="1"/>
              <a:t>berdasarkan</a:t>
            </a:r>
            <a:r>
              <a:rPr dirty="0"/>
              <a:t> </a:t>
            </a:r>
            <a:r>
              <a:rPr dirty="0" err="1"/>
              <a:t>kebijakan</a:t>
            </a:r>
            <a:r>
              <a:rPr dirty="0"/>
              <a:t> dan </a:t>
            </a:r>
            <a:r>
              <a:rPr dirty="0" err="1"/>
              <a:t>prinsip</a:t>
            </a:r>
            <a:r>
              <a:rPr dirty="0"/>
              <a:t> least privilege.</a:t>
            </a:r>
            <a:r>
              <a:rPr lang="en-US" dirty="0"/>
              <a:t> </a:t>
            </a:r>
            <a:endParaRPr dirty="0"/>
          </a:p>
        </p:txBody>
      </p:sp>
      <p:sp>
        <p:nvSpPr>
          <p:cNvPr id="13" name="Rounded Rectangle 12"/>
          <p:cNvSpPr/>
          <p:nvPr/>
        </p:nvSpPr>
        <p:spPr>
          <a:xfrm>
            <a:off x="8138160" y="1645920"/>
            <a:ext cx="3383280" cy="2560320"/>
          </a:xfrm>
          <a:prstGeom prst="roundRect">
            <a:avLst/>
          </a:prstGeom>
          <a:solidFill>
            <a:srgbClr val="0F1B2D"/>
          </a:solidFill>
          <a:ln w="12700">
            <a:solidFill>
              <a:srgbClr val="1F37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38160" y="1645920"/>
            <a:ext cx="54864" cy="2560320"/>
          </a:xfrm>
          <a:prstGeom prst="rect">
            <a:avLst/>
          </a:prstGeom>
          <a:solidFill>
            <a:srgbClr val="4ADE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39328" y="1810512"/>
            <a:ext cx="3017520" cy="365760"/>
          </a:xfrm>
          <a:prstGeom prst="rect">
            <a:avLst/>
          </a:prstGeom>
          <a:noFill/>
        </p:spPr>
        <p:txBody>
          <a:bodyPr wrap="none">
            <a:spAutoFit/>
          </a:bodyPr>
          <a:lstStyle/>
          <a:p>
            <a:pPr>
              <a:defRPr sz="1500" b="1">
                <a:solidFill>
                  <a:srgbClr val="4ADE80"/>
                </a:solidFill>
                <a:latin typeface="Aptos"/>
              </a:defRPr>
            </a:pPr>
            <a:r>
              <a:t>ESP32 SECURITY</a:t>
            </a:r>
          </a:p>
        </p:txBody>
      </p:sp>
      <p:sp>
        <p:nvSpPr>
          <p:cNvPr id="16" name="TextBox 15"/>
          <p:cNvSpPr txBox="1"/>
          <p:nvPr/>
        </p:nvSpPr>
        <p:spPr>
          <a:xfrm>
            <a:off x="8339328" y="2304288"/>
            <a:ext cx="3017520" cy="477054"/>
          </a:xfrm>
          <a:prstGeom prst="rect">
            <a:avLst/>
          </a:prstGeom>
          <a:noFill/>
        </p:spPr>
        <p:txBody>
          <a:bodyPr wrap="square">
            <a:spAutoFit/>
          </a:bodyPr>
          <a:lstStyle/>
          <a:p>
            <a:pPr>
              <a:defRPr sz="1250">
                <a:solidFill>
                  <a:srgbClr val="EEF5FC"/>
                </a:solidFill>
                <a:latin typeface="Aptos"/>
              </a:defRPr>
            </a:pPr>
            <a:r>
              <a:rPr dirty="0" err="1"/>
              <a:t>Melindungi</a:t>
            </a:r>
            <a:r>
              <a:rPr dirty="0"/>
              <a:t> </a:t>
            </a:r>
            <a:r>
              <a:rPr dirty="0" err="1"/>
              <a:t>perangkat</a:t>
            </a:r>
            <a:r>
              <a:rPr dirty="0"/>
              <a:t>, </a:t>
            </a:r>
            <a:r>
              <a:rPr dirty="0" err="1"/>
              <a:t>kredensial</a:t>
            </a:r>
            <a:r>
              <a:rPr dirty="0"/>
              <a:t>, firmware, dan </a:t>
            </a:r>
            <a:r>
              <a:rPr dirty="0" err="1"/>
              <a:t>komunikasi</a:t>
            </a:r>
            <a:r>
              <a:rPr dirty="0"/>
              <a:t>.</a:t>
            </a:r>
            <a:r>
              <a:rPr lang="en-US" dirty="0"/>
              <a:t> </a:t>
            </a:r>
            <a:endParaRPr dirty="0"/>
          </a:p>
        </p:txBody>
      </p:sp>
      <p:sp>
        <p:nvSpPr>
          <p:cNvPr id="18" name="Rectangle 17"/>
          <p:cNvSpPr/>
          <p:nvPr/>
        </p:nvSpPr>
        <p:spPr>
          <a:xfrm>
            <a:off x="2514600" y="4572000"/>
            <a:ext cx="54864" cy="822960"/>
          </a:xfrm>
          <a:prstGeom prst="rect">
            <a:avLst/>
          </a:prstGeom>
          <a:solidFill>
            <a:srgbClr val="FACC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2715768" y="4736592"/>
            <a:ext cx="1173591" cy="323165"/>
          </a:xfrm>
          <a:prstGeom prst="rect">
            <a:avLst/>
          </a:prstGeom>
          <a:noFill/>
        </p:spPr>
        <p:txBody>
          <a:bodyPr wrap="none">
            <a:spAutoFit/>
          </a:bodyPr>
          <a:lstStyle/>
          <a:p>
            <a:pPr>
              <a:defRPr sz="1500" b="1">
                <a:solidFill>
                  <a:srgbClr val="FACC15"/>
                </a:solidFill>
                <a:latin typeface="Aptos"/>
              </a:defRPr>
            </a:pPr>
            <a:r>
              <a:rPr lang="en-US" dirty="0"/>
              <a:t>Kata </a:t>
            </a:r>
            <a:r>
              <a:rPr dirty="0" err="1"/>
              <a:t>K</a:t>
            </a:r>
            <a:r>
              <a:rPr lang="en-US" dirty="0" err="1"/>
              <a:t>unci</a:t>
            </a:r>
            <a:r>
              <a:rPr lang="en-US" dirty="0"/>
              <a:t>:</a:t>
            </a:r>
            <a:endParaRPr dirty="0"/>
          </a:p>
        </p:txBody>
      </p:sp>
      <p:sp>
        <p:nvSpPr>
          <p:cNvPr id="20" name="TextBox 19"/>
          <p:cNvSpPr txBox="1"/>
          <p:nvPr/>
        </p:nvSpPr>
        <p:spPr>
          <a:xfrm>
            <a:off x="2715768" y="5010238"/>
            <a:ext cx="6766559" cy="0"/>
          </a:xfrm>
          <a:prstGeom prst="rect">
            <a:avLst/>
          </a:prstGeom>
          <a:noFill/>
        </p:spPr>
        <p:txBody>
          <a:bodyPr wrap="square">
            <a:spAutoFit/>
          </a:bodyPr>
          <a:lstStyle/>
          <a:p>
            <a:pPr>
              <a:defRPr sz="1250">
                <a:solidFill>
                  <a:srgbClr val="EEF5FC"/>
                </a:solidFill>
                <a:latin typeface="Aptos"/>
              </a:defRPr>
            </a:pPr>
            <a:r>
              <a:rPr dirty="0"/>
              <a:t>Secure Device + Segmented Network + Controlled Traffic + Secure Communication + Monitoring</a:t>
            </a:r>
          </a:p>
        </p:txBody>
      </p:sp>
      <p:sp>
        <p:nvSpPr>
          <p:cNvPr id="21" name="TextBox 20"/>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29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80F1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3152"/>
          </a:xfrm>
          <a:prstGeom prst="rect">
            <a:avLst/>
          </a:prstGeom>
          <a:solidFill>
            <a:srgbClr val="34D3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64592"/>
            <a:ext cx="2743200" cy="256032"/>
          </a:xfrm>
          <a:prstGeom prst="rect">
            <a:avLst/>
          </a:prstGeom>
          <a:noFill/>
        </p:spPr>
        <p:txBody>
          <a:bodyPr wrap="none">
            <a:spAutoFit/>
          </a:bodyPr>
          <a:lstStyle/>
          <a:p>
            <a:pPr>
              <a:defRPr sz="1000" b="1">
                <a:solidFill>
                  <a:srgbClr val="34D3EE"/>
                </a:solidFill>
                <a:latin typeface="Aptos"/>
              </a:defRPr>
            </a:pPr>
            <a:r>
              <a:t>REFERENSI</a:t>
            </a:r>
          </a:p>
        </p:txBody>
      </p:sp>
      <p:sp>
        <p:nvSpPr>
          <p:cNvPr id="4" name="TextBox 3"/>
          <p:cNvSpPr txBox="1"/>
          <p:nvPr/>
        </p:nvSpPr>
        <p:spPr>
          <a:xfrm>
            <a:off x="502920" y="594360"/>
            <a:ext cx="11064240" cy="685800"/>
          </a:xfrm>
          <a:prstGeom prst="rect">
            <a:avLst/>
          </a:prstGeom>
          <a:noFill/>
        </p:spPr>
        <p:txBody>
          <a:bodyPr wrap="square">
            <a:spAutoFit/>
          </a:bodyPr>
          <a:lstStyle/>
          <a:p>
            <a:pPr>
              <a:defRPr sz="2700" b="1">
                <a:solidFill>
                  <a:srgbClr val="EEF5FC"/>
                </a:solidFill>
                <a:latin typeface="Aptos Display"/>
              </a:defRPr>
            </a:pPr>
            <a:r>
              <a:t>Referensi Utama</a:t>
            </a:r>
          </a:p>
        </p:txBody>
      </p:sp>
      <p:sp>
        <p:nvSpPr>
          <p:cNvPr id="5" name="TextBox 4"/>
          <p:cNvSpPr txBox="1"/>
          <p:nvPr/>
        </p:nvSpPr>
        <p:spPr>
          <a:xfrm>
            <a:off x="731520" y="1554480"/>
            <a:ext cx="10424160" cy="4297680"/>
          </a:xfrm>
          <a:prstGeom prst="rect">
            <a:avLst/>
          </a:prstGeom>
          <a:noFill/>
        </p:spPr>
        <p:txBody>
          <a:bodyPr wrap="square" lIns="36576" rIns="36576">
            <a:spAutoFit/>
          </a:bodyPr>
          <a:lstStyle/>
          <a:p>
            <a:pPr>
              <a:spcAft>
                <a:spcPts val="1000"/>
              </a:spcAft>
              <a:defRPr sz="1500">
                <a:solidFill>
                  <a:srgbClr val="EEF5FC"/>
                </a:solidFill>
                <a:latin typeface="Aptos"/>
              </a:defRPr>
            </a:pPr>
            <a:r>
              <a:t>• NISTIR 8259 Rev. 1 — Foundational Cybersecurity Activities for IoT Product Manufacturers (2026).</a:t>
            </a:r>
          </a:p>
          <a:p>
            <a:pPr>
              <a:spcAft>
                <a:spcPts val="1000"/>
              </a:spcAft>
              <a:defRPr sz="1500">
                <a:solidFill>
                  <a:srgbClr val="EEF5FC"/>
                </a:solidFill>
                <a:latin typeface="Aptos"/>
              </a:defRPr>
            </a:pPr>
            <a:r>
              <a:t>• NISTIR 8259A — IoT Device Cybersecurity Capability Core Baseline.</a:t>
            </a:r>
          </a:p>
          <a:p>
            <a:pPr>
              <a:spcAft>
                <a:spcPts val="1000"/>
              </a:spcAft>
              <a:defRPr sz="1500">
                <a:solidFill>
                  <a:srgbClr val="EEF5FC"/>
                </a:solidFill>
                <a:latin typeface="Aptos"/>
              </a:defRPr>
            </a:pPr>
            <a:r>
              <a:t>• NISTIR 8259B — IoT Non-Technical Supporting Capability Core Baseline.</a:t>
            </a:r>
          </a:p>
          <a:p>
            <a:pPr>
              <a:spcAft>
                <a:spcPts val="1000"/>
              </a:spcAft>
              <a:defRPr sz="1500">
                <a:solidFill>
                  <a:srgbClr val="EEF5FC"/>
                </a:solidFill>
                <a:latin typeface="Aptos"/>
              </a:defRPr>
            </a:pPr>
            <a:r>
              <a:t>• NISTIR 8228 — Considerations for Managing Internet of Things (IoT) Cybersecurity and Privacy Risks.</a:t>
            </a:r>
          </a:p>
          <a:p>
            <a:pPr>
              <a:spcAft>
                <a:spcPts val="1000"/>
              </a:spcAft>
              <a:defRPr sz="1500">
                <a:solidFill>
                  <a:srgbClr val="EEF5FC"/>
                </a:solidFill>
                <a:latin typeface="Aptos"/>
              </a:defRPr>
            </a:pPr>
            <a:r>
              <a:t>• Espressif Systems — ESP32 Series / ESP-IDF Security documentation.</a:t>
            </a:r>
          </a:p>
          <a:p>
            <a:pPr>
              <a:spcAft>
                <a:spcPts val="1000"/>
              </a:spcAft>
              <a:defRPr sz="1500">
                <a:solidFill>
                  <a:srgbClr val="EEF5FC"/>
                </a:solidFill>
                <a:latin typeface="Aptos"/>
              </a:defRPr>
            </a:pPr>
            <a:r>
              <a:t>• OASIS — MQTT Version 5.0 Specification.</a:t>
            </a:r>
          </a:p>
        </p:txBody>
      </p:sp>
      <p:sp>
        <p:nvSpPr>
          <p:cNvPr id="10" name="TextBox 9"/>
          <p:cNvSpPr txBox="1"/>
          <p:nvPr/>
        </p:nvSpPr>
        <p:spPr>
          <a:xfrm>
            <a:off x="10881360" y="6473952"/>
            <a:ext cx="731520" cy="228600"/>
          </a:xfrm>
          <a:prstGeom prst="rect">
            <a:avLst/>
          </a:prstGeom>
          <a:noFill/>
        </p:spPr>
        <p:txBody>
          <a:bodyPr wrap="none">
            <a:spAutoFit/>
          </a:bodyPr>
          <a:lstStyle/>
          <a:p>
            <a:pPr algn="r">
              <a:defRPr sz="900">
                <a:solidFill>
                  <a:srgbClr val="A5B8CC"/>
                </a:solidFill>
                <a:latin typeface="Aptos"/>
              </a:defRPr>
            </a:pPr>
            <a:r>
              <a:t>30</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417</TotalTime>
  <Words>1303</Words>
  <Application>Microsoft Office PowerPoint</Application>
  <PresentationFormat>Widescreen</PresentationFormat>
  <Paragraphs>299</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Century Gothic</vt:lpstr>
      <vt:lpstr>inherit</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IoT Security: Segmentasi Jaringan, Firewall dan Keamanan ESP32</dc:title>
  <dc:subject>Materi pembelajaran teori dan praktikum keamanan infrastruktur IoT</dc:subject>
  <dc:creator>OpenAI</dc:creator>
  <cp:keywords>IoT Security, ESP32, Firewall, Network Segmentation, MQTT, TLS</cp:keywords>
  <dc:description>generated using python-pptx</dc:description>
  <cp:lastModifiedBy>Dibyo s</cp:lastModifiedBy>
  <cp:revision>2</cp:revision>
  <dcterms:created xsi:type="dcterms:W3CDTF">2013-01-27T09:14:16Z</dcterms:created>
  <dcterms:modified xsi:type="dcterms:W3CDTF">2026-10-13T09:20:44Z</dcterms:modified>
  <cp:category/>
</cp:coreProperties>
</file>