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18" r:id="rId3"/>
    <p:sldId id="406" r:id="rId4"/>
    <p:sldId id="379" r:id="rId5"/>
    <p:sldId id="408" r:id="rId6"/>
    <p:sldId id="409" r:id="rId7"/>
    <p:sldId id="410" r:id="rId8"/>
    <p:sldId id="411" r:id="rId9"/>
    <p:sldId id="367" r:id="rId10"/>
    <p:sldId id="329" r:id="rId11"/>
    <p:sldId id="405" r:id="rId12"/>
    <p:sldId id="300" r:id="rId13"/>
  </p:sldIdLst>
  <p:sldSz cx="9144000" cy="6858000" type="screen4x3"/>
  <p:notesSz cx="7045325" cy="9345613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94580" autoAdjust="0"/>
  </p:normalViewPr>
  <p:slideViewPr>
    <p:cSldViewPr>
      <p:cViewPr varScale="1">
        <p:scale>
          <a:sx n="68" d="100"/>
          <a:sy n="68" d="100"/>
        </p:scale>
        <p:origin x="1356" y="72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21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07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672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75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HKB23216: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HUKUM PERDATA INTERNASIONAL – PERSOALAN PENDAHULUAN DAN PENYESUAIAN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HKB23216: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HUKUM PERDATA INTERNASIONAL – PERSOALAN PENDAHULUAN DAN PENYESUAIAN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8466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9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PERSOALAN PENDAHULUAN DAN PENYESUAIAN</a:t>
            </a:r>
            <a:endParaRPr lang="id-ID" sz="39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6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74848" y="3933057"/>
            <a:ext cx="8229600" cy="228805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terakhir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yang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diajukan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dihadapan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hakim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tergantung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pemecahan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terlebih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dahulu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Adakalanya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saja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dihdapkan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subside. Setelah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ditetapkan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penerapan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relavan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kemungkinan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kebutuhan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kaidah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lain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menjawab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subside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berpengaruh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terhadap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89DD8F55-034F-9247-0EEE-3E112592AFF0}"/>
              </a:ext>
            </a:extLst>
          </p:cNvPr>
          <p:cNvSpPr/>
          <p:nvPr/>
        </p:nvSpPr>
        <p:spPr>
          <a:xfrm>
            <a:off x="1763688" y="567173"/>
            <a:ext cx="5052526" cy="281764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Persoalan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pendahuluan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adalah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persoalan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permasalahan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hukum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dalam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sebuah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perkara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yang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harus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dipecahkan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atau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ditetapkan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terlebih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dahulu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sebelum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putusan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akhir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atas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suatu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perkara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HPI yang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dihadapi</a:t>
            </a:r>
            <a:r>
              <a:rPr lang="en-ID" sz="1600" b="0" i="0" dirty="0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 hakim </a:t>
            </a:r>
            <a:r>
              <a:rPr lang="en-ID" sz="1600" b="0" i="0" dirty="0" err="1">
                <a:solidFill>
                  <a:schemeClr val="bg1"/>
                </a:solidFill>
                <a:effectLst/>
                <a:latin typeface="Cambria" panose="02040503050406030204" pitchFamily="18" charset="0"/>
              </a:rPr>
              <a:t>ditetapkan</a:t>
            </a:r>
            <a:endParaRPr lang="en-ID" sz="1600" b="0" i="0" dirty="0">
              <a:solidFill>
                <a:schemeClr val="bg1"/>
              </a:solidFill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1E952DD-0BF2-4C84-8B61-826CA3E82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836712"/>
            <a:ext cx="8856984" cy="4802088"/>
          </a:xfrm>
        </p:spPr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MUNCULNYA PERSOALAN PENDAHULUAN</a:t>
            </a:r>
          </a:p>
          <a:p>
            <a:endParaRPr lang="en-US" dirty="0"/>
          </a:p>
          <a:p>
            <a:pPr algn="just"/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pendahuluan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timbul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apabila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keputusan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suatu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tergantung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ketentuan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suatu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hubungan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lain.  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46498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318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en-ID" sz="3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Contoh</a:t>
            </a:r>
            <a:r>
              <a:rPr lang="en-ID" sz="3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Penerapan</a:t>
            </a:r>
            <a:r>
              <a:rPr lang="en-ID" sz="3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32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32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00808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warisan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pokok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sebelumnya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dulu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pewaris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menyangkut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pokok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bila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salah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mempelai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pernah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sebelumnya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diselidiki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dulu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perceraian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pernah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sebelumnya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68534342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902D393-1C65-4D6C-8839-52F81FB62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64704"/>
            <a:ext cx="9144000" cy="5544616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Contoh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Kasus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Ada </a:t>
            </a:r>
            <a:r>
              <a:rPr lang="en-US" dirty="0" err="1">
                <a:solidFill>
                  <a:schemeClr val="tx1"/>
                </a:solidFill>
              </a:rPr>
              <a:t>seseorang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warganegara</a:t>
            </a:r>
            <a:r>
              <a:rPr lang="en-US" dirty="0">
                <a:solidFill>
                  <a:schemeClr val="tx1"/>
                </a:solidFill>
              </a:rPr>
              <a:t> Yunani </a:t>
            </a:r>
            <a:r>
              <a:rPr lang="en-US" dirty="0" err="1">
                <a:solidFill>
                  <a:schemeClr val="tx1"/>
                </a:solidFill>
              </a:rPr>
              <a:t>bernama</a:t>
            </a:r>
            <a:r>
              <a:rPr lang="en-US" dirty="0">
                <a:solidFill>
                  <a:schemeClr val="tx1"/>
                </a:solidFill>
              </a:rPr>
              <a:t> Aristotle </a:t>
            </a:r>
            <a:r>
              <a:rPr lang="en-US" dirty="0" err="1">
                <a:solidFill>
                  <a:schemeClr val="tx1"/>
                </a:solidFill>
              </a:rPr>
              <a:t>menikah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WNI </a:t>
            </a:r>
            <a:r>
              <a:rPr lang="en-US" dirty="0" err="1">
                <a:solidFill>
                  <a:schemeClr val="tx1"/>
                </a:solidFill>
              </a:rPr>
              <a:t>bernama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, di </a:t>
            </a:r>
            <a:r>
              <a:rPr lang="en-US" dirty="0" err="1">
                <a:solidFill>
                  <a:schemeClr val="tx1"/>
                </a:solidFill>
              </a:rPr>
              <a:t>kantor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catatan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sipil</a:t>
            </a:r>
            <a:r>
              <a:rPr lang="en-US" dirty="0">
                <a:solidFill>
                  <a:schemeClr val="tx1"/>
                </a:solidFill>
              </a:rPr>
              <a:t> di Jakarta. Aristotle  </a:t>
            </a:r>
            <a:r>
              <a:rPr lang="en-US" dirty="0" err="1">
                <a:solidFill>
                  <a:schemeClr val="tx1"/>
                </a:solidFill>
              </a:rPr>
              <a:t>meninggal</a:t>
            </a:r>
            <a:r>
              <a:rPr lang="en-US" dirty="0">
                <a:solidFill>
                  <a:schemeClr val="tx1"/>
                </a:solidFill>
              </a:rPr>
              <a:t> di Jakarta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meninggalkan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harta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benda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Berdasarkan</a:t>
            </a:r>
            <a:r>
              <a:rPr lang="en-US" dirty="0">
                <a:solidFill>
                  <a:schemeClr val="tx1"/>
                </a:solidFill>
              </a:rPr>
              <a:t> HPI Indonesia (</a:t>
            </a:r>
            <a:r>
              <a:rPr lang="en-US" dirty="0" err="1">
                <a:solidFill>
                  <a:schemeClr val="tx1"/>
                </a:solidFill>
              </a:rPr>
              <a:t>Pasal</a:t>
            </a:r>
            <a:r>
              <a:rPr lang="en-US" dirty="0">
                <a:solidFill>
                  <a:schemeClr val="tx1"/>
                </a:solidFill>
              </a:rPr>
              <a:t> 16 AB) </a:t>
            </a:r>
            <a:r>
              <a:rPr lang="en-US" dirty="0" err="1">
                <a:solidFill>
                  <a:schemeClr val="tx1"/>
                </a:solidFill>
              </a:rPr>
              <a:t>warisan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diatur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menurut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nasional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perawaris</a:t>
            </a:r>
            <a:r>
              <a:rPr lang="en-US" dirty="0">
                <a:solidFill>
                  <a:schemeClr val="tx1"/>
                </a:solidFill>
              </a:rPr>
              <a:t>. Oleh </a:t>
            </a:r>
            <a:r>
              <a:rPr lang="en-US" dirty="0" err="1">
                <a:solidFill>
                  <a:schemeClr val="tx1"/>
                </a:solidFill>
              </a:rPr>
              <a:t>karena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warisan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Aristotle </a:t>
            </a:r>
            <a:r>
              <a:rPr lang="en-US" dirty="0" err="1">
                <a:solidFill>
                  <a:schemeClr val="tx1"/>
                </a:solidFill>
              </a:rPr>
              <a:t>harus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diselesaikan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menurut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Yunani.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Menurut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kaidah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Yunani </a:t>
            </a:r>
            <a:r>
              <a:rPr lang="en-US" dirty="0" err="1">
                <a:solidFill>
                  <a:schemeClr val="tx1"/>
                </a:solidFill>
              </a:rPr>
              <a:t>suatu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dinyatakan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apabila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digereja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53957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208E6C7-508D-4435-A1D0-015FFA7BA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836712"/>
            <a:ext cx="9036496" cy="5472608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Persoalannya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dipakai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Yunani </a:t>
            </a:r>
            <a:r>
              <a:rPr lang="en-US" dirty="0" err="1">
                <a:solidFill>
                  <a:schemeClr val="tx1"/>
                </a:solidFill>
              </a:rPr>
              <a:t>maka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Aristotle </a:t>
            </a:r>
            <a:r>
              <a:rPr lang="en-US" dirty="0" err="1">
                <a:solidFill>
                  <a:schemeClr val="tx1"/>
                </a:solidFill>
              </a:rPr>
              <a:t>dgn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dinyatakan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sehingga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Janda</a:t>
            </a:r>
            <a:r>
              <a:rPr lang="en-US" dirty="0">
                <a:solidFill>
                  <a:schemeClr val="tx1"/>
                </a:solidFill>
              </a:rPr>
              <a:t> Aristotle)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mendapatkan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warisan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suaminya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Sebaliknya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pernyataan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dipakai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Indonesia </a:t>
            </a:r>
            <a:r>
              <a:rPr lang="en-US" dirty="0" err="1">
                <a:solidFill>
                  <a:schemeClr val="tx1"/>
                </a:solidFill>
              </a:rPr>
              <a:t>maka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antara</a:t>
            </a:r>
            <a:r>
              <a:rPr lang="en-US" dirty="0">
                <a:solidFill>
                  <a:schemeClr val="tx1"/>
                </a:solidFill>
              </a:rPr>
              <a:t> Aristotle </a:t>
            </a:r>
            <a:r>
              <a:rPr lang="en-US" dirty="0" err="1">
                <a:solidFill>
                  <a:schemeClr val="tx1"/>
                </a:solidFill>
              </a:rPr>
              <a:t>dgn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dinyatakan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sehingga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berhak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mendapatkan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warisan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suaminya</a:t>
            </a:r>
            <a:r>
              <a:rPr lang="en-US" dirty="0">
                <a:solidFill>
                  <a:schemeClr val="tx1"/>
                </a:solidFill>
              </a:rPr>
              <a:t>. 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04610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FFA0F48-66F8-4D0D-A851-70184C295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280920" cy="4946104"/>
          </a:xfrm>
        </p:spPr>
        <p:txBody>
          <a:bodyPr/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contoh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warisan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merupakan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pokok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sedangkan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pertanyaan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mengenai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antara</a:t>
            </a:r>
            <a:r>
              <a:rPr lang="en-US" dirty="0">
                <a:solidFill>
                  <a:schemeClr val="tx1"/>
                </a:solidFill>
              </a:rPr>
              <a:t> Aristotle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merupakan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pendahuluan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mengenai</a:t>
            </a:r>
            <a:r>
              <a:rPr lang="en-US" dirty="0">
                <a:solidFill>
                  <a:schemeClr val="tx1"/>
                </a:solidFill>
              </a:rPr>
              <a:t> status </a:t>
            </a:r>
            <a:r>
              <a:rPr lang="en-US" dirty="0" err="1">
                <a:solidFill>
                  <a:schemeClr val="tx1"/>
                </a:solidFill>
              </a:rPr>
              <a:t>janda</a:t>
            </a:r>
            <a:r>
              <a:rPr lang="en-US" dirty="0">
                <a:solidFill>
                  <a:schemeClr val="tx1"/>
                </a:solidFill>
              </a:rPr>
              <a:t> (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en-US" dirty="0" err="1">
                <a:solidFill>
                  <a:schemeClr val="tx1"/>
                </a:solidFill>
              </a:rPr>
              <a:t>harus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terlebih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dahulu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diselesaikan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sebelum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diambil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keputusan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warisan</a:t>
            </a:r>
            <a:r>
              <a:rPr lang="en-US" dirty="0">
                <a:solidFill>
                  <a:schemeClr val="tx1"/>
                </a:solidFill>
              </a:rPr>
              <a:t> Aristotle </a:t>
            </a:r>
            <a:endParaRPr lang="en-ID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016293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521ED3A-EDC6-4E17-B47B-FEE77D9D7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516" y="883940"/>
            <a:ext cx="8712968" cy="5090120"/>
          </a:xfrm>
        </p:spPr>
        <p:txBody>
          <a:bodyPr>
            <a:normAutofit fontScale="77500" lnSpcReduction="20000"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TEORI UNTUK MENYELESAIKAN PERSAOALAN PENDAHULUAN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Ada </a:t>
            </a:r>
            <a:r>
              <a:rPr lang="en-US" dirty="0" err="1">
                <a:solidFill>
                  <a:schemeClr val="tx1"/>
                </a:solidFill>
              </a:rPr>
              <a:t>dua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menyelesaikan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masalah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pendahuluan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ini</a:t>
            </a:r>
            <a:r>
              <a:rPr lang="en-US" dirty="0">
                <a:solidFill>
                  <a:schemeClr val="tx1"/>
                </a:solidFill>
              </a:rPr>
              <a:t> :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Jalan </a:t>
            </a:r>
            <a:r>
              <a:rPr lang="en-US" dirty="0" err="1">
                <a:solidFill>
                  <a:schemeClr val="tx1"/>
                </a:solidFill>
              </a:rPr>
              <a:t>pertama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disebut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dgn</a:t>
            </a:r>
            <a:r>
              <a:rPr lang="en-US" dirty="0">
                <a:solidFill>
                  <a:schemeClr val="tx1"/>
                </a:solidFill>
              </a:rPr>
              <a:t> AFHANKELIJKE ANNKNOPING</a:t>
            </a:r>
            <a:r>
              <a:rPr lang="en-US" i="1" dirty="0">
                <a:solidFill>
                  <a:schemeClr val="tx1"/>
                </a:solidFill>
              </a:rPr>
              <a:t> : </a:t>
            </a:r>
            <a:r>
              <a:rPr lang="en-US" dirty="0" err="1">
                <a:solidFill>
                  <a:schemeClr val="tx1"/>
                </a:solidFill>
              </a:rPr>
              <a:t>penyelesaian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pendahuluan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digantungkan</a:t>
            </a:r>
            <a:r>
              <a:rPr lang="en-US" dirty="0">
                <a:solidFill>
                  <a:schemeClr val="tx1"/>
                </a:solidFill>
              </a:rPr>
              <a:t> pada </a:t>
            </a:r>
            <a:r>
              <a:rPr lang="en-US" dirty="0" err="1">
                <a:solidFill>
                  <a:schemeClr val="tx1"/>
                </a:solidFill>
              </a:rPr>
              <a:t>lex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causae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Artinya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setelah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diketemukan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bahwa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atas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pokok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warisan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harus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dipergunakan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Yunani (Lex </a:t>
            </a:r>
            <a:r>
              <a:rPr lang="en-US" dirty="0" err="1">
                <a:solidFill>
                  <a:schemeClr val="tx1"/>
                </a:solidFill>
              </a:rPr>
              <a:t>Causae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maka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juga </a:t>
            </a:r>
            <a:r>
              <a:rPr lang="en-US" dirty="0" err="1">
                <a:solidFill>
                  <a:schemeClr val="tx1"/>
                </a:solidFill>
              </a:rPr>
              <a:t>ditentukan</a:t>
            </a:r>
            <a:r>
              <a:rPr lang="en-US" dirty="0">
                <a:solidFill>
                  <a:schemeClr val="tx1"/>
                </a:solidFill>
              </a:rPr>
              <a:t> pada </a:t>
            </a:r>
            <a:r>
              <a:rPr lang="en-US" dirty="0" err="1">
                <a:solidFill>
                  <a:schemeClr val="tx1"/>
                </a:solidFill>
              </a:rPr>
              <a:t>kaidah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Yunani (Lex </a:t>
            </a:r>
            <a:r>
              <a:rPr lang="en-US" dirty="0" err="1">
                <a:solidFill>
                  <a:schemeClr val="tx1"/>
                </a:solidFill>
              </a:rPr>
              <a:t>Causae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Jalan </a:t>
            </a:r>
            <a:r>
              <a:rPr lang="en-US" dirty="0" err="1">
                <a:solidFill>
                  <a:schemeClr val="tx1"/>
                </a:solidFill>
              </a:rPr>
              <a:t>kedua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disebut</a:t>
            </a:r>
            <a:r>
              <a:rPr lang="en-US" dirty="0">
                <a:solidFill>
                  <a:schemeClr val="tx1"/>
                </a:solidFill>
              </a:rPr>
              <a:t> ZELFSTANDIGE AANKNOPING </a:t>
            </a:r>
            <a:r>
              <a:rPr lang="en-US" dirty="0" err="1">
                <a:solidFill>
                  <a:schemeClr val="tx1"/>
                </a:solidFill>
              </a:rPr>
              <a:t>yaitu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penyelesaian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pendahuluan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didasarkan</a:t>
            </a:r>
            <a:r>
              <a:rPr lang="en-US" dirty="0">
                <a:solidFill>
                  <a:schemeClr val="tx1"/>
                </a:solidFill>
              </a:rPr>
              <a:t> pada </a:t>
            </a:r>
            <a:r>
              <a:rPr lang="en-US" dirty="0" err="1">
                <a:solidFill>
                  <a:schemeClr val="tx1"/>
                </a:solidFill>
              </a:rPr>
              <a:t>aturan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berdiri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sendiri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Artinya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mengindahkan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hukum</a:t>
            </a:r>
            <a:r>
              <a:rPr lang="en-US" dirty="0">
                <a:solidFill>
                  <a:schemeClr val="tx1"/>
                </a:solidFill>
              </a:rPr>
              <a:t> Yunani (Lex </a:t>
            </a:r>
            <a:r>
              <a:rPr lang="en-US" dirty="0" err="1">
                <a:solidFill>
                  <a:schemeClr val="tx1"/>
                </a:solidFill>
              </a:rPr>
              <a:t>Causae</a:t>
            </a:r>
            <a:r>
              <a:rPr lang="en-US" dirty="0">
                <a:solidFill>
                  <a:schemeClr val="tx1"/>
                </a:solidFill>
              </a:rPr>
              <a:t>), </a:t>
            </a:r>
            <a:r>
              <a:rPr lang="en-US" dirty="0" err="1">
                <a:solidFill>
                  <a:schemeClr val="tx1"/>
                </a:solidFill>
              </a:rPr>
              <a:t>maka</a:t>
            </a:r>
            <a:r>
              <a:rPr lang="en-US" dirty="0">
                <a:solidFill>
                  <a:schemeClr val="tx1"/>
                </a:solidFill>
              </a:rPr>
              <a:t> hakim Indonesia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menggunakan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HPInya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sendiri</a:t>
            </a:r>
            <a:r>
              <a:rPr lang="en-US" dirty="0">
                <a:solidFill>
                  <a:schemeClr val="tx1"/>
                </a:solidFill>
              </a:rPr>
              <a:t> (Lex </a:t>
            </a:r>
            <a:r>
              <a:rPr lang="en-US" dirty="0" err="1">
                <a:solidFill>
                  <a:schemeClr val="tx1"/>
                </a:solidFill>
              </a:rPr>
              <a:t>Fori</a:t>
            </a:r>
            <a:r>
              <a:rPr lang="en-US" dirty="0">
                <a:solidFill>
                  <a:schemeClr val="tx1"/>
                </a:solidFill>
              </a:rPr>
              <a:t>) </a:t>
            </a:r>
            <a:r>
              <a:rPr lang="en-US" dirty="0" err="1">
                <a:solidFill>
                  <a:schemeClr val="tx1"/>
                </a:solidFill>
              </a:rPr>
              <a:t>yaitu</a:t>
            </a:r>
            <a:r>
              <a:rPr lang="en-US" dirty="0">
                <a:solidFill>
                  <a:schemeClr val="tx1"/>
                </a:solidFill>
              </a:rPr>
              <a:t> HPI Indonesia (</a:t>
            </a:r>
            <a:r>
              <a:rPr lang="en-US" dirty="0" err="1">
                <a:solidFill>
                  <a:schemeClr val="tx1"/>
                </a:solidFill>
              </a:rPr>
              <a:t>Pasal</a:t>
            </a:r>
            <a:r>
              <a:rPr lang="en-US" dirty="0">
                <a:solidFill>
                  <a:schemeClr val="tx1"/>
                </a:solidFill>
              </a:rPr>
              <a:t> 18 AB )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menentukan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persoalan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pendahuluan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tidaknya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perkawinan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telah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dilakukan</a:t>
            </a:r>
            <a:r>
              <a:rPr lang="en-US" dirty="0">
                <a:solidFill>
                  <a:schemeClr val="tx1"/>
                </a:solidFill>
              </a:rPr>
              <a:t> oleh Aristotle </a:t>
            </a:r>
            <a:r>
              <a:rPr lang="en-US" dirty="0" err="1">
                <a:solidFill>
                  <a:schemeClr val="tx1"/>
                </a:solidFill>
              </a:rPr>
              <a:t>dgn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Tumiyem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690336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1484784"/>
            <a:ext cx="7992888" cy="43490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bisa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muncul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sekali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serangkaian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tertentu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Misalnya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warisan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terlebih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dulu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ahli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waris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anak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tahap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pertama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 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Tetapi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terlebih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dahulu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anak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tahap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68740977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196752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Bila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salah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anak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pernah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kawin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sebelumnya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maka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apakah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perceraian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perkawinan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terdahulu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tahap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ketiga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Demikian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proses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bisa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berlangsung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hingga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dianggap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sudah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lagi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sebelumnya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7314325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318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perkembangan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Persoalan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dilihat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sebagai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salah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satu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pranata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HPI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mungkin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digunakan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hakim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mengarahkan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penentuan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diberlakukan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untuk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pokok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maupun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masalah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pendahuluannya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20809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9617</TotalTime>
  <Words>645</Words>
  <Application>Microsoft Office PowerPoint</Application>
  <PresentationFormat>On-screen Show (4:3)</PresentationFormat>
  <Paragraphs>37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Lenovo</cp:lastModifiedBy>
  <cp:revision>523</cp:revision>
  <cp:lastPrinted>2017-08-29T02:54:51Z</cp:lastPrinted>
  <dcterms:created xsi:type="dcterms:W3CDTF">2010-04-18T12:06:30Z</dcterms:created>
  <dcterms:modified xsi:type="dcterms:W3CDTF">2025-10-30T06:17:38Z</dcterms:modified>
</cp:coreProperties>
</file>