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8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embeddedFontLst>
    <p:embeddedFont>
      <p:font typeface="Neue Haas Grotesk Text Pro" panose="020B0504020202020204" pitchFamily="34" charset="77"/>
      <p:regular r:id="rId10"/>
    </p:embeddedFont>
    <p:embeddedFont>
      <p:font typeface="Plus Jakarta Sans"/>
      <p:bold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595"/>
  </p:normalViewPr>
  <p:slideViewPr>
    <p:cSldViewPr snapToGrid="0" snapToObjects="1">
      <p:cViewPr varScale="1">
        <p:scale>
          <a:sx n="109" d="100"/>
          <a:sy n="109" d="100"/>
        </p:scale>
        <p:origin x="68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ack circle in a purple and orange color&#10;&#10;AI-generated content may be incorrect.">
            <a:extLst>
              <a:ext uri="{FF2B5EF4-FFF2-40B4-BE49-F238E27FC236}">
                <a16:creationId xmlns:a16="http://schemas.microsoft.com/office/drawing/2014/main" id="{C8E832A1-AE20-595C-6C6A-C6CAD6D722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59" t="1529" r="16895" b="27442"/>
          <a:stretch>
            <a:fillRect/>
          </a:stretch>
        </p:blipFill>
        <p:spPr>
          <a:xfrm flipH="1">
            <a:off x="-27432" y="0"/>
            <a:ext cx="12219432" cy="68657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95259" y="1820486"/>
            <a:ext cx="4800600" cy="2762187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8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95260" y="4714821"/>
            <a:ext cx="3830874" cy="1496616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95259" y="219456"/>
            <a:ext cx="2703777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35440" y="219456"/>
            <a:ext cx="1495365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036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17452" y="214858"/>
            <a:ext cx="14859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36917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circle in a purple and orange color&#10;&#10;AI-generated content may be incorrect.">
            <a:extLst>
              <a:ext uri="{FF2B5EF4-FFF2-40B4-BE49-F238E27FC236}">
                <a16:creationId xmlns:a16="http://schemas.microsoft.com/office/drawing/2014/main" id="{6AC85073-6D22-76C5-C752-C565E9FBCC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6" t="10520" r="14652" b="11508"/>
          <a:stretch>
            <a:fillRect/>
          </a:stretch>
        </p:blipFill>
        <p:spPr>
          <a:xfrm flipH="1">
            <a:off x="-2" y="11899"/>
            <a:ext cx="12192001" cy="6865715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BF6CFC71-0CC0-F6AB-06FD-5F2DE2587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2" y="459253"/>
            <a:ext cx="5658468" cy="2691359"/>
          </a:xfrm>
        </p:spPr>
        <p:txBody>
          <a:bodyPr/>
          <a:lstStyle>
            <a:lvl1pPr>
              <a:defRPr sz="4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1932924-E87B-08A2-5EE3-BBA69699E2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62264" y="516600"/>
            <a:ext cx="2593814" cy="1627886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2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62265" y="219456"/>
            <a:ext cx="2504049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63200" y="219456"/>
            <a:ext cx="1146383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7" y="219456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133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88952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tIns="36576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7EB34FF5-770C-AA64-B806-5D6DED71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463843"/>
            <a:ext cx="12188952" cy="2394157"/>
          </a:xfrm>
          <a:gradFill>
            <a:gsLst>
              <a:gs pos="31000">
                <a:srgbClr val="000000">
                  <a:alpha val="30000"/>
                </a:srgbClr>
              </a:gs>
              <a:gs pos="87000">
                <a:srgbClr val="000000">
                  <a:alpha val="60000"/>
                </a:srgbClr>
              </a:gs>
              <a:gs pos="0">
                <a:srgbClr val="000000">
                  <a:alpha val="0"/>
                </a:srgbClr>
              </a:gs>
            </a:gsLst>
            <a:lin ang="5400000" scaled="0"/>
          </a:gradFill>
        </p:spPr>
        <p:txBody>
          <a:bodyPr lIns="502920" tIns="0" rIns="5029200" bIns="365760"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49132BB0-A42B-7355-8046-F22B2344C6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01099" y="4463843"/>
            <a:ext cx="3387853" cy="2394157"/>
          </a:xfrm>
        </p:spPr>
        <p:txBody>
          <a:bodyPr vert="horz" lIns="137160" tIns="365760" rIns="0" bIns="457200" rtlCol="0" anchor="b">
            <a:normAutofit/>
          </a:bodyPr>
          <a:lstStyle>
            <a:lvl1pPr marL="0" indent="0">
              <a:buNone/>
              <a:defRPr lang="en-US" sz="1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37656" y="219456"/>
            <a:ext cx="2740616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866095" y="219456"/>
            <a:ext cx="1957990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362195" y="219456"/>
            <a:ext cx="448805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625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close up of a colorful background&#10;&#10;AI-generated content may be incorrect.">
            <a:extLst>
              <a:ext uri="{FF2B5EF4-FFF2-40B4-BE49-F238E27FC236}">
                <a16:creationId xmlns:a16="http://schemas.microsoft.com/office/drawing/2014/main" id="{6F838A51-B977-1664-089F-3B2250DFEF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8117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980" y="4311805"/>
            <a:ext cx="8585337" cy="2368300"/>
          </a:xfrm>
        </p:spPr>
        <p:txBody>
          <a:bodyPr anchor="b">
            <a:normAutofit/>
          </a:bodyPr>
          <a:lstStyle>
            <a:lvl1pPr>
              <a:defRPr sz="69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9100" y="219456"/>
            <a:ext cx="265617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9456"/>
            <a:ext cx="1913256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8" y="219456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316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background with a purple and orange light&#10;&#10;AI-generated content may be incorrect.">
            <a:extLst>
              <a:ext uri="{FF2B5EF4-FFF2-40B4-BE49-F238E27FC236}">
                <a16:creationId xmlns:a16="http://schemas.microsoft.com/office/drawing/2014/main" id="{D09BF41B-6D10-9A6E-03E4-5E7320A61D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2"/>
            <a:ext cx="12192000" cy="28690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368" y="2138776"/>
            <a:ext cx="6433266" cy="1962149"/>
          </a:xfrm>
        </p:spPr>
        <p:txBody>
          <a:bodyPr anchor="t">
            <a:normAutofit/>
          </a:bodyPr>
          <a:lstStyle>
            <a:lvl1pPr>
              <a:defRPr sz="88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53300" y="214858"/>
            <a:ext cx="14859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53301" y="2138776"/>
            <a:ext cx="3718420" cy="4109624"/>
          </a:xfrm>
        </p:spPr>
        <p:txBody>
          <a:bodyPr vert="horz" lIns="91440" tIns="45720" rIns="91440" bIns="45720" rtlCol="0" anchor="t">
            <a:normAutofit/>
          </a:bodyPr>
          <a:lstStyle>
            <a:lvl1pPr marL="457200" indent="-457200"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1pPr>
            <a:lvl2pPr marL="571500" indent="-342900"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2pPr>
            <a:lvl3pPr marL="800100" indent="-342900"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3pPr>
            <a:lvl4pPr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4pPr>
            <a:lvl5pPr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982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bg>
      <p:bgPr>
        <a:solidFill>
          <a:srgbClr val="0909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background with a red and yellow light&#10;&#10;AI-generated content may be incorrect.">
            <a:extLst>
              <a:ext uri="{FF2B5EF4-FFF2-40B4-BE49-F238E27FC236}">
                <a16:creationId xmlns:a16="http://schemas.microsoft.com/office/drawing/2014/main" id="{BD349A90-08FB-AFC0-8649-56404DF7B8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109"/>
          <a:stretch>
            <a:fillRect/>
          </a:stretch>
        </p:blipFill>
        <p:spPr>
          <a:xfrm rot="10800000" flipH="1">
            <a:off x="-9982" y="2555751"/>
            <a:ext cx="12192000" cy="43439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852" y="3481713"/>
            <a:ext cx="5496426" cy="2092272"/>
          </a:xfrm>
        </p:spPr>
        <p:txBody>
          <a:bodyPr anchor="t">
            <a:normAutofit/>
          </a:bodyPr>
          <a:lstStyle>
            <a:lvl1pPr>
              <a:defRPr sz="7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43EA2DD-B019-E3AA-ACB7-13CC3353E8D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2555751"/>
          </a:xfrm>
          <a:blipFill>
            <a:blip r:embed="rId3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3660" y="2734068"/>
            <a:ext cx="2727331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85567" y="2734068"/>
            <a:ext cx="1586711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6614" y="2734068"/>
            <a:ext cx="526695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785567" y="3481713"/>
            <a:ext cx="3916103" cy="2765887"/>
          </a:xfr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1pPr>
            <a:lvl2pPr marL="571500" indent="-342900"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2pPr>
            <a:lvl3pPr marL="800100" indent="-342900"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3pPr>
            <a:lvl4pPr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4pPr>
            <a:lvl5pPr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5pPr>
          </a:lstStyle>
          <a:p>
            <a:pPr marL="228600" lvl="0" indent="-228600"/>
            <a:r>
              <a:rPr lang="en-US"/>
              <a:t>Click to edit Master text styles</a:t>
            </a:r>
          </a:p>
          <a:p>
            <a:pPr marL="228600" lvl="1" indent="-228600"/>
            <a:r>
              <a:rPr lang="en-US"/>
              <a:t>Second level</a:t>
            </a:r>
          </a:p>
          <a:p>
            <a:pPr marL="228600" lvl="2" indent="-228600"/>
            <a:r>
              <a:rPr lang="en-US"/>
              <a:t>Third level</a:t>
            </a:r>
          </a:p>
          <a:p>
            <a:pPr marL="228600" lvl="3" indent="-228600"/>
            <a:r>
              <a:rPr lang="en-US"/>
              <a:t>Fourth level</a:t>
            </a:r>
          </a:p>
          <a:p>
            <a:pPr marL="228600" lvl="4" indent="-228600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657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purple and black background&#10;&#10;AI-generated content may be incorrect.">
            <a:extLst>
              <a:ext uri="{FF2B5EF4-FFF2-40B4-BE49-F238E27FC236}">
                <a16:creationId xmlns:a16="http://schemas.microsoft.com/office/drawing/2014/main" id="{518E8C82-2B1B-76C7-A67D-099AEEEAD0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9"/>
          <a:stretch>
            <a:fillRect/>
          </a:stretch>
        </p:blipFill>
        <p:spPr>
          <a:xfrm>
            <a:off x="6324601" y="1"/>
            <a:ext cx="5881254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851" y="1276990"/>
            <a:ext cx="5378267" cy="985658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14858"/>
            <a:ext cx="2726376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4858"/>
            <a:ext cx="194184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0295" y="214858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477" y="2471736"/>
            <a:ext cx="5378268" cy="366273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51646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bg>
      <p:bgPr>
        <a:solidFill>
          <a:srgbClr val="0909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ack background with a purple and orange light&#10;&#10;AI-generated content may be incorrect.">
            <a:extLst>
              <a:ext uri="{FF2B5EF4-FFF2-40B4-BE49-F238E27FC236}">
                <a16:creationId xmlns:a16="http://schemas.microsoft.com/office/drawing/2014/main" id="{E41EB56E-DF88-E5AB-35AF-891395DCDB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4406900"/>
            <a:ext cx="9144000" cy="24511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899" y="1886712"/>
            <a:ext cx="3507989" cy="3233928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9100" y="208394"/>
            <a:ext cx="253211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67400" y="208394"/>
            <a:ext cx="20175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6588" y="208394"/>
            <a:ext cx="553156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67401" y="1886712"/>
            <a:ext cx="4495800" cy="323392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>
                <a:solidFill>
                  <a:schemeClr val="tx1"/>
                </a:solidFill>
              </a:defRPr>
            </a:lvl1pPr>
            <a:lvl2pPr>
              <a:defRPr lang="en-US">
                <a:solidFill>
                  <a:schemeClr val="tx1"/>
                </a:solidFill>
              </a:defRPr>
            </a:lvl2pPr>
            <a:lvl3pPr>
              <a:defRPr lang="en-US">
                <a:solidFill>
                  <a:schemeClr val="tx1"/>
                </a:solidFill>
              </a:defRPr>
            </a:lvl3pPr>
            <a:lvl4pPr>
              <a:defRPr lang="en-US">
                <a:solidFill>
                  <a:schemeClr val="tx1"/>
                </a:solidFill>
              </a:defRPr>
            </a:lvl4pPr>
            <a:lvl5pPr>
              <a:defRPr lang="en-US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851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436" y="1115568"/>
            <a:ext cx="2505264" cy="1624122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9768" y="219456"/>
            <a:ext cx="2684048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74064" y="215823"/>
            <a:ext cx="14859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5BCAD085-E8A6-8845-BD4E-CB4CCA059FC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242" y="215823"/>
            <a:ext cx="549272" cy="338328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8436" y="3028523"/>
            <a:ext cx="2505264" cy="341037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B2531DA-E07E-34C2-010B-27DB8B00492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374064" y="1181100"/>
            <a:ext cx="8817936" cy="5676900"/>
          </a:xfr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4147552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4000500" cy="1352516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9100" y="219456"/>
            <a:ext cx="2727930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47899" y="219456"/>
            <a:ext cx="1747774" cy="338328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3948" y="216280"/>
            <a:ext cx="551113" cy="338328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7899" y="1104900"/>
            <a:ext cx="6925002" cy="1352516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None/>
              <a:defRPr sz="1400"/>
            </a:lvl1pPr>
            <a:lvl2pPr marL="514350" indent="-285750">
              <a:buFont typeface="Arial" panose="020B0604020202020204" pitchFamily="34" charset="0"/>
              <a:buNone/>
              <a:defRPr sz="1400"/>
            </a:lvl2pPr>
            <a:lvl3pPr marL="742950" indent="-285750">
              <a:buFont typeface="Arial" panose="020B0604020202020204" pitchFamily="34" charset="0"/>
              <a:buNone/>
              <a:defRPr sz="1400"/>
            </a:lvl3pPr>
            <a:lvl4pPr marL="857250" indent="-171450">
              <a:buFont typeface="Arial" panose="020B0604020202020204" pitchFamily="34" charset="0"/>
              <a:buNone/>
              <a:defRPr sz="1400"/>
            </a:lvl4pPr>
            <a:lvl5pPr marL="1085850" indent="-17145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46877B-7C99-D26C-DFEC-72A4289A8FA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2938509"/>
            <a:ext cx="12192000" cy="3919491"/>
          </a:xfrm>
          <a:blipFill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6948165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2514600" cy="2918919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14858"/>
            <a:ext cx="25146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EB6A322-B3CC-9AE7-DB63-8B433811BD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423747" y="0"/>
            <a:ext cx="8768253" cy="3985719"/>
          </a:xfrm>
          <a:blipFill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2800" y="4077628"/>
            <a:ext cx="1920240" cy="338328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7" y="4077628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52800" y="4423576"/>
            <a:ext cx="8420100" cy="1824824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7458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1339" y="1115568"/>
            <a:ext cx="5247577" cy="994131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9768" y="219456"/>
            <a:ext cx="2933700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96579" y="209088"/>
            <a:ext cx="1844044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5BCAD085-E8A6-8845-BD4E-CB4CCA059FC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4185" y="209088"/>
            <a:ext cx="555948" cy="338328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3BFBE8F-8803-50FD-04BC-3A247F9767C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181100"/>
            <a:ext cx="5247577" cy="5676900"/>
          </a:xfr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881339" y="2133600"/>
            <a:ext cx="5247577" cy="4114800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0031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057" y="1115568"/>
            <a:ext cx="3607670" cy="3170545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9768" y="214858"/>
            <a:ext cx="2597106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45909" y="214858"/>
            <a:ext cx="1586711" cy="338328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7610" y="214858"/>
            <a:ext cx="555948" cy="338328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5909" y="1112672"/>
            <a:ext cx="6926991" cy="196780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21707E4-5122-AA3B-7CFC-6AF9C0BAC4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903079" y="3500203"/>
            <a:ext cx="7288921" cy="3357797"/>
          </a:xfrm>
          <a:custGeom>
            <a:avLst/>
            <a:gdLst>
              <a:gd name="connsiteX0" fmla="*/ 0 w 7391400"/>
              <a:gd name="connsiteY0" fmla="*/ 0 h 3018269"/>
              <a:gd name="connsiteX1" fmla="*/ 7391400 w 7391400"/>
              <a:gd name="connsiteY1" fmla="*/ 0 h 3018269"/>
              <a:gd name="connsiteX2" fmla="*/ 7391400 w 7391400"/>
              <a:gd name="connsiteY2" fmla="*/ 3018269 h 3018269"/>
              <a:gd name="connsiteX3" fmla="*/ 0 w 7391400"/>
              <a:gd name="connsiteY3" fmla="*/ 3018269 h 3018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91400" h="3018269">
                <a:moveTo>
                  <a:pt x="0" y="0"/>
                </a:moveTo>
                <a:lnTo>
                  <a:pt x="7391400" y="0"/>
                </a:lnTo>
                <a:lnTo>
                  <a:pt x="7391400" y="3018269"/>
                </a:lnTo>
                <a:lnTo>
                  <a:pt x="0" y="3018269"/>
                </a:lnTo>
                <a:close/>
              </a:path>
            </a:pathLst>
          </a:custGeom>
          <a:blipFill dpi="0" rotWithShape="1">
            <a:blip r:embed="rId2" cstate="email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42736295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393" y="3429001"/>
            <a:ext cx="2501307" cy="2551982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02C8AD-A927-B946-5850-6500487D688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12192000" cy="270509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865290"/>
            <a:ext cx="2726376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2799" y="2865290"/>
            <a:ext cx="1967345" cy="338328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7" y="2865290"/>
            <a:ext cx="555948" cy="338328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52800" y="3429000"/>
            <a:ext cx="8210204" cy="30099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74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230" y="1115568"/>
            <a:ext cx="3603256" cy="1409878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38700" y="209088"/>
            <a:ext cx="2514600" cy="338328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6019" y="219456"/>
            <a:ext cx="564341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6230" y="2705100"/>
            <a:ext cx="3603256" cy="3695700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83D1CED-EDC4-B2B7-E11C-EF0ED41A913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935269" y="1175658"/>
            <a:ext cx="7256731" cy="5682342"/>
          </a:xfrm>
          <a:blipFill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7261655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4607626"/>
            <a:ext cx="4419600" cy="1640774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4508209-B462-E74A-288F-8910B06DE3A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914" y="0"/>
            <a:ext cx="4836786" cy="4214191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41275" y="209088"/>
            <a:ext cx="2726376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4858"/>
            <a:ext cx="190525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5BCAD085-E8A6-8845-BD4E-CB4CCA059FC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41276" y="1104900"/>
            <a:ext cx="5750381" cy="5143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3863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3105335" cy="1636510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14858"/>
            <a:ext cx="2726376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522" y="214858"/>
            <a:ext cx="2536988" cy="338328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2840" y="214858"/>
            <a:ext cx="555948" cy="338328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A8D0EC2-AB64-20F7-00E1-73B35DEAA2D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" y="3017520"/>
            <a:ext cx="3417902" cy="3840480"/>
          </a:xfr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055522" y="1104901"/>
            <a:ext cx="7476571" cy="53339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8291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colorful background&#10;&#10;AI-generated content may be incorrect.">
            <a:extLst>
              <a:ext uri="{FF2B5EF4-FFF2-40B4-BE49-F238E27FC236}">
                <a16:creationId xmlns:a16="http://schemas.microsoft.com/office/drawing/2014/main" id="{C26FEAF5-B987-7B83-7D1F-A4C535E2B0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01" r="5781"/>
          <a:stretch>
            <a:fillRect/>
          </a:stretch>
        </p:blipFill>
        <p:spPr>
          <a:xfrm rot="10800000" flipH="1">
            <a:off x="0" y="-1"/>
            <a:ext cx="12192000" cy="6864096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E9DD887D-B316-418B-8AF4-4F941223A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0" y="5082379"/>
            <a:ext cx="4000500" cy="1169230"/>
          </a:xfrm>
        </p:spPr>
        <p:txBody>
          <a:bodyPr anchor="b">
            <a:normAutofit/>
          </a:bodyPr>
          <a:lstStyle>
            <a:lvl1pPr>
              <a:defRPr sz="2000" spc="-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6D72DC-8ED1-FAB8-CD4C-7BDCAEA2C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C6FDB9-A3B3-A4DB-D081-D27ECC70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72400" y="209088"/>
            <a:ext cx="197069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FCFB0-1D5D-C25F-A74C-5CFB9C195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42D9118-C154-84FE-9D86-92525287F07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0988" y="1063625"/>
            <a:ext cx="10428287" cy="3508375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26000"/>
            </a:lvl1pPr>
          </a:lstStyle>
          <a:p>
            <a:pPr lvl="0"/>
            <a:r>
              <a:rPr lang="en-US" dirty="0"/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27672932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red and purple light&#10;&#10;AI-generated content may be incorrect.">
            <a:extLst>
              <a:ext uri="{FF2B5EF4-FFF2-40B4-BE49-F238E27FC236}">
                <a16:creationId xmlns:a16="http://schemas.microsoft.com/office/drawing/2014/main" id="{27A6C04A-3EE2-7293-8111-E4CF6B18B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4" t="57458" r="22221" b="1"/>
          <a:stretch>
            <a:fillRect/>
          </a:stretch>
        </p:blipFill>
        <p:spPr>
          <a:xfrm rot="10800000">
            <a:off x="0" y="0"/>
            <a:ext cx="12192000" cy="48028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19099" y="2885606"/>
            <a:ext cx="8801101" cy="3553293"/>
          </a:xfrm>
        </p:spPr>
        <p:txBody>
          <a:bodyPr anchor="b">
            <a:normAutofit/>
          </a:bodyPr>
          <a:lstStyle>
            <a:lvl1pPr marL="0" indent="0">
              <a:lnSpc>
                <a:spcPct val="85000"/>
              </a:lnSpc>
              <a:buNone/>
              <a:defRPr sz="6000" b="0" spc="-50" baseline="0">
                <a:solidFill>
                  <a:schemeClr val="tx1"/>
                </a:solidFill>
              </a:defRPr>
            </a:lvl1pPr>
            <a:lvl2pPr marL="228600" indent="0">
              <a:lnSpc>
                <a:spcPct val="85000"/>
              </a:lnSpc>
              <a:buNone/>
              <a:defRPr sz="4400" b="0" spc="-50" baseline="0">
                <a:solidFill>
                  <a:schemeClr val="tx1"/>
                </a:solidFill>
              </a:defRPr>
            </a:lvl2pPr>
            <a:lvl3pPr marL="457200" indent="0">
              <a:lnSpc>
                <a:spcPct val="85000"/>
              </a:lnSpc>
              <a:buNone/>
              <a:defRPr sz="4000" b="0" spc="-50" baseline="0">
                <a:solidFill>
                  <a:schemeClr val="tx1"/>
                </a:solidFill>
              </a:defRPr>
            </a:lvl3pPr>
            <a:lvl4pPr marL="685800" indent="0">
              <a:lnSpc>
                <a:spcPct val="85000"/>
              </a:lnSpc>
              <a:buNone/>
              <a:defRPr sz="3600" b="0" spc="-50" baseline="0">
                <a:solidFill>
                  <a:schemeClr val="tx1"/>
                </a:solidFill>
              </a:defRPr>
            </a:lvl4pPr>
            <a:lvl5pPr marL="914400" indent="0">
              <a:lnSpc>
                <a:spcPct val="85000"/>
              </a:lnSpc>
              <a:buNone/>
              <a:defRPr sz="3200" b="0" spc="-5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274566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colorful background&#10;&#10;AI-generated content may be incorrect.">
            <a:extLst>
              <a:ext uri="{FF2B5EF4-FFF2-40B4-BE49-F238E27FC236}">
                <a16:creationId xmlns:a16="http://schemas.microsoft.com/office/drawing/2014/main" id="{56ABB8EC-1098-DCAC-E2E3-BCA53EEC62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" t="22024" r="10011"/>
          <a:stretch>
            <a:fillRect/>
          </a:stretch>
        </p:blipFill>
        <p:spPr>
          <a:xfrm rot="10800000" flipH="1">
            <a:off x="0" y="0"/>
            <a:ext cx="12192000" cy="68640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131542D-3EA5-35E3-406E-8496EA7D4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899" y="4874218"/>
            <a:ext cx="8506567" cy="666427"/>
          </a:xfrm>
        </p:spPr>
        <p:txBody>
          <a:bodyPr anchor="ctr">
            <a:normAutofit/>
          </a:bodyPr>
          <a:lstStyle>
            <a:lvl1pPr algn="r">
              <a:lnSpc>
                <a:spcPct val="90000"/>
              </a:lnSpc>
              <a:defRPr sz="1400" b="0" cap="all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FB98B-06E5-997A-53DA-CC0E6A61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CA6F2-8C52-8488-999E-FEF7877B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DD64-9865-92B3-BED2-F770E976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BD3F2A-2B85-D7B7-24A2-D01A281CD7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66899" y="1856096"/>
            <a:ext cx="8506567" cy="2855388"/>
          </a:xfrm>
        </p:spPr>
        <p:txBody>
          <a:bodyPr anchor="ctr">
            <a:normAutofit/>
          </a:bodyPr>
          <a:lstStyle>
            <a:lvl1pPr marL="164592" indent="-164592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spc="-5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</p:spTree>
    <p:extLst>
      <p:ext uri="{BB962C8B-B14F-4D97-AF65-F5344CB8AC3E}">
        <p14:creationId xmlns:p14="http://schemas.microsoft.com/office/powerpoint/2010/main" val="6170135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8382000" cy="70165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4CA46A-141E-21AB-51BA-BA1F0F39570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1800" y="1900238"/>
            <a:ext cx="4924425" cy="43481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F8607D36-7013-02AC-69A9-8D38C5BBA7D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878824" y="1900238"/>
            <a:ext cx="4924425" cy="43481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182429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655" y="932098"/>
            <a:ext cx="10835539" cy="7040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4858"/>
            <a:ext cx="192024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8654" y="1675614"/>
            <a:ext cx="4913919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854769-C5D8-1BF0-C3A2-77216D6255D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1800" y="2285022"/>
            <a:ext cx="4900773" cy="396337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6500" y="1675614"/>
            <a:ext cx="4967694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B3527224-4234-3620-766D-DCCA3AFDF89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79401" y="2285022"/>
            <a:ext cx="4982762" cy="396337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7142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1" y="1113510"/>
            <a:ext cx="8380309" cy="87619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4436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0729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red and purple light&#10;&#10;AI-generated content may be incorrect.">
            <a:extLst>
              <a:ext uri="{FF2B5EF4-FFF2-40B4-BE49-F238E27FC236}">
                <a16:creationId xmlns:a16="http://schemas.microsoft.com/office/drawing/2014/main" id="{CC69B319-31FA-514C-5A82-30B4D1B20A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92"/>
          <a:stretch>
            <a:fillRect/>
          </a:stretch>
        </p:blipFill>
        <p:spPr>
          <a:xfrm flipH="1">
            <a:off x="-1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393" y="758952"/>
            <a:ext cx="7609668" cy="1734866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9100" y="2705101"/>
            <a:ext cx="8801100" cy="294755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US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909440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ed and purple light&#10;&#10;AI-generated content may be incorrect.">
            <a:extLst>
              <a:ext uri="{FF2B5EF4-FFF2-40B4-BE49-F238E27FC236}">
                <a16:creationId xmlns:a16="http://schemas.microsoft.com/office/drawing/2014/main" id="{86565871-9318-EC0D-5245-A159818CA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92"/>
          <a:stretch>
            <a:fillRect/>
          </a:stretch>
        </p:blipFill>
        <p:spPr>
          <a:xfrm flipH="1">
            <a:off x="-1" y="0"/>
            <a:ext cx="12191999" cy="6858000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687F1B09-5020-D2DD-189E-7226AD232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2" y="2704772"/>
            <a:ext cx="5465660" cy="2733384"/>
          </a:xfrm>
        </p:spPr>
        <p:txBody>
          <a:bodyPr/>
          <a:lstStyle>
            <a:lvl1pPr>
              <a:defRPr sz="7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492B719-9068-0A96-E408-4EB3E9F85BE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305550" y="2705100"/>
            <a:ext cx="4410075" cy="15621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1946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1" y="1113510"/>
            <a:ext cx="9942409" cy="87619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417" y="2133600"/>
            <a:ext cx="9942409" cy="4305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393" y="214858"/>
            <a:ext cx="2726376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700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01100" y="214858"/>
            <a:ext cx="1920240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700" cap="all" baseline="0"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1657" y="214858"/>
            <a:ext cx="55594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700" cap="all" baseline="0"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4462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707" r:id="rId19"/>
    <p:sldLayoutId id="2147483708" r:id="rId20"/>
    <p:sldLayoutId id="2147483709" r:id="rId21"/>
    <p:sldLayoutId id="2147483710" r:id="rId22"/>
    <p:sldLayoutId id="2147483711" r:id="rId23"/>
    <p:sldLayoutId id="2147483712" r:id="rId24"/>
    <p:sldLayoutId id="2147483713" r:id="rId25"/>
    <p:sldLayoutId id="2147483714" r:id="rId26"/>
    <p:sldLayoutId id="2147483715" r:id="rId27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0" kern="1200" spc="-11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264">
          <p15:clr>
            <a:srgbClr val="F26B43"/>
          </p15:clr>
        </p15:guide>
        <p15:guide id="4" orient="horz" pos="264">
          <p15:clr>
            <a:srgbClr val="F26B43"/>
          </p15:clr>
        </p15:guide>
        <p15:guide id="5" pos="7416">
          <p15:clr>
            <a:srgbClr val="F26B43"/>
          </p15:clr>
        </p15:guide>
        <p15:guide id="12" pos="4632">
          <p15:clr>
            <a:srgbClr val="F26B43"/>
          </p15:clr>
        </p15:guide>
        <p15:guide id="13" pos="5544">
          <p15:clr>
            <a:srgbClr val="F26B43"/>
          </p15:clr>
        </p15:guide>
        <p15:guide id="26" pos="2784">
          <p15:clr>
            <a:srgbClr val="F26B43"/>
          </p15:clr>
        </p15:guide>
        <p15:guide id="27" pos="3048">
          <p15:clr>
            <a:srgbClr val="F26B43"/>
          </p15:clr>
        </p15:guide>
        <p15:guide id="29" pos="3960">
          <p15:clr>
            <a:srgbClr val="F26B43"/>
          </p15:clr>
        </p15:guide>
        <p15:guide id="30" pos="1176">
          <p15:clr>
            <a:srgbClr val="F26B43"/>
          </p15:clr>
        </p15:guide>
        <p15:guide id="31" pos="912">
          <p15:clr>
            <a:srgbClr val="F26B43"/>
          </p15:clr>
        </p15:guide>
        <p15:guide id="32" pos="3696">
          <p15:clr>
            <a:srgbClr val="F26B43"/>
          </p15:clr>
        </p15:guide>
        <p15:guide id="33" pos="1848">
          <p15:clr>
            <a:srgbClr val="F26B43"/>
          </p15:clr>
        </p15:guide>
        <p15:guide id="34" pos="2112">
          <p15:clr>
            <a:srgbClr val="F26B43"/>
          </p15:clr>
        </p15:guide>
        <p15:guide id="36" pos="6528">
          <p15:clr>
            <a:srgbClr val="F26B43"/>
          </p15:clr>
        </p15:guide>
        <p15:guide id="37" pos="6744">
          <p15:clr>
            <a:srgbClr val="F26B43"/>
          </p15:clr>
        </p15:guide>
        <p15:guide id="42" orient="horz" pos="393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1930747"/>
            <a:ext cx="4095750" cy="304800"/>
          </a:xfrm>
          <a:prstGeom prst="roundRect">
            <a:avLst>
              <a:gd name="adj" fmla="val 50000"/>
            </a:avLst>
          </a:prstGeom>
          <a:solidFill>
            <a:srgbClr val="153049"/>
          </a:solidFill>
          <a:ln w="9525">
            <a:solidFill>
              <a:srgbClr val="38BD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4822477"/>
            <a:ext cx="457200" cy="28575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09600" y="2464147"/>
            <a:ext cx="9101137" cy="1139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484"/>
              </a:lnSpc>
            </a:pPr>
            <a:r>
              <a:rPr sz="3900" b="1" i="0" u="none" dirty="0" err="1">
                <a:solidFill>
                  <a:srgbClr val="FFFFFF"/>
                </a:solidFill>
                <a:latin typeface="Plus Jakarta Sans"/>
              </a:rPr>
              <a:t>Antropometri</a:t>
            </a:r>
            <a:r>
              <a:rPr sz="3900" b="1" i="0" u="none" dirty="0">
                <a:solidFill>
                  <a:srgbClr val="FFFFFF"/>
                </a:solidFill>
                <a:latin typeface="Plus Jakarta Sans"/>
              </a:rPr>
              <a:t> &amp; </a:t>
            </a:r>
            <a:r>
              <a:rPr sz="3900" b="1" i="0" u="none" dirty="0" err="1">
                <a:solidFill>
                  <a:srgbClr val="FFFFFF"/>
                </a:solidFill>
                <a:latin typeface="Plus Jakarta Sans"/>
              </a:rPr>
              <a:t>Dimensi</a:t>
            </a:r>
            <a:r>
              <a:rPr sz="3900" b="1" i="0" u="none" dirty="0">
                <a:solidFill>
                  <a:srgbClr val="FFFFFF"/>
                </a:solidFill>
                <a:latin typeface="Plus Jakarta Sans"/>
              </a:rPr>
              <a:t> Ruang </a:t>
            </a:r>
            <a:r>
              <a:rPr sz="3900" b="1" i="0" u="none" dirty="0" err="1">
                <a:solidFill>
                  <a:srgbClr val="FFFFFF"/>
                </a:solidFill>
                <a:latin typeface="Plus Jakarta Sans"/>
              </a:rPr>
              <a:t>Manusia</a:t>
            </a:r>
            <a:endParaRPr sz="3900" b="1" i="0" u="none" dirty="0">
              <a:solidFill>
                <a:srgbClr val="FFFFFF"/>
              </a:solidFill>
              <a:latin typeface="Plus Jakarta San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3793777"/>
            <a:ext cx="69532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94A3B8"/>
                </a:solidFill>
                <a:latin typeface="Plus Jakarta Sans"/>
              </a:rPr>
              <a:t>Penerapan praktis data dimensi tubuh manusia dalam perancangan furnitur, batas ruang gerak, dan ruang arsitektural yang ergonomis.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0575" y="1997422"/>
            <a:ext cx="466725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38BDF8"/>
                </a:solidFill>
                <a:latin typeface="Plus Jakarta Sans"/>
              </a:rPr>
              <a:t>PERTEMUAN LANJUTAN • ERGONOMI &amp; ARSITEKTUR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19200" y="4746277"/>
            <a:ext cx="5310187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CBD5E1"/>
                </a:solidFill>
                <a:latin typeface="Plus Jakarta Sans"/>
              </a:rPr>
              <a:t>Review Singkat: Pengertian Dasar Antropometri (Minggu Lalu)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624137"/>
            <a:ext cx="3505200" cy="2543175"/>
          </a:xfrm>
          <a:prstGeom prst="roundRect">
            <a:avLst>
              <a:gd name="adj" fmla="val 5992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43400" y="2738437"/>
            <a:ext cx="3505200" cy="2314575"/>
          </a:xfrm>
          <a:prstGeom prst="roundRect">
            <a:avLst>
              <a:gd name="adj" fmla="val 6584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77200" y="2738437"/>
            <a:ext cx="3505200" cy="2314575"/>
          </a:xfrm>
          <a:prstGeom prst="roundRect">
            <a:avLst>
              <a:gd name="adj" fmla="val 6584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925" y="2938462"/>
            <a:ext cx="457200" cy="4572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7725" y="3052762"/>
            <a:ext cx="457200" cy="4572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1525" y="3052762"/>
            <a:ext cx="457200" cy="4572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7275" y="3071812"/>
            <a:ext cx="190500" cy="1905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4887" y="3186112"/>
            <a:ext cx="142875" cy="1905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58212" y="3186112"/>
            <a:ext cx="123825" cy="1905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Plus Jakarta Sans"/>
              </a:rPr>
              <a:t>FONDASI KONSEP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704850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Kilas Balik: Pengertian Dasar Antropometri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3925" y="3586162"/>
            <a:ext cx="3775471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Definisi Antropometri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3925" y="3938587"/>
            <a:ext cx="297180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125" b="0" i="0" u="none">
                <a:solidFill>
                  <a:srgbClr val="475569"/>
                </a:solidFill>
                <a:latin typeface="Plus Jakarta Sans"/>
              </a:rPr>
              <a:t>Studi pengukuran dimensi tubuh manusia (ukuran, berat, proporsi) untuk menyelaraskan produk dan ruang dengan tubuh pengguna.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57725" y="3700462"/>
            <a:ext cx="3775471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Antropometri Statis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57725" y="4052887"/>
            <a:ext cx="29718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125" b="0" i="0" u="none">
                <a:solidFill>
                  <a:srgbClr val="475569"/>
                </a:solidFill>
                <a:latin typeface="Plus Jakarta Sans"/>
              </a:rPr>
              <a:t>Pengukuran tubuh pada posisi diam atau standar (posisi berdiri tegak, tinggi duduk, panjang lengan).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1525" y="3700462"/>
            <a:ext cx="3775471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Antropometri Dinamis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1525" y="4052887"/>
            <a:ext cx="29718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125" b="0" i="0" u="none">
                <a:solidFill>
                  <a:srgbClr val="475569"/>
                </a:solidFill>
                <a:latin typeface="Plus Jakarta Sans"/>
              </a:rPr>
              <a:t>Pengukuran dimensi tubuh saat melakukan aktivitas fisik atau gerakan tubuh dalam ruang kerja real.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2457450"/>
            <a:ext cx="5295900" cy="923925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3533775"/>
            <a:ext cx="5295900" cy="923925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4610100"/>
            <a:ext cx="5295900" cy="647700"/>
          </a:xfrm>
          <a:prstGeom prst="roundRect">
            <a:avLst>
              <a:gd name="adj" fmla="val 17647"/>
            </a:avLst>
          </a:prstGeom>
          <a:solidFill>
            <a:srgbClr val="F0F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09600" y="2457450"/>
            <a:ext cx="38100" cy="92392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09600" y="3533775"/>
            <a:ext cx="38100" cy="923925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1952625"/>
            <a:ext cx="5295900" cy="38100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1952625"/>
            <a:ext cx="5295900" cy="3810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Plus Jakarta Sans"/>
              </a:rPr>
              <a:t>DIMENSI TUBUH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704850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Pengukuran Utama: Posisi Berdiri &amp; Duduk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2609850"/>
            <a:ext cx="640080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1. Dimensi Postur Berdiri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200" y="2867025"/>
            <a:ext cx="4972050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Plus Jakarta Sans"/>
              </a:rPr>
              <a:t>Tinggi badan, tinggi mata, tinggi bahu, tinggi siku, dan lebar rentang tangan.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8200" y="3686175"/>
            <a:ext cx="640080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2. Dimensi Postur Duduk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8200" y="3943350"/>
            <a:ext cx="4972050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Plus Jakarta Sans"/>
              </a:rPr>
              <a:t>Tinggi duduk tegak, tinggi mata duduk, tinggi popliteal (panjang betis), dan lebar pinggul.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0100" y="4762500"/>
            <a:ext cx="50101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369A1"/>
                </a:solidFill>
                <a:latin typeface="Plus Jakarta Sans"/>
              </a:rPr>
              <a:t>Aplikasi: Menentukan tinggi meja, jarak pandang monitor, serta tinggi alas duduk kursi.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286500" y="2486025"/>
            <a:ext cx="5295900" cy="1276350"/>
          </a:xfrm>
          <a:prstGeom prst="roundRect">
            <a:avLst>
              <a:gd name="adj" fmla="val 895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86500" y="3952875"/>
            <a:ext cx="5295900" cy="1276350"/>
          </a:xfrm>
          <a:prstGeom prst="roundRect">
            <a:avLst>
              <a:gd name="adj" fmla="val 895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486525" y="2695575"/>
            <a:ext cx="981075" cy="219075"/>
          </a:xfrm>
          <a:prstGeom prst="roundRect">
            <a:avLst>
              <a:gd name="adj" fmla="val 50000"/>
            </a:avLst>
          </a:prstGeom>
          <a:solidFill>
            <a:srgbClr val="DCF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486525" y="4162425"/>
            <a:ext cx="1171575" cy="219075"/>
          </a:xfrm>
          <a:prstGeom prst="roundRect">
            <a:avLst>
              <a:gd name="adj" fmla="val 50000"/>
            </a:avLst>
          </a:prstGeom>
          <a:solidFill>
            <a:srgbClr val="FEF9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952625"/>
            <a:ext cx="5295900" cy="38100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952625"/>
            <a:ext cx="5295900" cy="3810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Plus Jakarta Sans"/>
              </a:rPr>
              <a:t>RUANG KERJA &amp; CLEARANCE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704850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Zona Jangkauan Tangan (Functional Reach)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1775" y="2733675"/>
            <a:ext cx="88582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15803D"/>
                </a:solidFill>
                <a:latin typeface="Plus Jakarta Sans"/>
              </a:rPr>
              <a:t>ZONA PRIMER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86525" y="2962275"/>
            <a:ext cx="570547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Jangkauan Maksimum Siku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86525" y="3219450"/>
            <a:ext cx="499110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475569"/>
                </a:solidFill>
                <a:latin typeface="Plus Jakarta Sans"/>
              </a:rPr>
              <a:t>Area kerja utama tanpa memutar bahu. Ideal untuk keyboard, mouse, dan alat kerja rutin.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81775" y="4200525"/>
            <a:ext cx="107632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A16207"/>
                </a:solidFill>
                <a:latin typeface="Plus Jakarta Sans"/>
              </a:rPr>
              <a:t>ZONA SEKUNDER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86525" y="4429125"/>
            <a:ext cx="570547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Jangkauan Seluruh Lengan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86525" y="4686300"/>
            <a:ext cx="499110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475569"/>
                </a:solidFill>
                <a:latin typeface="Plus Jakarta Sans"/>
              </a:rPr>
              <a:t>Area yang terjangkau dengan merentangkan lengan dari bahu. Digunakan untuk dokumen atau alat pendukung.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890837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3586162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4281487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1952625"/>
            <a:ext cx="5295900" cy="3810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1952625"/>
            <a:ext cx="5295900" cy="381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Plus Jakarta Sans"/>
              </a:rPr>
              <a:t>PENERAPAN NYATA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704850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Aplikasi Antropometri pada Kursi &amp; Meja Kerja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725" y="2890837"/>
            <a:ext cx="590550" cy="304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 i="0" u="none">
                <a:solidFill>
                  <a:srgbClr val="FFFFFF"/>
                </a:solidFill>
                <a:latin typeface="Plus Jakarta Sans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725" y="3586162"/>
            <a:ext cx="590550" cy="304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 i="0" u="none">
                <a:solidFill>
                  <a:srgbClr val="FFFFFF"/>
                </a:solidFill>
                <a:latin typeface="Plus Jakarta Sans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6725" y="4281487"/>
            <a:ext cx="590550" cy="304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 i="0" u="none">
                <a:solidFill>
                  <a:srgbClr val="FFFFFF"/>
                </a:solidFill>
                <a:latin typeface="Plus Jakarta Sans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6800" y="2890837"/>
            <a:ext cx="6350793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Plus Jakarta Sans"/>
              </a:rPr>
              <a:t>Tinggi Dudukan (Popliteal)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6800" y="3090862"/>
            <a:ext cx="49339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475569"/>
                </a:solidFill>
                <a:latin typeface="Plus Jakarta Sans"/>
              </a:rPr>
              <a:t>Disesuaikan dengan panjang tungkai bawah agar kaki menapak rata tanpa menekan paha.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6800" y="3586162"/>
            <a:ext cx="6350793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Plus Jakarta Sans"/>
              </a:rPr>
              <a:t>Tinggi Siku &amp; Meja Kerja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6800" y="3786187"/>
            <a:ext cx="49339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475569"/>
                </a:solidFill>
                <a:latin typeface="Plus Jakarta Sans"/>
              </a:rPr>
              <a:t>Posisi meja sejajar dengan tinggi siku saat duduk rileks untuk mencegah ketegangan bahu.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66800" y="4281487"/>
            <a:ext cx="6350793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Plus Jakarta Sans"/>
              </a:rPr>
              <a:t>Sudut Pandang Mata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6800" y="4481512"/>
            <a:ext cx="49339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475569"/>
                </a:solidFill>
                <a:latin typeface="Plus Jakarta Sans"/>
              </a:rPr>
              <a:t>Layar monitor diletakkan setinggi mata duduk dengan sudut kemiringan 15°-20° ke bawah.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1390650"/>
            <a:ext cx="3505200" cy="5010150"/>
          </a:xfrm>
          <a:prstGeom prst="roundRect">
            <a:avLst>
              <a:gd name="adj" fmla="val 326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43400" y="1390650"/>
            <a:ext cx="3505200" cy="5010150"/>
          </a:xfrm>
          <a:prstGeom prst="roundRect">
            <a:avLst>
              <a:gd name="adj" fmla="val 326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77200" y="1390650"/>
            <a:ext cx="3505200" cy="5010150"/>
          </a:xfrm>
          <a:prstGeom prst="roundRect">
            <a:avLst>
              <a:gd name="adj" fmla="val 326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09600" y="1390650"/>
            <a:ext cx="3505200" cy="38100"/>
          </a:xfrm>
          <a:prstGeom prst="rect">
            <a:avLst/>
          </a:prstGeom>
          <a:solidFill>
            <a:srgbClr val="EF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4343400" y="1390650"/>
            <a:ext cx="3505200" cy="381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077200" y="1390650"/>
            <a:ext cx="3505200" cy="38100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Plus Jakarta Sans"/>
              </a:rPr>
              <a:t>METODOLOGI DESAIN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704850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Penerapan Persentil dalam Dimensi Ruang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6300" y="3214687"/>
            <a:ext cx="3900487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Persentil ke-95 / 99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6300" y="3567112"/>
            <a:ext cx="371475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EF4444"/>
                </a:solidFill>
                <a:latin typeface="Plus Jakarta Sans"/>
              </a:rPr>
              <a:t>(Desain Ekstrem Maksimum)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6300" y="3814762"/>
            <a:ext cx="3067050" cy="800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0" u="none">
                <a:solidFill>
                  <a:srgbClr val="475569"/>
                </a:solidFill>
                <a:latin typeface="Plus Jakarta Sans"/>
              </a:rPr>
              <a:t>Digunakan untuk menentukan **tinggi pintu, clearance pintu masuk, dan beban maksimum** agar mengakomodasi individu bertubuh paling besar/tinggi.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0100" y="3214687"/>
            <a:ext cx="3900487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Persentil ke-50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10100" y="3567112"/>
            <a:ext cx="371475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F172A"/>
                </a:solidFill>
                <a:latin typeface="Plus Jakarta Sans"/>
              </a:rPr>
              <a:t>(Nilai Rata-rata Populasi)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10100" y="3814762"/>
            <a:ext cx="3067050" cy="800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0" u="none">
                <a:solidFill>
                  <a:srgbClr val="475569"/>
                </a:solidFill>
                <a:latin typeface="Plus Jakarta Sans"/>
              </a:rPr>
              <a:t>Digunakan untuk **fasilitas umum massal** jika penyesuaian khusus tidak memungkinkan, seperti tinggi loket umum atau kursi ruang tunggu.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43900" y="3214687"/>
            <a:ext cx="3848100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Persentil ke-5 / 10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567112"/>
            <a:ext cx="371475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F172A"/>
                </a:solidFill>
                <a:latin typeface="Plus Jakarta Sans"/>
              </a:rPr>
              <a:t>(Desain Ekstrem Minimum)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814762"/>
            <a:ext cx="3067050" cy="800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0" u="none">
                <a:solidFill>
                  <a:srgbClr val="475569"/>
                </a:solidFill>
                <a:latin typeface="Plus Jakarta Sans"/>
              </a:rPr>
              <a:t>Digunakan untuk menentukan **jangkauan tombol, tinggi rak, dan kekuatan minimal** agar pengguna bertubuh paling kecil/pendek tetap dapat menjangkau.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1964084"/>
            <a:ext cx="609600" cy="6096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9312" y="2135534"/>
            <a:ext cx="333375" cy="266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76947" y="2802284"/>
            <a:ext cx="4838104" cy="4857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000" b="1" i="0" u="none">
                <a:solidFill>
                  <a:srgbClr val="FFFFFF"/>
                </a:solidFill>
                <a:latin typeface="Plus Jakarta Sans"/>
              </a:rPr>
              <a:t>Kesimpulan Ringkas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33500" y="3440459"/>
            <a:ext cx="952500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sz="1350" b="0" i="0" u="none">
                <a:solidFill>
                  <a:srgbClr val="94A3B8"/>
                </a:solidFill>
                <a:latin typeface="Plus Jakarta Sans"/>
              </a:rPr>
              <a:t>Penerapan data antropometri yang tepat memastikan rancangan ruang dan produk tidak hanya estetis, tetapi juga **aman, nyaman, dan efisien** bagi seluruh cakupan pengguna.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" y="857250"/>
            <a:ext cx="110490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71500" y="1628775"/>
            <a:ext cx="11049000" cy="8477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571500" y="16192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71500" y="16192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71500" y="2466975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71500" y="2466975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000125"/>
            <a:ext cx="857250" cy="4762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809750"/>
            <a:ext cx="857250" cy="4762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2619375"/>
            <a:ext cx="857250" cy="4762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71500" y="571500"/>
            <a:ext cx="2187773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00000"/>
                </a:solidFill>
                <a:latin typeface="Plus Jakarta Sans"/>
              </a:rPr>
              <a:t>Image Sources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66875" y="1038225"/>
            <a:ext cx="6596062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00000"/>
                </a:solidFill>
                <a:latin typeface="Plus Jakarta Sans"/>
              </a:rPr>
              <a:t>https://kaarwan.s3.amazonaws.com/public/blog/media/ergonomics---sozo-studio.jpg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66875" y="1238250"/>
            <a:ext cx="247650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000000"/>
                </a:solidFill>
                <a:latin typeface="Plus Jakarta Sans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Plus Jakarta Sans"/>
              </a:rPr>
              <a:t>www.kaarwan.com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66875" y="1771650"/>
            <a:ext cx="1004887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00000"/>
                </a:solidFill>
                <a:latin typeface="Plus Jakarta Sans"/>
              </a:rPr>
              <a:t>https://cdn.prod.website-files.com/5b44edefca321a1e2d0c2aa6/65b2e7b30f0d22e3aac1c029_Dimensions-Layouts-Open-Offices-Office-Workstation-Clearances-Elevation-Dimensions.svg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66875" y="2124075"/>
            <a:ext cx="2774156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000000"/>
                </a:solidFill>
                <a:latin typeface="Plus Jakarta Sans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Plus Jakarta Sans"/>
              </a:rPr>
              <a:t>www.dimensions.com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66875" y="2657475"/>
            <a:ext cx="7798593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00000"/>
                </a:solidFill>
                <a:latin typeface="Plus Jakarta Sans"/>
              </a:rPr>
              <a:t>https://kavela.furniture/medya/2026/04/ofis-mobilyalari-olculeri-rehberi-olcu-diagram-hero-scaled.jpg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66875" y="2857500"/>
            <a:ext cx="2131218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000000"/>
                </a:solidFill>
                <a:latin typeface="Plus Jakarta Sans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Plus Jakarta Sans"/>
              </a:rPr>
              <a:t>kavela.furniture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ilm burn">
  <a:themeElements>
    <a:clrScheme name="Custom 2">
      <a:dk1>
        <a:srgbClr val="09090C"/>
      </a:dk1>
      <a:lt1>
        <a:sysClr val="window" lastClr="FFFFFF"/>
      </a:lt1>
      <a:dk2>
        <a:srgbClr val="000000"/>
      </a:dk2>
      <a:lt2>
        <a:srgbClr val="F9EFEC"/>
      </a:lt2>
      <a:accent1>
        <a:srgbClr val="CB49B2"/>
      </a:accent1>
      <a:accent2>
        <a:srgbClr val="7C3191"/>
      </a:accent2>
      <a:accent3>
        <a:srgbClr val="E95D48"/>
      </a:accent3>
      <a:accent4>
        <a:srgbClr val="F08E6B"/>
      </a:accent4>
      <a:accent5>
        <a:srgbClr val="D93752"/>
      </a:accent5>
      <a:accent6>
        <a:srgbClr val="EE7345"/>
      </a:accent6>
      <a:hlink>
        <a:srgbClr val="CB49B2"/>
      </a:hlink>
      <a:folHlink>
        <a:srgbClr val="E95D48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ilm burn" id="{4524321E-1019-4E52-AA1C-5D37B75CD749}" vid="{4A46179B-AA1B-40E1-9320-430DA2EBD8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{3DD9213F-2CF9-CC43-9156-D37C030AC9D6}ce278b28-27b6-4693-8ae7-52ca5756defd-TFe71bd484-ab2d-403c-8857-a130c4b6da10_mac</Template>
  <TotalTime>2</TotalTime>
  <Words>506</Words>
  <Application>Microsoft Macintosh PowerPoint</Application>
  <PresentationFormat>Widescreen</PresentationFormat>
  <Paragraphs>58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Plus Jakarta Sans</vt:lpstr>
      <vt:lpstr>Neue Haas Grotesk Text Pro</vt:lpstr>
      <vt:lpstr>Arial</vt:lpstr>
      <vt:lpstr>Film burn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Microsoft Office User</cp:lastModifiedBy>
  <cp:revision>3</cp:revision>
  <dcterms:created xsi:type="dcterms:W3CDTF">2013-01-27T09:14:16Z</dcterms:created>
  <dcterms:modified xsi:type="dcterms:W3CDTF">2026-10-15T04:19:00Z</dcterms:modified>
  <cp:category/>
</cp:coreProperties>
</file>