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"/>
      <p:bold r:id="rId17"/>
    </p:embeddedFont>
    <p:embeddedFont>
      <p:font typeface="Plus Jakarta Sans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6"/>
    <p:restoredTop sz="94667"/>
  </p:normalViewPr>
  <p:slideViewPr>
    <p:cSldViewPr snapToGrid="0" snapToObjects="1">
      <p:cViewPr varScale="1">
        <p:scale>
          <a:sx n="75" d="100"/>
          <a:sy n="75" d="100"/>
        </p:scale>
        <p:origin x="184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4DC07-FAC9-1A4E-9B73-1AE21C04B643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67534-1F7F-F841-8B00-F54F2585C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42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67534-1F7F-F841-8B00-F54F2585CA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91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442370"/>
            <a:ext cx="381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2315467"/>
            <a:ext cx="586978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8BDF8"/>
                </a:solidFill>
                <a:latin typeface="Plus Jakarta Sans"/>
              </a:rPr>
              <a:t>MATERI ERGONOMI &amp; PERANCANGAN SISTEM KERJA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667892"/>
            <a:ext cx="7200900" cy="5695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>
                <a:solidFill>
                  <a:srgbClr val="F8FAFC"/>
                </a:solidFill>
                <a:latin typeface="Plus Jakarta Sans"/>
              </a:rPr>
              <a:t>Antropometri Lanjutan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466058"/>
            <a:ext cx="695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Inter"/>
              </a:rPr>
              <a:t>Analisis Statistik Presisi, Pemodelan Digital (DHM), Biomekanika Tubuh, dan Penerapan Standar ISO.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380458"/>
            <a:ext cx="335756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CBD5E1"/>
                </a:solidFill>
                <a:latin typeface="Inter"/>
              </a:rPr>
              <a:t>Kelanjutan Materi Dimensi Ruang Manusia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47975"/>
            <a:ext cx="3479750" cy="2085975"/>
          </a:xfrm>
          <a:prstGeom prst="roundRect">
            <a:avLst>
              <a:gd name="adj" fmla="val 73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56050" y="2847975"/>
            <a:ext cx="3479750" cy="2085975"/>
          </a:xfrm>
          <a:prstGeom prst="roundRect">
            <a:avLst>
              <a:gd name="adj" fmla="val 73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02500" y="2847975"/>
            <a:ext cx="3479750" cy="2085975"/>
          </a:xfrm>
          <a:prstGeom prst="roundRect">
            <a:avLst>
              <a:gd name="adj" fmla="val 73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162300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375" y="3162300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825" y="3162300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3276600"/>
            <a:ext cx="17145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6100" y="3276600"/>
            <a:ext cx="28575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6838" y="3276600"/>
            <a:ext cx="257175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CAKUPAN PEMBAHASAN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Pilar Utama Antropometri Lanjutan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810000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1.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Statistik</a:t>
            </a:r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Persentil</a:t>
            </a:r>
            <a:endParaRPr sz="15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3925" y="4162425"/>
            <a:ext cx="29463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Perhitungan deviasi standar dan batas interval populasi presisi.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0375" y="3810000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2. Pemodelan Digital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0375" y="4162425"/>
            <a:ext cx="29463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Simulasi CAD 3D (Digital Human Modeling) untuk jangkauan dinamis.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6825" y="3810000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3. Biomekanika &amp; ISO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6825" y="4162425"/>
            <a:ext cx="29463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Analisis beban sendi, somatotip, dan standar ISO 7250 / 15537.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3024187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3262312"/>
            <a:ext cx="333375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550" y="3262312"/>
            <a:ext cx="17145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3262312"/>
            <a:ext cx="2667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0200" y="3262312"/>
            <a:ext cx="2667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FAKTOR PENYESUAIAN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Kelonggaran (Allowance) Dimensi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36814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Pakaian &amp; Alat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976687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Tambahan 20–45 mm untuk ketebalan busana kerja dan alas kaki helm safety.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8550" y="36814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Gerak Dinamis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8550" y="3976687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Ekstra 50–100 mm untuk pergerakan siku, bahu, dan lutut saat beraktivitas.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36814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Toleransi Postur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9375" y="3976687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Penyesuaian tinggi duduk akibat kompresi tulang belakang saat lelah.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0200" y="36814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Celah Keamanan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20200" y="3976687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Ruang bebas minimum pencegah benturan anggota tubuh pada mesin.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252662"/>
            <a:ext cx="5305425" cy="1038225"/>
          </a:xfrm>
          <a:prstGeom prst="roundRect">
            <a:avLst>
              <a:gd name="adj" fmla="val 1100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443287"/>
            <a:ext cx="5305425" cy="1038225"/>
          </a:xfrm>
          <a:prstGeom prst="roundRect">
            <a:avLst>
              <a:gd name="adj" fmla="val 1100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633912"/>
            <a:ext cx="5305425" cy="857250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SIMULASI MODERN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250" y="709612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Digital Human Modeling (DHM)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2452687"/>
            <a:ext cx="643830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Simulasi CAD Ergonomi 3D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2728912"/>
            <a:ext cx="5000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Uji coba manekin digital (seperti Jack/RAMSIS) sebelum membuat prototip fisik.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3643312"/>
            <a:ext cx="643830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Pemetaan Jangkauan (Reach Cone)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625" y="3919537"/>
            <a:ext cx="5000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Memetakan zona jangkauan tangan dan kaki operator dalam ruang 3D secara akurat.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4833937"/>
            <a:ext cx="643830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Analisis Pandangan &amp; Blind Spot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5110162"/>
            <a:ext cx="6131718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Evaluasi sudut pandang pengemudi atau operator kendaraan berat.</a:t>
            </a:r>
          </a:p>
        </p:txBody>
      </p:sp>
      <p:pic>
        <p:nvPicPr>
          <p:cNvPr id="1025" name="Picture 1" descr="page4image25787152">
            <a:extLst>
              <a:ext uri="{FF2B5EF4-FFF2-40B4-BE49-F238E27FC236}">
                <a16:creationId xmlns:a16="http://schemas.microsoft.com/office/drawing/2014/main" id="{3A200A1C-DE2F-9343-BE32-9AE07EFB2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676" y="1285875"/>
            <a:ext cx="62738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6image6410176">
            <a:extLst>
              <a:ext uri="{FF2B5EF4-FFF2-40B4-BE49-F238E27FC236}">
                <a16:creationId xmlns:a16="http://schemas.microsoft.com/office/drawing/2014/main" id="{9155A5B0-CAC5-4646-B900-223A0D224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6" y="3376612"/>
            <a:ext cx="62865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6image25769648">
            <a:extLst>
              <a:ext uri="{FF2B5EF4-FFF2-40B4-BE49-F238E27FC236}">
                <a16:creationId xmlns:a16="http://schemas.microsoft.com/office/drawing/2014/main" id="{B9D41952-01BF-804A-ACF4-D1F28307C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6" y="3376612"/>
            <a:ext cx="62738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76975" y="2252662"/>
            <a:ext cx="5305425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76975" y="3443287"/>
            <a:ext cx="5305425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76975" y="4452937"/>
            <a:ext cx="5305425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62162"/>
            <a:ext cx="5324475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2071687"/>
            <a:ext cx="5305425" cy="3600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KLASIFIKASI BENTUK TUBUH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Pengaruh Somatotip dalam Desain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452687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Endomorf (Tubuh Gemuk/Bulat)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728912"/>
            <a:ext cx="5000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Membutuhkan ruang duduk lebih lebar dan kapasitas beban struktur lebih besar.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64331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Mesomorf (Tubuh Berotot/Atletis)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919537"/>
            <a:ext cx="5715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Memiliki kekuatan mekanis tinggi dengan lebar bahu yang dominan.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4652962"/>
            <a:ext cx="57150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Ektomorf (Tubuh Kurus/Tinggi)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4929187"/>
            <a:ext cx="5000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Memiliki jangkauan panjang namun memerlukan dukungan penopang postur khusus.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2062162"/>
            <a:ext cx="5324475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071687"/>
            <a:ext cx="5305425" cy="3600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790825"/>
            <a:ext cx="342900" cy="3429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562350"/>
            <a:ext cx="342900" cy="342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333875"/>
            <a:ext cx="342900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2886075"/>
            <a:ext cx="17145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3657600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4429125"/>
            <a:ext cx="133350" cy="152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ANALISIS GAYA &amp; BEBAN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Biomekanika &amp; Model Link-Segment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2790825"/>
            <a:ext cx="631328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Model Segmen Batang (Link Model)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048000"/>
            <a:ext cx="49053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Mengasumsikan tubuh sebagai rangkaian batang kaku bersambung pada persendian.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900" y="3562350"/>
            <a:ext cx="631328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Pusat Massa (Center of Gravity)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4900" y="3819525"/>
            <a:ext cx="49053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Titik keseimbangan total beban tubuh saat memegang atau mengangkat objek.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900" y="4333875"/>
            <a:ext cx="631328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Analisis Momen Sendi L5/S1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900" y="4591050"/>
            <a:ext cx="49053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Mengevaluasi risiko beban kompresi maksimum pada tulang belakang bawah.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61357"/>
            <a:ext cx="5334000" cy="2259210"/>
          </a:xfrm>
          <a:prstGeom prst="roundRect">
            <a:avLst>
              <a:gd name="adj" fmla="val 674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761357"/>
            <a:ext cx="5334000" cy="2259210"/>
          </a:xfrm>
          <a:prstGeom prst="roundRect">
            <a:avLst>
              <a:gd name="adj" fmla="val 674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3113782"/>
            <a:ext cx="495300" cy="495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3113782"/>
            <a:ext cx="495300" cy="495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" y="3237607"/>
            <a:ext cx="2476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650" y="3237607"/>
            <a:ext cx="24765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STANDARDISASI GLOBAL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Standar Internasional (ISO)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3799582"/>
            <a:ext cx="607575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ISO 7250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4180582"/>
            <a:ext cx="47244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Standar acuan definisi pengukuran dimensi tubuh manusia dan titik landmark anatomis untuk desain teknis internasional.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0825" y="3799582"/>
            <a:ext cx="55911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ISO 15537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0825" y="4180582"/>
            <a:ext cx="47244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Prinsip penentuan populasi sampel dan prosedur pengujian pengoperasian produk oleh subjek manusia.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62287"/>
            <a:ext cx="2600325" cy="1619250"/>
          </a:xfrm>
          <a:prstGeom prst="roundRect">
            <a:avLst>
              <a:gd name="adj" fmla="val 705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3062287"/>
            <a:ext cx="2600325" cy="1619250"/>
          </a:xfrm>
          <a:prstGeom prst="roundRect">
            <a:avLst>
              <a:gd name="adj" fmla="val 705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062287"/>
            <a:ext cx="2600325" cy="1619250"/>
          </a:xfrm>
          <a:prstGeom prst="roundRect">
            <a:avLst>
              <a:gd name="adj" fmla="val 705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3062287"/>
            <a:ext cx="2600325" cy="1619250"/>
          </a:xfrm>
          <a:prstGeom prst="roundRect">
            <a:avLst>
              <a:gd name="adj" fmla="val 705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ALUR KERJA PERANCANGAN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4 Tahap Perancangan Ergonomis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300412"/>
            <a:ext cx="265509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Inter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6052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Identifikasi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900487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Menentukan populasi pengguna spesifik dan variabel kunci yang relevan.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8550" y="3300412"/>
            <a:ext cx="265509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Inter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8550" y="36052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Penetapan Persentil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8550" y="3900487"/>
            <a:ext cx="2219325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Memilih kriteria persentil (P</a:t>
            </a:r>
            <a:r>
              <a:rPr sz="937" b="0" i="0" u="none">
                <a:solidFill>
                  <a:srgbClr val="475569"/>
                </a:solidFill>
                <a:latin typeface="Inter"/>
              </a:rPr>
              <a:t>5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, P</a:t>
            </a:r>
            <a:r>
              <a:rPr sz="937" b="0" i="0" u="none">
                <a:solidFill>
                  <a:srgbClr val="475569"/>
                </a:solidFill>
                <a:latin typeface="Inter"/>
              </a:rPr>
              <a:t>50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, atau P</a:t>
            </a:r>
            <a:r>
              <a:rPr sz="937" b="0" i="0" u="none">
                <a:solidFill>
                  <a:srgbClr val="475569"/>
                </a:solidFill>
                <a:latin typeface="Inter"/>
              </a:rPr>
              <a:t>95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) per komponen.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9375" y="3300412"/>
            <a:ext cx="265509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Inter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75" y="36052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Simulasi DHM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3900487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Uji jangkauan digital dan analisis kenyamanan postur pada model CAD.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20200" y="3300412"/>
            <a:ext cx="265509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Inter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0200" y="3605212"/>
            <a:ext cx="278784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Validasi Prototipe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20200" y="3900487"/>
            <a:ext cx="22193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Pengujian fisik langsung oleh subjek pengguna sebelum produksi masal.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76725" y="4700438"/>
            <a:ext cx="3638550" cy="438150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941093" y="1719262"/>
            <a:ext cx="2309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38BDF8"/>
                </a:solidFill>
                <a:latin typeface="Plus Jakarta Sans"/>
              </a:rPr>
              <a:t>RANGKUMAN UTAMA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2835" y="2071687"/>
            <a:ext cx="10626328" cy="1508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sz="3300" b="1" i="0" u="none">
                <a:solidFill>
                  <a:srgbClr val="F8FAFC"/>
                </a:solidFill>
                <a:latin typeface="Plus Jakarta Sans"/>
              </a:rPr>
              <a:t>"Integrasi Data Statistik &amp; Simulasi Digital Menciptakan Sistem Kerja Tanpa Risiko"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808958"/>
            <a:ext cx="80962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94A3B8"/>
                </a:solidFill>
                <a:latin typeface="Inter"/>
              </a:rPr>
              <a:t>Antropometri lanjutan mengubah pengukuran fisik pasif menjadi simulasi perancangan proaktif demi keselamatan dan efisiensi optimal.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6706" y="4814738"/>
            <a:ext cx="3938587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E2E8F0"/>
                </a:solidFill>
                <a:latin typeface="Inter"/>
              </a:rPr>
              <a:t>Terima Kasih • Sesi Diskusi &amp; Tanya Jawab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4772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6192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239077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2381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2381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31527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31527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90600"/>
            <a:ext cx="857250" cy="4762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62125"/>
            <a:ext cx="857250" cy="4762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533650"/>
            <a:ext cx="85725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305175"/>
            <a:ext cx="857250" cy="476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571500"/>
            <a:ext cx="217527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Image Sources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6875" y="1033462"/>
            <a:ext cx="429815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https://ergonomics-iitg.vlabs.ac.in/images/pro7image6.jpg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1233487"/>
            <a:ext cx="31908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ergonomics-iitg.vlabs.ac.in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6875" y="1804987"/>
            <a:ext cx="529828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https://edstechnologies.com/wp-content/uploads/2025/06/ramsis1.png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6875" y="2005012"/>
            <a:ext cx="2667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edstechnologies.com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2576512"/>
            <a:ext cx="95250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https://storage.googleapis.com/mv-prod-blog-en-assets/2023/01/a2db9664-female-body-types-mindvalley-pulse-graphic.webp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6875" y="2776537"/>
            <a:ext cx="2667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www.mindvalley.com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6875" y="3348037"/>
            <a:ext cx="7358062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https://figures.semanticscholar.org/f5ce50e5a5682fbfb2caa49ea570af3907c9a4f1/5-Figure3-1.png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3548062"/>
            <a:ext cx="307181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F172A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www.semanticscholar.org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555</Words>
  <Application>Microsoft Macintosh PowerPoint</Application>
  <PresentationFormat>Widescreen</PresentationFormat>
  <Paragraphs>80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Plus Jakarta Sans</vt:lpstr>
      <vt:lpstr>Arial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Office User</cp:lastModifiedBy>
  <cp:revision>2</cp:revision>
  <dcterms:created xsi:type="dcterms:W3CDTF">2013-01-27T09:14:16Z</dcterms:created>
  <dcterms:modified xsi:type="dcterms:W3CDTF">2026-10-08T03:00:56Z</dcterms:modified>
  <cp:category/>
</cp:coreProperties>
</file>