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</p:sldIdLst>
  <p:notesMasterIdLst>
    <p:notesMasterId r:id="rId14"/>
  </p:notesMasterIdLst>
  <p:sldSz cx="12191695" cy="6858000"/>
  <p:notesSz cx="6858000" cy="12191695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notesMaster" Target="notesMasters/notesMaster1.xml"/><Relationship Id="rId15" Type="http://schemas.openxmlformats.org/officeDocument/2006/relationships/presProps" Target="presProps.xml"/><Relationship Id="rId16" Type="http://schemas.openxmlformats.org/officeDocument/2006/relationships/viewProps" Target="viewProps.xml"/><Relationship Id="rId17" Type="http://schemas.openxmlformats.org/officeDocument/2006/relationships/theme" Target="theme/theme1.xml"/><Relationship Id="rId18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Pembukaan pertemuan keenam. Fokus RPS: praktikum sistem sensor-aktuator dan laporan; membaca dan mengolah data sensor, konversi dan kalibrasi, lalu mengendalikan aktuator berbasis data sensor.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Tekankan bahwa mahasiswa tidak hanya merangkai, tetapi juga membuktikan sistem bekerja melalui dataset sensor dan laporan praktikum.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Gunakan slide ini untuk menggambarkan loop sensor sampai aktuator. Pertemuan 6 adalah integrasi pertama yang lengkap.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Ajak mahasiswa mengamati nilai mentah dan nilai yang sudah dikonversi. Tampilkan serial monitor atau plot sederhana.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Jelaskan dengan contoh potensiometer. Nilai ADC 0 sampai 1023 dikonversi ke tegangan, kemudian ke satuan yang bermakna.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Mahasiswa dapat memakai kalibrasi dua titik sederhana. Contoh LDR atau sensor suhu dibandingkan dengan lux meter/termometer jika tersedia.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Tunjukkan perbedaan sinyal kontrol dan daya beban. Tekankan keselamatan rangkaian dan penggunaan driver.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Bandingkan kontrol ON/OFF dengan hysteresis. Berikan contoh sistem kipas berdasarkan suhu atau lampu berdasarkan intensitas cahaya.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Minta mahasiswa merekam minimal 20 sampai 30 baris data dari beberapa kondisi. Dataset dapat disimpan CSV atau tabel laporan.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Saat praktikum, utamakan pengujian bertahap. Sensor dulu, konversi, kemudian aktuator. Jangan langsung menyalakan beban jika wiring belum benar.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Gunakan checklist ini saat demo dan pemeriksaan laporan. Kriteria RPS: akurasi pembacaan, logika kontrol, keselamatan rangkaian, dan interpretasi data.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Akhiri dengan kuis singkat dan instruksi pengumpulan LMS sesuai RPS pertemuan 6.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MASTER">
    <p:bg>
      <p:bgPr>
        <a:solidFill>
          <a:srgbClr val="F7FAF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2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slideLayout" Target="../slideLayouts/slideLayout2.xml"/><Relationship Id="rId3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slideLayout" Target="../slideLayouts/slideLayout2.xml"/><Relationship Id="rId3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0B122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mnt/data/p6_title_cropp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440680" y="0"/>
            <a:ext cx="6748272" cy="68580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658368" y="566928"/>
            <a:ext cx="822960" cy="73152"/>
          </a:xfrm>
          <a:prstGeom prst="rect">
            <a:avLst/>
          </a:prstGeom>
          <a:solidFill>
            <a:srgbClr val="00A7B5"/>
          </a:solidFill>
          <a:ln w="12700">
            <a:solidFill>
              <a:srgbClr val="00A7B5">
                <a:alpha val="0"/>
              </a:srgbClr>
            </a:solidFill>
            <a:prstDash val="solid"/>
          </a:ln>
        </p:spPr>
      </p:sp>
      <p:sp>
        <p:nvSpPr>
          <p:cNvPr id="4" name="Text 1"/>
          <p:cNvSpPr/>
          <p:nvPr/>
        </p:nvSpPr>
        <p:spPr>
          <a:xfrm>
            <a:off x="640080" y="960120"/>
            <a:ext cx="219456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B9F6FF"/>
                </a:solidFill>
              </a:rPr>
              <a:t>PERTEMUAN 6</a:t>
            </a:r>
            <a:endParaRPr lang="en-US" sz="1300" dirty="0"/>
          </a:p>
        </p:txBody>
      </p:sp>
      <p:sp>
        <p:nvSpPr>
          <p:cNvPr id="5" name="Text 2"/>
          <p:cNvSpPr/>
          <p:nvPr/>
        </p:nvSpPr>
        <p:spPr>
          <a:xfrm>
            <a:off x="612648" y="1444752"/>
            <a:ext cx="4251960" cy="14173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4600" b="1" dirty="0">
                <a:solidFill>
                  <a:srgbClr val="FFFFFF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Sistem Sensor</a:t>
            </a:r>
            <a:endParaRPr lang="en-US" sz="4600" dirty="0"/>
          </a:p>
          <a:p>
            <a:pPr indent="0" marL="0">
              <a:buNone/>
            </a:pPr>
            <a:r>
              <a:rPr lang="en-US" sz="4600" b="1" dirty="0">
                <a:solidFill>
                  <a:srgbClr val="FFFFFF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Aktuator</a:t>
            </a:r>
            <a:endParaRPr lang="en-US" sz="4600" dirty="0"/>
          </a:p>
        </p:txBody>
      </p:sp>
      <p:sp>
        <p:nvSpPr>
          <p:cNvPr id="6" name="Text 3"/>
          <p:cNvSpPr/>
          <p:nvPr/>
        </p:nvSpPr>
        <p:spPr>
          <a:xfrm>
            <a:off x="667512" y="3730752"/>
            <a:ext cx="4160520" cy="71323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800" dirty="0">
                <a:solidFill>
                  <a:srgbClr val="D7E8FF"/>
                </a:solidFill>
              </a:rPr>
              <a:t>Pembacaan sensor • ADC • kalibrasi • aktuator • kontrol ON/OFF/PWM • dataset praktikum.</a:t>
            </a:r>
            <a:endParaRPr lang="en-US" sz="1800" dirty="0"/>
          </a:p>
        </p:txBody>
      </p:sp>
      <p:sp>
        <p:nvSpPr>
          <p:cNvPr id="7" name="Text 4"/>
          <p:cNvSpPr/>
          <p:nvPr/>
        </p:nvSpPr>
        <p:spPr>
          <a:xfrm>
            <a:off x="667512" y="5669280"/>
            <a:ext cx="429768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250" dirty="0">
                <a:solidFill>
                  <a:srgbClr val="B6C7DA"/>
                </a:solidFill>
              </a:rPr>
              <a:t>Dr. Dodi Yudo Setyawan, S.Si., M.T.I.</a:t>
            </a:r>
            <a:endParaRPr lang="en-US" sz="1250" dirty="0"/>
          </a:p>
          <a:p>
            <a:pPr indent="0" marL="0">
              <a:buNone/>
            </a:pPr>
            <a:r>
              <a:rPr lang="en-US" sz="1250" dirty="0">
                <a:solidFill>
                  <a:srgbClr val="B6C7DA"/>
                </a:solidFill>
              </a:rPr>
              <a:t>Program Studi Sistem Komputer • IIB Darmajaya</a:t>
            </a:r>
            <a:endParaRPr lang="en-US" sz="125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7FAF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73152"/>
          </a:xfrm>
          <a:prstGeom prst="rect">
            <a:avLst/>
          </a:prstGeom>
          <a:solidFill>
            <a:srgbClr val="00A7B5"/>
          </a:solidFill>
          <a:ln w="12700">
            <a:solidFill>
              <a:srgbClr val="00A7B5">
                <a:alpha val="0"/>
              </a:srgbClr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594360" y="347472"/>
            <a:ext cx="987552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3000" b="1" dirty="0">
                <a:solidFill>
                  <a:srgbClr val="0B1220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Arah Pertemuan 6</a:t>
            </a:r>
            <a:endParaRPr lang="en-US" sz="3000" dirty="0"/>
          </a:p>
        </p:txBody>
      </p:sp>
      <p:sp>
        <p:nvSpPr>
          <p:cNvPr id="4" name="Text 2"/>
          <p:cNvSpPr/>
          <p:nvPr/>
        </p:nvSpPr>
        <p:spPr>
          <a:xfrm>
            <a:off x="621792" y="832104"/>
            <a:ext cx="99669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180" dirty="0">
                <a:solidFill>
                  <a:srgbClr val="475569"/>
                </a:solidFill>
              </a:rPr>
              <a:t>RPS menekankan praktikum sensor–aktuator: akurasi pembacaan, logika kontrol, keselamatan rangkaian, dan interpretasi data.</a:t>
            </a:r>
            <a:endParaRPr lang="en-US" sz="1180" dirty="0"/>
          </a:p>
        </p:txBody>
      </p:sp>
      <p:sp>
        <p:nvSpPr>
          <p:cNvPr id="5" name="Shape 3"/>
          <p:cNvSpPr/>
          <p:nvPr/>
        </p:nvSpPr>
        <p:spPr>
          <a:xfrm>
            <a:off x="685800" y="1325880"/>
            <a:ext cx="3401568" cy="4526280"/>
          </a:xfrm>
          <a:prstGeom prst="roundRect">
            <a:avLst>
              <a:gd name="adj" fmla="val 1613"/>
            </a:avLst>
          </a:prstGeom>
          <a:solidFill>
            <a:srgbClr val="FFFFFF"/>
          </a:solidFill>
          <a:ln w="12700">
            <a:solidFill>
              <a:srgbClr val="DDE7F0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960120" y="1627632"/>
            <a:ext cx="21945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0B1220"/>
                </a:solidFill>
              </a:rPr>
              <a:t>Capaian</a:t>
            </a:r>
            <a:endParaRPr lang="en-US" sz="2200" dirty="0"/>
          </a:p>
        </p:txBody>
      </p:sp>
      <p:sp>
        <p:nvSpPr>
          <p:cNvPr id="7" name="Text 5"/>
          <p:cNvSpPr/>
          <p:nvPr/>
        </p:nvSpPr>
        <p:spPr>
          <a:xfrm>
            <a:off x="978408" y="2084832"/>
            <a:ext cx="2788920" cy="2267712"/>
          </a:xfrm>
          <a:prstGeom prst="rect">
            <a:avLst/>
          </a:prstGeom>
          <a:noFill/>
          <a:ln/>
        </p:spPr>
        <p:txBody>
          <a:bodyPr wrap="square" lIns="508" tIns="508" rIns="508" bIns="508" rtlCol="0" anchor="t">
            <a:normAutofit/>
          </a:bodyPr>
          <a:lstStyle/>
          <a:p>
            <a:r>
              <a:rPr lang="en-US" sz="1600" dirty="0">
                <a:solidFill>
                  <a:srgbClr val="0B1220"/>
                </a:solidFill>
              </a:rPr>
              <a:t>Membaca dan mengolah data sensor.</a:t>
            </a:r>
            <a:endParaRPr lang="en-US" sz="1600" dirty="0"/>
          </a:p>
          <a:p>
            <a:r>
              <a:rPr lang="en-US" sz="1600" dirty="0">
                <a:solidFill>
                  <a:srgbClr val="0B1220"/>
                </a:solidFill>
              </a:rPr>
              <a:t>Melakukan konversi serta kalibrasi data.</a:t>
            </a:r>
            <a:endParaRPr lang="en-US" sz="1600" dirty="0"/>
          </a:p>
          <a:p>
            <a:r>
              <a:rPr lang="en-US" sz="1600" dirty="0">
                <a:solidFill>
                  <a:srgbClr val="0B1220"/>
                </a:solidFill>
              </a:rPr>
              <a:t>Mengendalikan aktuator berdasarkan data sensor.</a:t>
            </a:r>
            <a:endParaRPr lang="en-US" sz="1600" dirty="0"/>
          </a:p>
        </p:txBody>
      </p:sp>
      <p:sp>
        <p:nvSpPr>
          <p:cNvPr id="8" name="Shape 6"/>
          <p:cNvSpPr/>
          <p:nvPr/>
        </p:nvSpPr>
        <p:spPr>
          <a:xfrm>
            <a:off x="877824" y="5166360"/>
            <a:ext cx="2788920" cy="301752"/>
          </a:xfrm>
          <a:prstGeom prst="roundRect">
            <a:avLst>
              <a:gd name="adj" fmla="val 12121"/>
            </a:avLst>
          </a:prstGeom>
          <a:solidFill>
            <a:srgbClr val="13A36B"/>
          </a:solidFill>
          <a:ln w="12700">
            <a:solidFill>
              <a:srgbClr val="13A36B">
                <a:alpha val="0"/>
              </a:srgbClr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987552" y="5225796"/>
            <a:ext cx="2569464" cy="12801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950" b="1" dirty="0">
                <a:solidFill>
                  <a:srgbClr val="FFFFFF"/>
                </a:solidFill>
              </a:rPr>
              <a:t>CPMK31 • CPMK104 • CPMK106 • CPMK146</a:t>
            </a:r>
            <a:endParaRPr lang="en-US" sz="950" dirty="0"/>
          </a:p>
        </p:txBody>
      </p:sp>
      <p:sp>
        <p:nvSpPr>
          <p:cNvPr id="10" name="Shape 8"/>
          <p:cNvSpPr/>
          <p:nvPr/>
        </p:nvSpPr>
        <p:spPr>
          <a:xfrm>
            <a:off x="4443984" y="1325880"/>
            <a:ext cx="3401568" cy="4526280"/>
          </a:xfrm>
          <a:prstGeom prst="roundRect">
            <a:avLst>
              <a:gd name="adj" fmla="val 1613"/>
            </a:avLst>
          </a:prstGeom>
          <a:solidFill>
            <a:srgbClr val="F0FBFC"/>
          </a:solidFill>
          <a:ln w="12700">
            <a:solidFill>
              <a:srgbClr val="BDECF2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4718304" y="1627632"/>
            <a:ext cx="21945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0B1220"/>
                </a:solidFill>
              </a:rPr>
              <a:t>Aktivitas</a:t>
            </a:r>
            <a:endParaRPr lang="en-US" sz="2200" dirty="0"/>
          </a:p>
        </p:txBody>
      </p:sp>
      <p:sp>
        <p:nvSpPr>
          <p:cNvPr id="12" name="Text 10"/>
          <p:cNvSpPr/>
          <p:nvPr/>
        </p:nvSpPr>
        <p:spPr>
          <a:xfrm>
            <a:off x="4736592" y="2084832"/>
            <a:ext cx="2788920" cy="2286000"/>
          </a:xfrm>
          <a:prstGeom prst="rect">
            <a:avLst/>
          </a:prstGeom>
          <a:noFill/>
          <a:ln/>
        </p:spPr>
        <p:txBody>
          <a:bodyPr wrap="square" lIns="508" tIns="508" rIns="508" bIns="508" rtlCol="0" anchor="t">
            <a:normAutofit/>
          </a:bodyPr>
          <a:lstStyle/>
          <a:p>
            <a:r>
              <a:rPr lang="en-US" sz="1580" dirty="0">
                <a:solidFill>
                  <a:srgbClr val="0B1220"/>
                </a:solidFill>
              </a:rPr>
              <a:t>Kuliah konsep sistem sensor-aktuator.</a:t>
            </a:r>
            <a:endParaRPr lang="en-US" sz="1580" dirty="0"/>
          </a:p>
          <a:p>
            <a:r>
              <a:rPr lang="en-US" sz="1580" dirty="0">
                <a:solidFill>
                  <a:srgbClr val="0B1220"/>
                </a:solidFill>
              </a:rPr>
              <a:t>Demonstrasi sensor dan aktuator.</a:t>
            </a:r>
            <a:endParaRPr lang="en-US" sz="1580" dirty="0"/>
          </a:p>
          <a:p>
            <a:r>
              <a:rPr lang="en-US" sz="1580" dirty="0">
                <a:solidFill>
                  <a:srgbClr val="0B1220"/>
                </a:solidFill>
              </a:rPr>
              <a:t>Praktikum ADC, sensor, relay/motor/servo.</a:t>
            </a:r>
            <a:endParaRPr lang="en-US" sz="1580" dirty="0"/>
          </a:p>
          <a:p>
            <a:r>
              <a:rPr lang="en-US" sz="1580" dirty="0">
                <a:solidFill>
                  <a:srgbClr val="0B1220"/>
                </a:solidFill>
              </a:rPr>
              <a:t>Diskusi kasus aplikasi industri.</a:t>
            </a:r>
            <a:endParaRPr lang="en-US" sz="1580" dirty="0"/>
          </a:p>
        </p:txBody>
      </p:sp>
      <p:sp>
        <p:nvSpPr>
          <p:cNvPr id="13" name="Shape 11"/>
          <p:cNvSpPr/>
          <p:nvPr/>
        </p:nvSpPr>
        <p:spPr>
          <a:xfrm>
            <a:off x="4800600" y="5166360"/>
            <a:ext cx="2057400" cy="301752"/>
          </a:xfrm>
          <a:prstGeom prst="roundRect">
            <a:avLst>
              <a:gd name="adj" fmla="val 12121"/>
            </a:avLst>
          </a:prstGeom>
          <a:solidFill>
            <a:srgbClr val="1565C0"/>
          </a:solidFill>
          <a:ln w="12700">
            <a:solidFill>
              <a:srgbClr val="1565C0">
                <a:alpha val="0"/>
              </a:srgbClr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910328" y="5225796"/>
            <a:ext cx="1837944" cy="12801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950" b="1" dirty="0">
                <a:solidFill>
                  <a:srgbClr val="FFFFFF"/>
                </a:solidFill>
              </a:rPr>
              <a:t>Demo + Praktikum + Diskusi</a:t>
            </a:r>
            <a:endParaRPr lang="en-US" sz="950" dirty="0"/>
          </a:p>
        </p:txBody>
      </p:sp>
      <p:sp>
        <p:nvSpPr>
          <p:cNvPr id="15" name="Shape 13"/>
          <p:cNvSpPr/>
          <p:nvPr/>
        </p:nvSpPr>
        <p:spPr>
          <a:xfrm>
            <a:off x="8202168" y="1325880"/>
            <a:ext cx="3337560" cy="4526280"/>
          </a:xfrm>
          <a:prstGeom prst="roundRect">
            <a:avLst>
              <a:gd name="adj" fmla="val 1644"/>
            </a:avLst>
          </a:prstGeom>
          <a:solidFill>
            <a:srgbClr val="FFF7ED"/>
          </a:solidFill>
          <a:ln w="12700">
            <a:solidFill>
              <a:srgbClr val="FED7AA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8476488" y="1627632"/>
            <a:ext cx="21945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0B1220"/>
                </a:solidFill>
              </a:rPr>
              <a:t>Output</a:t>
            </a:r>
            <a:endParaRPr lang="en-US" sz="2200" dirty="0"/>
          </a:p>
        </p:txBody>
      </p:sp>
      <p:sp>
        <p:nvSpPr>
          <p:cNvPr id="17" name="Text 15"/>
          <p:cNvSpPr/>
          <p:nvPr/>
        </p:nvSpPr>
        <p:spPr>
          <a:xfrm>
            <a:off x="8476488" y="2084832"/>
            <a:ext cx="2743200" cy="2011680"/>
          </a:xfrm>
          <a:prstGeom prst="rect">
            <a:avLst/>
          </a:prstGeom>
          <a:noFill/>
          <a:ln/>
        </p:spPr>
        <p:txBody>
          <a:bodyPr wrap="square" lIns="508" tIns="508" rIns="508" bIns="508" rtlCol="0" anchor="t">
            <a:normAutofit/>
          </a:bodyPr>
          <a:lstStyle/>
          <a:p>
            <a:r>
              <a:rPr lang="en-US" sz="1650" dirty="0">
                <a:solidFill>
                  <a:srgbClr val="0B1220"/>
                </a:solidFill>
              </a:rPr>
              <a:t>Simulasi sensor-aktuator.</a:t>
            </a:r>
            <a:endParaRPr lang="en-US" sz="1650" dirty="0"/>
          </a:p>
          <a:p>
            <a:r>
              <a:rPr lang="en-US" sz="1650" dirty="0">
                <a:solidFill>
                  <a:srgbClr val="0B1220"/>
                </a:solidFill>
              </a:rPr>
              <a:t>Dataset sensor terstruktur.</a:t>
            </a:r>
            <a:endParaRPr lang="en-US" sz="1650" dirty="0"/>
          </a:p>
          <a:p>
            <a:r>
              <a:rPr lang="en-US" sz="1650" dirty="0">
                <a:solidFill>
                  <a:srgbClr val="0B1220"/>
                </a:solidFill>
              </a:rPr>
              <a:t>Laporan interpretasi hasil via LMS.</a:t>
            </a:r>
            <a:endParaRPr lang="en-US" sz="1650" dirty="0"/>
          </a:p>
        </p:txBody>
      </p:sp>
      <p:sp>
        <p:nvSpPr>
          <p:cNvPr id="18" name="Shape 16"/>
          <p:cNvSpPr/>
          <p:nvPr/>
        </p:nvSpPr>
        <p:spPr>
          <a:xfrm>
            <a:off x="9171432" y="5166360"/>
            <a:ext cx="1508760" cy="301752"/>
          </a:xfrm>
          <a:prstGeom prst="roundRect">
            <a:avLst>
              <a:gd name="adj" fmla="val 12121"/>
            </a:avLst>
          </a:prstGeom>
          <a:solidFill>
            <a:srgbClr val="F59E0B"/>
          </a:solidFill>
          <a:ln w="12700">
            <a:solidFill>
              <a:srgbClr val="F59E0B">
                <a:alpha val="0"/>
              </a:srgbClr>
            </a:solidFill>
            <a:prstDash val="solid"/>
          </a:ln>
        </p:spPr>
      </p:sp>
      <p:sp>
        <p:nvSpPr>
          <p:cNvPr id="19" name="Text 17"/>
          <p:cNvSpPr/>
          <p:nvPr/>
        </p:nvSpPr>
        <p:spPr>
          <a:xfrm>
            <a:off x="9281160" y="5225796"/>
            <a:ext cx="1289304" cy="12801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950" b="1" dirty="0">
                <a:solidFill>
                  <a:srgbClr val="FFFFFF"/>
                </a:solidFill>
              </a:rPr>
              <a:t>Bobot RPS: 5%</a:t>
            </a:r>
            <a:endParaRPr lang="en-US" sz="950" dirty="0"/>
          </a:p>
        </p:txBody>
      </p:sp>
      <p:sp>
        <p:nvSpPr>
          <p:cNvPr id="20" name="Text 18"/>
          <p:cNvSpPr/>
          <p:nvPr/>
        </p:nvSpPr>
        <p:spPr>
          <a:xfrm>
            <a:off x="502920" y="6510528"/>
            <a:ext cx="475488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50" dirty="0">
                <a:solidFill>
                  <a:srgbClr val="94A3B8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Embedded Systems • Pertemuan 6</a:t>
            </a:r>
            <a:endParaRPr lang="en-US" sz="850" dirty="0"/>
          </a:p>
        </p:txBody>
      </p:sp>
      <p:sp>
        <p:nvSpPr>
          <p:cNvPr id="21" name="Text 19"/>
          <p:cNvSpPr/>
          <p:nvPr/>
        </p:nvSpPr>
        <p:spPr>
          <a:xfrm>
            <a:off x="11384280" y="6446520"/>
            <a:ext cx="32004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94A3B8"/>
                </a:solidFill>
              </a:rPr>
              <a:t>02</a:t>
            </a:r>
            <a:endParaRPr lang="en-US" sz="9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7FAF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73152"/>
          </a:xfrm>
          <a:prstGeom prst="rect">
            <a:avLst/>
          </a:prstGeom>
          <a:solidFill>
            <a:srgbClr val="00A7B5"/>
          </a:solidFill>
          <a:ln w="12700">
            <a:solidFill>
              <a:srgbClr val="00A7B5">
                <a:alpha val="0"/>
              </a:srgbClr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594360" y="347472"/>
            <a:ext cx="987552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3000" b="1" dirty="0">
                <a:solidFill>
                  <a:srgbClr val="0B1220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Alur Kerja Sistem Sensor–Aktuator</a:t>
            </a:r>
            <a:endParaRPr lang="en-US" sz="3000" dirty="0"/>
          </a:p>
        </p:txBody>
      </p:sp>
      <p:sp>
        <p:nvSpPr>
          <p:cNvPr id="4" name="Text 2"/>
          <p:cNvSpPr/>
          <p:nvPr/>
        </p:nvSpPr>
        <p:spPr>
          <a:xfrm>
            <a:off x="621792" y="832104"/>
            <a:ext cx="99669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180" dirty="0">
                <a:solidFill>
                  <a:srgbClr val="475569"/>
                </a:solidFill>
              </a:rPr>
              <a:t>Embedded system mengubah fenomena fisik menjadi data, memprosesnya, lalu menghasilkan aksi kontrol.</a:t>
            </a:r>
            <a:endParaRPr lang="en-US" sz="1180" dirty="0"/>
          </a:p>
        </p:txBody>
      </p:sp>
      <p:sp>
        <p:nvSpPr>
          <p:cNvPr id="5" name="Shape 3"/>
          <p:cNvSpPr/>
          <p:nvPr/>
        </p:nvSpPr>
        <p:spPr>
          <a:xfrm>
            <a:off x="1965960" y="3108960"/>
            <a:ext cx="941832" cy="0"/>
          </a:xfrm>
          <a:prstGeom prst="line">
            <a:avLst/>
          </a:prstGeom>
          <a:noFill/>
          <a:ln w="26670">
            <a:solidFill>
              <a:srgbClr val="00A7B5"/>
            </a:solidFill>
            <a:prstDash val="solid"/>
            <a:tailEnd type="triangle"/>
          </a:ln>
        </p:spPr>
      </p:sp>
      <p:sp>
        <p:nvSpPr>
          <p:cNvPr id="6" name="Shape 4"/>
          <p:cNvSpPr/>
          <p:nvPr/>
        </p:nvSpPr>
        <p:spPr>
          <a:xfrm>
            <a:off x="4251960" y="3108960"/>
            <a:ext cx="960120" cy="0"/>
          </a:xfrm>
          <a:prstGeom prst="line">
            <a:avLst/>
          </a:prstGeom>
          <a:noFill/>
          <a:ln w="26670">
            <a:solidFill>
              <a:srgbClr val="00A7B5"/>
            </a:solidFill>
            <a:prstDash val="solid"/>
            <a:tailEnd type="triangle"/>
          </a:ln>
        </p:spPr>
      </p:sp>
      <p:sp>
        <p:nvSpPr>
          <p:cNvPr id="7" name="Shape 5"/>
          <p:cNvSpPr/>
          <p:nvPr/>
        </p:nvSpPr>
        <p:spPr>
          <a:xfrm>
            <a:off x="6629400" y="3108960"/>
            <a:ext cx="1005840" cy="0"/>
          </a:xfrm>
          <a:prstGeom prst="line">
            <a:avLst/>
          </a:prstGeom>
          <a:noFill/>
          <a:ln w="26670">
            <a:solidFill>
              <a:srgbClr val="13A36B"/>
            </a:solidFill>
            <a:prstDash val="solid"/>
            <a:tailEnd type="triangle"/>
          </a:ln>
        </p:spPr>
      </p:sp>
      <p:sp>
        <p:nvSpPr>
          <p:cNvPr id="8" name="Shape 6"/>
          <p:cNvSpPr/>
          <p:nvPr/>
        </p:nvSpPr>
        <p:spPr>
          <a:xfrm>
            <a:off x="8823960" y="3108960"/>
            <a:ext cx="1005840" cy="0"/>
          </a:xfrm>
          <a:prstGeom prst="line">
            <a:avLst/>
          </a:prstGeom>
          <a:noFill/>
          <a:ln w="26670">
            <a:solidFill>
              <a:srgbClr val="F59E0B"/>
            </a:solidFill>
            <a:prstDash val="solid"/>
            <a:tailEnd type="triangle"/>
          </a:ln>
        </p:spPr>
      </p:sp>
      <p:sp>
        <p:nvSpPr>
          <p:cNvPr id="9" name="Shape 7"/>
          <p:cNvSpPr/>
          <p:nvPr/>
        </p:nvSpPr>
        <p:spPr>
          <a:xfrm>
            <a:off x="621792" y="2514600"/>
            <a:ext cx="1691640" cy="1143000"/>
          </a:xfrm>
          <a:prstGeom prst="roundRect">
            <a:avLst>
              <a:gd name="adj" fmla="val 3200"/>
            </a:avLst>
          </a:prstGeom>
          <a:solidFill>
            <a:srgbClr val="F0FBFC"/>
          </a:solidFill>
          <a:ln w="12700">
            <a:solidFill>
              <a:srgbClr val="BDECF2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694944" y="2587752"/>
            <a:ext cx="1545336" cy="99669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0B1220"/>
                </a:solidFill>
              </a:rPr>
              <a:t>Fenomena fisik</a:t>
            </a:r>
            <a:endParaRPr lang="en-US" sz="1300" dirty="0"/>
          </a:p>
          <a:p>
            <a:pPr algn="ctr" indent="0" marL="0">
              <a:buNone/>
            </a:pPr>
            <a:r>
              <a:rPr lang="en-US" sz="1300" b="1" dirty="0">
                <a:solidFill>
                  <a:srgbClr val="0B1220"/>
                </a:solidFill>
              </a:rPr>
              <a:t>suhu, cahaya, jarak</a:t>
            </a:r>
            <a:endParaRPr lang="en-US" sz="1300" dirty="0"/>
          </a:p>
        </p:txBody>
      </p:sp>
      <p:sp>
        <p:nvSpPr>
          <p:cNvPr id="11" name="Shape 9"/>
          <p:cNvSpPr/>
          <p:nvPr/>
        </p:nvSpPr>
        <p:spPr>
          <a:xfrm>
            <a:off x="2743200" y="2514600"/>
            <a:ext cx="1691640" cy="1143000"/>
          </a:xfrm>
          <a:prstGeom prst="roundRect">
            <a:avLst>
              <a:gd name="adj" fmla="val 3200"/>
            </a:avLst>
          </a:prstGeom>
          <a:solidFill>
            <a:srgbClr val="FFFFFF"/>
          </a:solidFill>
          <a:ln w="12700">
            <a:solidFill>
              <a:srgbClr val="D7E3F1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2816352" y="2587752"/>
            <a:ext cx="1545336" cy="99669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350" b="1" dirty="0">
                <a:solidFill>
                  <a:srgbClr val="0B1220"/>
                </a:solidFill>
              </a:rPr>
              <a:t>Sensor</a:t>
            </a:r>
            <a:endParaRPr lang="en-US" sz="1350" dirty="0"/>
          </a:p>
          <a:p>
            <a:pPr algn="ctr" indent="0" marL="0">
              <a:buNone/>
            </a:pPr>
            <a:r>
              <a:rPr lang="en-US" sz="1350" b="1" dirty="0">
                <a:solidFill>
                  <a:srgbClr val="0B1220"/>
                </a:solidFill>
              </a:rPr>
              <a:t>analog/digital</a:t>
            </a:r>
            <a:endParaRPr lang="en-US" sz="1350" dirty="0"/>
          </a:p>
        </p:txBody>
      </p:sp>
      <p:sp>
        <p:nvSpPr>
          <p:cNvPr id="13" name="Shape 11"/>
          <p:cNvSpPr/>
          <p:nvPr/>
        </p:nvSpPr>
        <p:spPr>
          <a:xfrm>
            <a:off x="5010912" y="2514600"/>
            <a:ext cx="1828800" cy="1143000"/>
          </a:xfrm>
          <a:prstGeom prst="roundRect">
            <a:avLst>
              <a:gd name="adj" fmla="val 3200"/>
            </a:avLst>
          </a:prstGeom>
          <a:solidFill>
            <a:srgbClr val="FFF7ED"/>
          </a:solidFill>
          <a:ln w="12700">
            <a:solidFill>
              <a:srgbClr val="FED7AA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5084064" y="2587752"/>
            <a:ext cx="1682496" cy="99669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0B1220"/>
                </a:solidFill>
              </a:rPr>
              <a:t>Pengkondisian</a:t>
            </a:r>
            <a:endParaRPr lang="en-US" sz="1300" dirty="0"/>
          </a:p>
          <a:p>
            <a:pPr algn="ctr" indent="0" marL="0">
              <a:buNone/>
            </a:pPr>
            <a:r>
              <a:rPr lang="en-US" sz="1300" b="1" dirty="0">
                <a:solidFill>
                  <a:srgbClr val="0B1220"/>
                </a:solidFill>
              </a:rPr>
              <a:t>sinyal + ADC</a:t>
            </a:r>
            <a:endParaRPr lang="en-US" sz="1300" dirty="0"/>
          </a:p>
        </p:txBody>
      </p:sp>
      <p:sp>
        <p:nvSpPr>
          <p:cNvPr id="15" name="Shape 13"/>
          <p:cNvSpPr/>
          <p:nvPr/>
        </p:nvSpPr>
        <p:spPr>
          <a:xfrm>
            <a:off x="7452360" y="2450592"/>
            <a:ext cx="1645920" cy="1261872"/>
          </a:xfrm>
          <a:prstGeom prst="roundRect">
            <a:avLst>
              <a:gd name="adj" fmla="val 3623"/>
            </a:avLst>
          </a:prstGeom>
          <a:solidFill>
            <a:srgbClr val="0B1220"/>
          </a:solidFill>
          <a:ln w="12700">
            <a:solidFill>
              <a:srgbClr val="0B1220">
                <a:alpha val="0"/>
              </a:srgbClr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7525512" y="2523744"/>
            <a:ext cx="1499616" cy="111556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320" b="1" dirty="0">
                <a:solidFill>
                  <a:srgbClr val="FFFFFF"/>
                </a:solidFill>
              </a:rPr>
              <a:t>Mikrokontroler</a:t>
            </a:r>
            <a:endParaRPr lang="en-US" sz="1320" dirty="0"/>
          </a:p>
          <a:p>
            <a:pPr algn="ctr" indent="0" marL="0">
              <a:buNone/>
            </a:pPr>
            <a:r>
              <a:rPr lang="en-US" sz="1320" b="1" dirty="0">
                <a:solidFill>
                  <a:srgbClr val="FFFFFF"/>
                </a:solidFill>
              </a:rPr>
              <a:t>logika kontrol</a:t>
            </a:r>
            <a:endParaRPr lang="en-US" sz="1320" dirty="0"/>
          </a:p>
        </p:txBody>
      </p:sp>
      <p:sp>
        <p:nvSpPr>
          <p:cNvPr id="17" name="Shape 15"/>
          <p:cNvSpPr/>
          <p:nvPr/>
        </p:nvSpPr>
        <p:spPr>
          <a:xfrm>
            <a:off x="9619488" y="2514600"/>
            <a:ext cx="1508760" cy="1143000"/>
          </a:xfrm>
          <a:prstGeom prst="roundRect">
            <a:avLst>
              <a:gd name="adj" fmla="val 3200"/>
            </a:avLst>
          </a:prstGeom>
          <a:solidFill>
            <a:srgbClr val="F5F3FF"/>
          </a:solidFill>
          <a:ln w="12700">
            <a:solidFill>
              <a:srgbClr val="DDD6FE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9692640" y="2587752"/>
            <a:ext cx="1362456" cy="99669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0B1220"/>
                </a:solidFill>
              </a:rPr>
              <a:t>Driver</a:t>
            </a:r>
            <a:endParaRPr lang="en-US" sz="1300" dirty="0"/>
          </a:p>
          <a:p>
            <a:pPr algn="ctr" indent="0" marL="0">
              <a:buNone/>
            </a:pPr>
            <a:r>
              <a:rPr lang="en-US" sz="1300" b="1" dirty="0">
                <a:solidFill>
                  <a:srgbClr val="0B1220"/>
                </a:solidFill>
              </a:rPr>
              <a:t>relay / motor</a:t>
            </a:r>
            <a:endParaRPr lang="en-US" sz="1300" dirty="0"/>
          </a:p>
        </p:txBody>
      </p:sp>
      <p:sp>
        <p:nvSpPr>
          <p:cNvPr id="19" name="Shape 17"/>
          <p:cNvSpPr/>
          <p:nvPr/>
        </p:nvSpPr>
        <p:spPr>
          <a:xfrm>
            <a:off x="621792" y="4709160"/>
            <a:ext cx="2011680" cy="786384"/>
          </a:xfrm>
          <a:prstGeom prst="roundRect">
            <a:avLst>
              <a:gd name="adj" fmla="val 4651"/>
            </a:avLst>
          </a:prstGeom>
          <a:solidFill>
            <a:srgbClr val="FEF2F2"/>
          </a:solidFill>
          <a:ln w="12700">
            <a:solidFill>
              <a:srgbClr val="FECACA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694944" y="4782312"/>
            <a:ext cx="1865376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260" b="1" dirty="0">
                <a:solidFill>
                  <a:srgbClr val="0B1220"/>
                </a:solidFill>
              </a:rPr>
              <a:t>Aktuator</a:t>
            </a:r>
            <a:endParaRPr lang="en-US" sz="1260" dirty="0"/>
          </a:p>
          <a:p>
            <a:pPr algn="ctr" indent="0" marL="0">
              <a:buNone/>
            </a:pPr>
            <a:r>
              <a:rPr lang="en-US" sz="1260" b="1" dirty="0">
                <a:solidFill>
                  <a:srgbClr val="0B1220"/>
                </a:solidFill>
              </a:rPr>
              <a:t>LED, motor, servo</a:t>
            </a:r>
            <a:endParaRPr lang="en-US" sz="1260" dirty="0"/>
          </a:p>
        </p:txBody>
      </p:sp>
      <p:sp>
        <p:nvSpPr>
          <p:cNvPr id="21" name="Shape 19"/>
          <p:cNvSpPr/>
          <p:nvPr/>
        </p:nvSpPr>
        <p:spPr>
          <a:xfrm>
            <a:off x="9921240" y="3749040"/>
            <a:ext cx="-7635240" cy="1188720"/>
          </a:xfrm>
          <a:prstGeom prst="line">
            <a:avLst/>
          </a:prstGeom>
          <a:noFill/>
          <a:ln w="22860">
            <a:solidFill>
              <a:srgbClr val="EF4444"/>
            </a:solidFill>
            <a:prstDash val="solid"/>
            <a:tailEnd type="triangle"/>
          </a:ln>
        </p:spPr>
      </p:sp>
      <p:sp>
        <p:nvSpPr>
          <p:cNvPr id="22" name="Text 20"/>
          <p:cNvSpPr/>
          <p:nvPr/>
        </p:nvSpPr>
        <p:spPr>
          <a:xfrm>
            <a:off x="4206240" y="5230368"/>
            <a:ext cx="301752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EF4444"/>
                </a:solidFill>
              </a:rPr>
              <a:t>aksi fisik / umpan balik</a:t>
            </a:r>
            <a:endParaRPr lang="en-US" sz="1300" dirty="0"/>
          </a:p>
        </p:txBody>
      </p:sp>
      <p:sp>
        <p:nvSpPr>
          <p:cNvPr id="23" name="Shape 21"/>
          <p:cNvSpPr/>
          <p:nvPr/>
        </p:nvSpPr>
        <p:spPr>
          <a:xfrm>
            <a:off x="3072384" y="5440680"/>
            <a:ext cx="7589520" cy="512064"/>
          </a:xfrm>
          <a:prstGeom prst="roundRect">
            <a:avLst>
              <a:gd name="adj" fmla="val 8929"/>
            </a:avLst>
          </a:prstGeom>
          <a:solidFill>
            <a:srgbClr val="FFFFFF"/>
          </a:solidFill>
          <a:ln w="12700">
            <a:solidFill>
              <a:srgbClr val="C8EAF3"/>
            </a:solidFill>
            <a:prstDash val="solid"/>
          </a:ln>
        </p:spPr>
      </p:sp>
      <p:sp>
        <p:nvSpPr>
          <p:cNvPr id="24" name="Text 22"/>
          <p:cNvSpPr/>
          <p:nvPr/>
        </p:nvSpPr>
        <p:spPr>
          <a:xfrm>
            <a:off x="3236976" y="5550408"/>
            <a:ext cx="7260336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500" dirty="0">
                <a:solidFill>
                  <a:srgbClr val="0B1220"/>
                </a:solidFill>
              </a:rPr>
              <a:t>Rangkaian yang baik selalu mempertimbangkan akurasi data, keselamatan beban, dan respons kontrol.</a:t>
            </a:r>
            <a:endParaRPr lang="en-US" sz="1500" dirty="0"/>
          </a:p>
        </p:txBody>
      </p:sp>
      <p:sp>
        <p:nvSpPr>
          <p:cNvPr id="25" name="Text 23"/>
          <p:cNvSpPr/>
          <p:nvPr/>
        </p:nvSpPr>
        <p:spPr>
          <a:xfrm>
            <a:off x="502920" y="6510528"/>
            <a:ext cx="475488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50" dirty="0">
                <a:solidFill>
                  <a:srgbClr val="94A3B8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Embedded Systems • Pertemuan 6</a:t>
            </a:r>
            <a:endParaRPr lang="en-US" sz="850" dirty="0"/>
          </a:p>
        </p:txBody>
      </p:sp>
      <p:sp>
        <p:nvSpPr>
          <p:cNvPr id="26" name="Text 24"/>
          <p:cNvSpPr/>
          <p:nvPr/>
        </p:nvSpPr>
        <p:spPr>
          <a:xfrm>
            <a:off x="11384280" y="6446520"/>
            <a:ext cx="32004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94A3B8"/>
                </a:solidFill>
              </a:rPr>
              <a:t>03</a:t>
            </a:r>
            <a:endParaRPr lang="en-US" sz="9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7FAF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73152"/>
          </a:xfrm>
          <a:prstGeom prst="rect">
            <a:avLst/>
          </a:prstGeom>
          <a:solidFill>
            <a:srgbClr val="00A7B5"/>
          </a:solidFill>
          <a:ln w="12700">
            <a:solidFill>
              <a:srgbClr val="00A7B5">
                <a:alpha val="0"/>
              </a:srgbClr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594360" y="347472"/>
            <a:ext cx="987552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3000" b="1" dirty="0">
                <a:solidFill>
                  <a:srgbClr val="0B1220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Rantai Data Sensor</a:t>
            </a:r>
            <a:endParaRPr lang="en-US" sz="3000" dirty="0"/>
          </a:p>
        </p:txBody>
      </p:sp>
      <p:sp>
        <p:nvSpPr>
          <p:cNvPr id="4" name="Text 2"/>
          <p:cNvSpPr/>
          <p:nvPr/>
        </p:nvSpPr>
        <p:spPr>
          <a:xfrm>
            <a:off x="621792" y="832104"/>
            <a:ext cx="99669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180" dirty="0">
                <a:solidFill>
                  <a:srgbClr val="475569"/>
                </a:solidFill>
              </a:rPr>
              <a:t>Nilai sensor harus dibaca, dibersihkan, dikonversi, lalu diberi makna sebelum digunakan untuk kontrol.</a:t>
            </a:r>
            <a:endParaRPr lang="en-US" sz="1180" dirty="0"/>
          </a:p>
        </p:txBody>
      </p:sp>
      <p:pic>
        <p:nvPicPr>
          <p:cNvPr id="5" name="Image 0" descr="/mnt/data/a_detailed_cinematic_close_up_of_an_electronics_w.png">    </p:cNvPr>
          <p:cNvPicPr>
            <a:picLocks noChangeAspect="1"/>
          </p:cNvPicPr>
          <p:nvPr/>
        </p:nvPicPr>
        <p:blipFill>
          <a:blip r:embed="rId1"/>
          <a:srcRect l="8000" r="38375" t="0" b="0"/>
          <a:stretch/>
        </p:blipFill>
        <p:spPr>
          <a:xfrm>
            <a:off x="658368" y="1234440"/>
            <a:ext cx="4617720" cy="4846320"/>
          </a:xfrm>
          <a:prstGeom prst="rect">
            <a:avLst/>
          </a:prstGeom>
        </p:spPr>
      </p:pic>
      <p:sp>
        <p:nvSpPr>
          <p:cNvPr id="6" name="Shape 3"/>
          <p:cNvSpPr/>
          <p:nvPr/>
        </p:nvSpPr>
        <p:spPr>
          <a:xfrm>
            <a:off x="5623560" y="1234440"/>
            <a:ext cx="5669280" cy="4846320"/>
          </a:xfrm>
          <a:prstGeom prst="roundRect">
            <a:avLst>
              <a:gd name="adj" fmla="val 1132"/>
            </a:avLst>
          </a:prstGeom>
          <a:solidFill>
            <a:srgbClr val="FFFFFF"/>
          </a:solidFill>
          <a:ln w="12700">
            <a:solidFill>
              <a:srgbClr val="D7E3F1"/>
            </a:solidFill>
            <a:prstDash val="solid"/>
          </a:ln>
        </p:spPr>
      </p:sp>
      <p:sp>
        <p:nvSpPr>
          <p:cNvPr id="7" name="Text 4"/>
          <p:cNvSpPr/>
          <p:nvPr/>
        </p:nvSpPr>
        <p:spPr>
          <a:xfrm>
            <a:off x="5989320" y="1536192"/>
            <a:ext cx="33832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0B1220"/>
                </a:solidFill>
              </a:rPr>
              <a:t>Tahap pengolahan</a:t>
            </a:r>
            <a:endParaRPr lang="en-US" sz="2200" dirty="0"/>
          </a:p>
        </p:txBody>
      </p:sp>
      <p:sp>
        <p:nvSpPr>
          <p:cNvPr id="8" name="Shape 5"/>
          <p:cNvSpPr/>
          <p:nvPr/>
        </p:nvSpPr>
        <p:spPr>
          <a:xfrm>
            <a:off x="5989320" y="2011680"/>
            <a:ext cx="384048" cy="384048"/>
          </a:xfrm>
          <a:prstGeom prst="ellipse">
            <a:avLst/>
          </a:prstGeom>
          <a:solidFill>
            <a:srgbClr val="00A7B5"/>
          </a:solidFill>
          <a:ln w="12700">
            <a:solidFill>
              <a:srgbClr val="FFFFFF"/>
            </a:solidFill>
            <a:prstDash val="solid"/>
          </a:ln>
        </p:spPr>
      </p:sp>
      <p:sp>
        <p:nvSpPr>
          <p:cNvPr id="9" name="Text 6"/>
          <p:cNvSpPr/>
          <p:nvPr/>
        </p:nvSpPr>
        <p:spPr>
          <a:xfrm>
            <a:off x="6099048" y="2112264"/>
            <a:ext cx="164592" cy="914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FFFFFF"/>
                </a:solidFill>
              </a:rPr>
              <a:t>1</a:t>
            </a:r>
            <a:endParaRPr lang="en-US" sz="900" dirty="0"/>
          </a:p>
        </p:txBody>
      </p:sp>
      <p:sp>
        <p:nvSpPr>
          <p:cNvPr id="10" name="Text 7"/>
          <p:cNvSpPr/>
          <p:nvPr/>
        </p:nvSpPr>
        <p:spPr>
          <a:xfrm>
            <a:off x="6510528" y="2084832"/>
            <a:ext cx="4023360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420" dirty="0">
                <a:solidFill>
                  <a:srgbClr val="0B1220"/>
                </a:solidFill>
              </a:rPr>
              <a:t>Baca sinyal sensor</a:t>
            </a:r>
            <a:endParaRPr lang="en-US" sz="1420" dirty="0"/>
          </a:p>
        </p:txBody>
      </p:sp>
      <p:sp>
        <p:nvSpPr>
          <p:cNvPr id="11" name="Shape 8"/>
          <p:cNvSpPr/>
          <p:nvPr/>
        </p:nvSpPr>
        <p:spPr>
          <a:xfrm>
            <a:off x="5989320" y="2633472"/>
            <a:ext cx="384048" cy="384048"/>
          </a:xfrm>
          <a:prstGeom prst="ellipse">
            <a:avLst/>
          </a:prstGeom>
          <a:solidFill>
            <a:srgbClr val="1565C0"/>
          </a:solidFill>
          <a:ln w="12700">
            <a:solidFill>
              <a:srgbClr val="FFFFFF"/>
            </a:solidFill>
            <a:prstDash val="solid"/>
          </a:ln>
        </p:spPr>
      </p:sp>
      <p:sp>
        <p:nvSpPr>
          <p:cNvPr id="12" name="Text 9"/>
          <p:cNvSpPr/>
          <p:nvPr/>
        </p:nvSpPr>
        <p:spPr>
          <a:xfrm>
            <a:off x="6099048" y="2734056"/>
            <a:ext cx="164592" cy="914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FFFFFF"/>
                </a:solidFill>
              </a:rPr>
              <a:t>2</a:t>
            </a:r>
            <a:endParaRPr lang="en-US" sz="900" dirty="0"/>
          </a:p>
        </p:txBody>
      </p:sp>
      <p:sp>
        <p:nvSpPr>
          <p:cNvPr id="13" name="Text 10"/>
          <p:cNvSpPr/>
          <p:nvPr/>
        </p:nvSpPr>
        <p:spPr>
          <a:xfrm>
            <a:off x="6510528" y="2706624"/>
            <a:ext cx="4023360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420" dirty="0">
                <a:solidFill>
                  <a:srgbClr val="0B1220"/>
                </a:solidFill>
              </a:rPr>
              <a:t>Filter noise sederhana</a:t>
            </a:r>
            <a:endParaRPr lang="en-US" sz="1420" dirty="0"/>
          </a:p>
        </p:txBody>
      </p:sp>
      <p:sp>
        <p:nvSpPr>
          <p:cNvPr id="14" name="Shape 11"/>
          <p:cNvSpPr/>
          <p:nvPr/>
        </p:nvSpPr>
        <p:spPr>
          <a:xfrm>
            <a:off x="5989320" y="3255264"/>
            <a:ext cx="384048" cy="384048"/>
          </a:xfrm>
          <a:prstGeom prst="ellipse">
            <a:avLst/>
          </a:prstGeom>
          <a:solidFill>
            <a:srgbClr val="F59E0B"/>
          </a:solidFill>
          <a:ln w="12700">
            <a:solidFill>
              <a:srgbClr val="FFFFFF"/>
            </a:solidFill>
            <a:prstDash val="solid"/>
          </a:ln>
        </p:spPr>
      </p:sp>
      <p:sp>
        <p:nvSpPr>
          <p:cNvPr id="15" name="Text 12"/>
          <p:cNvSpPr/>
          <p:nvPr/>
        </p:nvSpPr>
        <p:spPr>
          <a:xfrm>
            <a:off x="6099048" y="3355848"/>
            <a:ext cx="164592" cy="914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FFFFFF"/>
                </a:solidFill>
              </a:rPr>
              <a:t>3</a:t>
            </a:r>
            <a:endParaRPr lang="en-US" sz="900" dirty="0"/>
          </a:p>
        </p:txBody>
      </p:sp>
      <p:sp>
        <p:nvSpPr>
          <p:cNvPr id="16" name="Text 13"/>
          <p:cNvSpPr/>
          <p:nvPr/>
        </p:nvSpPr>
        <p:spPr>
          <a:xfrm>
            <a:off x="6510528" y="3328416"/>
            <a:ext cx="4023360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420" dirty="0">
                <a:solidFill>
                  <a:srgbClr val="0B1220"/>
                </a:solidFill>
              </a:rPr>
              <a:t>Konversi ADC ke satuan fisik</a:t>
            </a:r>
            <a:endParaRPr lang="en-US" sz="1420" dirty="0"/>
          </a:p>
        </p:txBody>
      </p:sp>
      <p:sp>
        <p:nvSpPr>
          <p:cNvPr id="17" name="Shape 14"/>
          <p:cNvSpPr/>
          <p:nvPr/>
        </p:nvSpPr>
        <p:spPr>
          <a:xfrm>
            <a:off x="5989320" y="3877056"/>
            <a:ext cx="384048" cy="384048"/>
          </a:xfrm>
          <a:prstGeom prst="ellipse">
            <a:avLst/>
          </a:prstGeom>
          <a:solidFill>
            <a:srgbClr val="13A36B"/>
          </a:solidFill>
          <a:ln w="12700">
            <a:solidFill>
              <a:srgbClr val="FFFFFF"/>
            </a:solidFill>
            <a:prstDash val="solid"/>
          </a:ln>
        </p:spPr>
      </p:sp>
      <p:sp>
        <p:nvSpPr>
          <p:cNvPr id="18" name="Text 15"/>
          <p:cNvSpPr/>
          <p:nvPr/>
        </p:nvSpPr>
        <p:spPr>
          <a:xfrm>
            <a:off x="6099048" y="3977640"/>
            <a:ext cx="164592" cy="914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FFFFFF"/>
                </a:solidFill>
              </a:rPr>
              <a:t>4</a:t>
            </a:r>
            <a:endParaRPr lang="en-US" sz="900" dirty="0"/>
          </a:p>
        </p:txBody>
      </p:sp>
      <p:sp>
        <p:nvSpPr>
          <p:cNvPr id="19" name="Text 16"/>
          <p:cNvSpPr/>
          <p:nvPr/>
        </p:nvSpPr>
        <p:spPr>
          <a:xfrm>
            <a:off x="6510528" y="3950208"/>
            <a:ext cx="4023360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420" dirty="0">
                <a:solidFill>
                  <a:srgbClr val="0B1220"/>
                </a:solidFill>
              </a:rPr>
              <a:t>Kalibrasi dengan pembanding</a:t>
            </a:r>
            <a:endParaRPr lang="en-US" sz="1420" dirty="0"/>
          </a:p>
        </p:txBody>
      </p:sp>
      <p:sp>
        <p:nvSpPr>
          <p:cNvPr id="20" name="Shape 17"/>
          <p:cNvSpPr/>
          <p:nvPr/>
        </p:nvSpPr>
        <p:spPr>
          <a:xfrm>
            <a:off x="5989320" y="4498848"/>
            <a:ext cx="384048" cy="384048"/>
          </a:xfrm>
          <a:prstGeom prst="ellipse">
            <a:avLst/>
          </a:prstGeom>
          <a:solidFill>
            <a:srgbClr val="6D28D9"/>
          </a:solidFill>
          <a:ln w="12700">
            <a:solidFill>
              <a:srgbClr val="FFFFFF"/>
            </a:solidFill>
            <a:prstDash val="solid"/>
          </a:ln>
        </p:spPr>
      </p:sp>
      <p:sp>
        <p:nvSpPr>
          <p:cNvPr id="21" name="Text 18"/>
          <p:cNvSpPr/>
          <p:nvPr/>
        </p:nvSpPr>
        <p:spPr>
          <a:xfrm>
            <a:off x="6099048" y="4599432"/>
            <a:ext cx="164592" cy="914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FFFFFF"/>
                </a:solidFill>
              </a:rPr>
              <a:t>5</a:t>
            </a:r>
            <a:endParaRPr lang="en-US" sz="900" dirty="0"/>
          </a:p>
        </p:txBody>
      </p:sp>
      <p:sp>
        <p:nvSpPr>
          <p:cNvPr id="22" name="Text 19"/>
          <p:cNvSpPr/>
          <p:nvPr/>
        </p:nvSpPr>
        <p:spPr>
          <a:xfrm>
            <a:off x="6510528" y="4572000"/>
            <a:ext cx="4023360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420" dirty="0">
                <a:solidFill>
                  <a:srgbClr val="0B1220"/>
                </a:solidFill>
              </a:rPr>
              <a:t>Simpan dataset dan interpretasi</a:t>
            </a:r>
            <a:endParaRPr lang="en-US" sz="1420" dirty="0"/>
          </a:p>
        </p:txBody>
      </p:sp>
      <p:sp>
        <p:nvSpPr>
          <p:cNvPr id="23" name="Shape 20"/>
          <p:cNvSpPr/>
          <p:nvPr/>
        </p:nvSpPr>
        <p:spPr>
          <a:xfrm>
            <a:off x="5989320" y="5349240"/>
            <a:ext cx="4800600" cy="502920"/>
          </a:xfrm>
          <a:prstGeom prst="roundRect">
            <a:avLst>
              <a:gd name="adj" fmla="val 9091"/>
            </a:avLst>
          </a:prstGeom>
          <a:solidFill>
            <a:srgbClr val="ECFEFF"/>
          </a:solidFill>
          <a:ln w="12700">
            <a:solidFill>
              <a:srgbClr val="C8EAF3"/>
            </a:solidFill>
            <a:prstDash val="solid"/>
          </a:ln>
        </p:spPr>
      </p:sp>
      <p:sp>
        <p:nvSpPr>
          <p:cNvPr id="24" name="Text 21"/>
          <p:cNvSpPr/>
          <p:nvPr/>
        </p:nvSpPr>
        <p:spPr>
          <a:xfrm>
            <a:off x="6153912" y="5458968"/>
            <a:ext cx="4471416" cy="28346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390" dirty="0">
                <a:solidFill>
                  <a:srgbClr val="0B1220"/>
                </a:solidFill>
              </a:rPr>
              <a:t>Data mentah jarang langsung siap dipakai. Kesalahan pembacaan kecil bisa membuat aktuator salah bertindak.</a:t>
            </a:r>
            <a:endParaRPr lang="en-US" sz="1390" dirty="0"/>
          </a:p>
        </p:txBody>
      </p:sp>
      <p:sp>
        <p:nvSpPr>
          <p:cNvPr id="25" name="Text 22"/>
          <p:cNvSpPr/>
          <p:nvPr/>
        </p:nvSpPr>
        <p:spPr>
          <a:xfrm>
            <a:off x="502920" y="6510528"/>
            <a:ext cx="475488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50" dirty="0">
                <a:solidFill>
                  <a:srgbClr val="94A3B8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Embedded Systems • Pertemuan 6</a:t>
            </a:r>
            <a:endParaRPr lang="en-US" sz="850" dirty="0"/>
          </a:p>
        </p:txBody>
      </p:sp>
      <p:sp>
        <p:nvSpPr>
          <p:cNvPr id="26" name="Text 23"/>
          <p:cNvSpPr/>
          <p:nvPr/>
        </p:nvSpPr>
        <p:spPr>
          <a:xfrm>
            <a:off x="11384280" y="6446520"/>
            <a:ext cx="32004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94A3B8"/>
                </a:solidFill>
              </a:rPr>
              <a:t>04</a:t>
            </a:r>
            <a:endParaRPr lang="en-US" sz="9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7FAF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73152"/>
          </a:xfrm>
          <a:prstGeom prst="rect">
            <a:avLst/>
          </a:prstGeom>
          <a:solidFill>
            <a:srgbClr val="00A7B5"/>
          </a:solidFill>
          <a:ln w="12700">
            <a:solidFill>
              <a:srgbClr val="00A7B5">
                <a:alpha val="0"/>
              </a:srgbClr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594360" y="347472"/>
            <a:ext cx="987552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3000" b="1" dirty="0">
                <a:solidFill>
                  <a:srgbClr val="0B1220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Sensor Analog, Sensor Digital, dan ADC</a:t>
            </a:r>
            <a:endParaRPr lang="en-US" sz="3000" dirty="0"/>
          </a:p>
        </p:txBody>
      </p:sp>
      <p:sp>
        <p:nvSpPr>
          <p:cNvPr id="4" name="Text 2"/>
          <p:cNvSpPr/>
          <p:nvPr/>
        </p:nvSpPr>
        <p:spPr>
          <a:xfrm>
            <a:off x="621792" y="832104"/>
            <a:ext cx="99669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180" dirty="0">
                <a:solidFill>
                  <a:srgbClr val="475569"/>
                </a:solidFill>
              </a:rPr>
              <a:t>ADC mengubah tegangan analog menjadi angka diskrit; sensor digital biasanya mengirim data melalui protokol atau pulsa.</a:t>
            </a:r>
            <a:endParaRPr lang="en-US" sz="1180" dirty="0"/>
          </a:p>
        </p:txBody>
      </p:sp>
      <p:sp>
        <p:nvSpPr>
          <p:cNvPr id="5" name="Shape 3"/>
          <p:cNvSpPr/>
          <p:nvPr/>
        </p:nvSpPr>
        <p:spPr>
          <a:xfrm>
            <a:off x="749808" y="1298448"/>
            <a:ext cx="3337560" cy="4526280"/>
          </a:xfrm>
          <a:prstGeom prst="roundRect">
            <a:avLst>
              <a:gd name="adj" fmla="val 1644"/>
            </a:avLst>
          </a:prstGeom>
          <a:solidFill>
            <a:srgbClr val="FFFFFF"/>
          </a:solidFill>
          <a:ln w="12700">
            <a:solidFill>
              <a:srgbClr val="D7E3F1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1042416" y="1600200"/>
            <a:ext cx="146304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0B1220"/>
                </a:solidFill>
              </a:rPr>
              <a:t>Analog</a:t>
            </a:r>
            <a:endParaRPr lang="en-US" sz="2200" dirty="0"/>
          </a:p>
        </p:txBody>
      </p:sp>
      <p:sp>
        <p:nvSpPr>
          <p:cNvPr id="7" name="Text 5"/>
          <p:cNvSpPr/>
          <p:nvPr/>
        </p:nvSpPr>
        <p:spPr>
          <a:xfrm>
            <a:off x="1024128" y="2148840"/>
            <a:ext cx="2606040" cy="2103120"/>
          </a:xfrm>
          <a:prstGeom prst="rect">
            <a:avLst/>
          </a:prstGeom>
          <a:noFill/>
          <a:ln/>
        </p:spPr>
        <p:txBody>
          <a:bodyPr wrap="square" lIns="508" tIns="508" rIns="508" bIns="508" rtlCol="0" anchor="t">
            <a:normAutofit/>
          </a:bodyPr>
          <a:lstStyle/>
          <a:p>
            <a:r>
              <a:rPr lang="en-US" sz="1440" dirty="0">
                <a:solidFill>
                  <a:srgbClr val="0B1220"/>
                </a:solidFill>
              </a:rPr>
              <a:t>Keluaran berupa tegangan berubah kontinu.</a:t>
            </a:r>
            <a:endParaRPr lang="en-US" sz="1440" dirty="0"/>
          </a:p>
          <a:p>
            <a:r>
              <a:rPr lang="en-US" sz="1440" dirty="0">
                <a:solidFill>
                  <a:srgbClr val="0B1220"/>
                </a:solidFill>
              </a:rPr>
              <a:t>Contoh: potensiometer, LDR, sensor suhu analog.</a:t>
            </a:r>
            <a:endParaRPr lang="en-US" sz="1440" dirty="0"/>
          </a:p>
          <a:p>
            <a:r>
              <a:rPr lang="en-US" sz="1440" dirty="0">
                <a:solidFill>
                  <a:srgbClr val="0B1220"/>
                </a:solidFill>
              </a:rPr>
              <a:t>Perlu ADC dan referensi tegangan yang stabil.</a:t>
            </a:r>
            <a:endParaRPr lang="en-US" sz="1440" dirty="0"/>
          </a:p>
        </p:txBody>
      </p:sp>
      <p:sp>
        <p:nvSpPr>
          <p:cNvPr id="8" name="Shape 6"/>
          <p:cNvSpPr/>
          <p:nvPr/>
        </p:nvSpPr>
        <p:spPr>
          <a:xfrm>
            <a:off x="960120" y="5074920"/>
            <a:ext cx="2286000" cy="301752"/>
          </a:xfrm>
          <a:prstGeom prst="roundRect">
            <a:avLst>
              <a:gd name="adj" fmla="val 12121"/>
            </a:avLst>
          </a:prstGeom>
          <a:solidFill>
            <a:srgbClr val="00A7B5"/>
          </a:solidFill>
          <a:ln w="12700">
            <a:solidFill>
              <a:srgbClr val="00A7B5">
                <a:alpha val="0"/>
              </a:srgbClr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1069848" y="5134356"/>
            <a:ext cx="2066544" cy="12801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950" b="1" dirty="0">
                <a:solidFill>
                  <a:srgbClr val="FFFFFF"/>
                </a:solidFill>
              </a:rPr>
              <a:t>raw ADC → volt → satuan fisik</a:t>
            </a:r>
            <a:endParaRPr lang="en-US" sz="950" dirty="0"/>
          </a:p>
        </p:txBody>
      </p:sp>
      <p:sp>
        <p:nvSpPr>
          <p:cNvPr id="10" name="Shape 8"/>
          <p:cNvSpPr/>
          <p:nvPr/>
        </p:nvSpPr>
        <p:spPr>
          <a:xfrm>
            <a:off x="4462272" y="1298448"/>
            <a:ext cx="3337560" cy="4526280"/>
          </a:xfrm>
          <a:prstGeom prst="roundRect">
            <a:avLst>
              <a:gd name="adj" fmla="val 1644"/>
            </a:avLst>
          </a:prstGeom>
          <a:solidFill>
            <a:srgbClr val="F0FBFC"/>
          </a:solidFill>
          <a:ln w="12700">
            <a:solidFill>
              <a:srgbClr val="BDECF2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4754880" y="1600200"/>
            <a:ext cx="146304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0B1220"/>
                </a:solidFill>
              </a:rPr>
              <a:t>Digital</a:t>
            </a:r>
            <a:endParaRPr lang="en-US" sz="2200" dirty="0"/>
          </a:p>
        </p:txBody>
      </p:sp>
      <p:sp>
        <p:nvSpPr>
          <p:cNvPr id="12" name="Text 10"/>
          <p:cNvSpPr/>
          <p:nvPr/>
        </p:nvSpPr>
        <p:spPr>
          <a:xfrm>
            <a:off x="4736592" y="2148840"/>
            <a:ext cx="2606040" cy="2103120"/>
          </a:xfrm>
          <a:prstGeom prst="rect">
            <a:avLst/>
          </a:prstGeom>
          <a:noFill/>
          <a:ln/>
        </p:spPr>
        <p:txBody>
          <a:bodyPr wrap="square" lIns="508" tIns="508" rIns="508" bIns="508" rtlCol="0" anchor="t">
            <a:normAutofit/>
          </a:bodyPr>
          <a:lstStyle/>
          <a:p>
            <a:r>
              <a:rPr lang="en-US" sz="1440" dirty="0">
                <a:solidFill>
                  <a:srgbClr val="0B1220"/>
                </a:solidFill>
              </a:rPr>
              <a:t>Keluaran sudah berupa logika/data.</a:t>
            </a:r>
            <a:endParaRPr lang="en-US" sz="1440" dirty="0"/>
          </a:p>
          <a:p>
            <a:r>
              <a:rPr lang="en-US" sz="1440" dirty="0">
                <a:solidFill>
                  <a:srgbClr val="0B1220"/>
                </a:solidFill>
              </a:rPr>
              <a:t>Contoh: DHT22, HC-SR04, encoder digital.</a:t>
            </a:r>
            <a:endParaRPr lang="en-US" sz="1440" dirty="0"/>
          </a:p>
          <a:p>
            <a:r>
              <a:rPr lang="en-US" sz="1440" dirty="0">
                <a:solidFill>
                  <a:srgbClr val="0B1220"/>
                </a:solidFill>
              </a:rPr>
              <a:t>Butuh timing/protokol pembacaan yang tepat.</a:t>
            </a:r>
            <a:endParaRPr lang="en-US" sz="1440" dirty="0"/>
          </a:p>
        </p:txBody>
      </p:sp>
      <p:sp>
        <p:nvSpPr>
          <p:cNvPr id="13" name="Shape 11"/>
          <p:cNvSpPr/>
          <p:nvPr/>
        </p:nvSpPr>
        <p:spPr>
          <a:xfrm>
            <a:off x="4681728" y="5074920"/>
            <a:ext cx="2240280" cy="301752"/>
          </a:xfrm>
          <a:prstGeom prst="roundRect">
            <a:avLst>
              <a:gd name="adj" fmla="val 12121"/>
            </a:avLst>
          </a:prstGeom>
          <a:solidFill>
            <a:srgbClr val="1565C0"/>
          </a:solidFill>
          <a:ln w="12700">
            <a:solidFill>
              <a:srgbClr val="1565C0">
                <a:alpha val="0"/>
              </a:srgbClr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791456" y="5134356"/>
            <a:ext cx="2020824" cy="12801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950" b="1" dirty="0">
                <a:solidFill>
                  <a:srgbClr val="FFFFFF"/>
                </a:solidFill>
              </a:rPr>
              <a:t>pin digital • UART/I²C/SPI</a:t>
            </a:r>
            <a:endParaRPr lang="en-US" sz="950" dirty="0"/>
          </a:p>
        </p:txBody>
      </p:sp>
      <p:sp>
        <p:nvSpPr>
          <p:cNvPr id="15" name="Shape 13"/>
          <p:cNvSpPr/>
          <p:nvPr/>
        </p:nvSpPr>
        <p:spPr>
          <a:xfrm>
            <a:off x="8183880" y="1298448"/>
            <a:ext cx="3246120" cy="4526280"/>
          </a:xfrm>
          <a:prstGeom prst="roundRect">
            <a:avLst>
              <a:gd name="adj" fmla="val 1690"/>
            </a:avLst>
          </a:prstGeom>
          <a:solidFill>
            <a:srgbClr val="FFF7ED"/>
          </a:solidFill>
          <a:ln w="12700">
            <a:solidFill>
              <a:srgbClr val="FED7AA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8458200" y="1600200"/>
            <a:ext cx="192024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0B1220"/>
                </a:solidFill>
              </a:rPr>
              <a:t>Resolusi ADC</a:t>
            </a:r>
            <a:endParaRPr lang="en-US" sz="2200" dirty="0"/>
          </a:p>
        </p:txBody>
      </p:sp>
      <p:sp>
        <p:nvSpPr>
          <p:cNvPr id="17" name="Text 15"/>
          <p:cNvSpPr/>
          <p:nvPr/>
        </p:nvSpPr>
        <p:spPr>
          <a:xfrm>
            <a:off x="8458200" y="2331720"/>
            <a:ext cx="2423160" cy="114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720" b="1" dirty="0">
                <a:solidFill>
                  <a:srgbClr val="0B1220"/>
                </a:solidFill>
              </a:rPr>
              <a:t>Jika ADC n-bit:</a:t>
            </a:r>
            <a:endParaRPr lang="en-US" sz="1720" dirty="0"/>
          </a:p>
          <a:p>
            <a:pPr indent="0" marL="0">
              <a:buNone/>
            </a:pPr>
            <a:r>
              <a:rPr lang="en-US" sz="1720" b="1" dirty="0">
                <a:solidFill>
                  <a:srgbClr val="0B1220"/>
                </a:solidFill>
              </a:rPr>
              <a:t>jumlah level = 2ⁿ</a:t>
            </a:r>
            <a:endParaRPr lang="en-US" sz="1720" dirty="0"/>
          </a:p>
          <a:p>
            <a:pPr indent="0" marL="0">
              <a:buNone/>
            </a:pPr>
            <a:r>
              <a:rPr lang="en-US" sz="1720" b="1" dirty="0">
                <a:solidFill>
                  <a:srgbClr val="0B1220"/>
                </a:solidFill>
              </a:rPr>
              <a:t>step = Vref / (2ⁿ − 1)</a:t>
            </a:r>
            <a:endParaRPr lang="en-US" sz="1720" dirty="0"/>
          </a:p>
        </p:txBody>
      </p:sp>
      <p:sp>
        <p:nvSpPr>
          <p:cNvPr id="18" name="Shape 16"/>
          <p:cNvSpPr/>
          <p:nvPr/>
        </p:nvSpPr>
        <p:spPr>
          <a:xfrm>
            <a:off x="8458200" y="4160520"/>
            <a:ext cx="2423160" cy="713232"/>
          </a:xfrm>
          <a:prstGeom prst="roundRect">
            <a:avLst>
              <a:gd name="adj" fmla="val 6410"/>
            </a:avLst>
          </a:prstGeom>
          <a:solidFill>
            <a:srgbClr val="FFFFFF"/>
          </a:solidFill>
          <a:ln w="12700">
            <a:solidFill>
              <a:srgbClr val="C8EAF3"/>
            </a:solidFill>
            <a:prstDash val="solid"/>
          </a:ln>
        </p:spPr>
      </p:sp>
      <p:sp>
        <p:nvSpPr>
          <p:cNvPr id="19" name="Text 17"/>
          <p:cNvSpPr/>
          <p:nvPr/>
        </p:nvSpPr>
        <p:spPr>
          <a:xfrm>
            <a:off x="8622792" y="4270248"/>
            <a:ext cx="2093976" cy="49377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500" dirty="0">
                <a:solidFill>
                  <a:srgbClr val="0B1220"/>
                </a:solidFill>
              </a:rPr>
              <a:t>Contoh 10-bit, Vref 5V:</a:t>
            </a:r>
            <a:endParaRPr lang="en-US" sz="1500" dirty="0"/>
          </a:p>
          <a:p>
            <a:pPr indent="0" marL="0">
              <a:buNone/>
            </a:pPr>
            <a:r>
              <a:rPr lang="en-US" sz="1500" dirty="0">
                <a:solidFill>
                  <a:srgbClr val="0B1220"/>
                </a:solidFill>
              </a:rPr>
              <a:t>step ≈ 4,89 mV</a:t>
            </a:r>
            <a:endParaRPr lang="en-US" sz="1500" dirty="0"/>
          </a:p>
        </p:txBody>
      </p:sp>
      <p:sp>
        <p:nvSpPr>
          <p:cNvPr id="20" name="Text 18"/>
          <p:cNvSpPr/>
          <p:nvPr/>
        </p:nvSpPr>
        <p:spPr>
          <a:xfrm>
            <a:off x="502920" y="6510528"/>
            <a:ext cx="475488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50" dirty="0">
                <a:solidFill>
                  <a:srgbClr val="94A3B8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Embedded Systems • Pertemuan 6</a:t>
            </a:r>
            <a:endParaRPr lang="en-US" sz="850" dirty="0"/>
          </a:p>
        </p:txBody>
      </p:sp>
      <p:sp>
        <p:nvSpPr>
          <p:cNvPr id="21" name="Text 19"/>
          <p:cNvSpPr/>
          <p:nvPr/>
        </p:nvSpPr>
        <p:spPr>
          <a:xfrm>
            <a:off x="11384280" y="6446520"/>
            <a:ext cx="32004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94A3B8"/>
                </a:solidFill>
              </a:rPr>
              <a:t>05</a:t>
            </a:r>
            <a:endParaRPr lang="en-US" sz="9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7FAF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73152"/>
          </a:xfrm>
          <a:prstGeom prst="rect">
            <a:avLst/>
          </a:prstGeom>
          <a:solidFill>
            <a:srgbClr val="00A7B5"/>
          </a:solidFill>
          <a:ln w="12700">
            <a:solidFill>
              <a:srgbClr val="00A7B5">
                <a:alpha val="0"/>
              </a:srgbClr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594360" y="347472"/>
            <a:ext cx="987552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3000" b="1" dirty="0">
                <a:solidFill>
                  <a:srgbClr val="0B1220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Konversi dan Kalibrasi Data</a:t>
            </a:r>
            <a:endParaRPr lang="en-US" sz="3000" dirty="0"/>
          </a:p>
        </p:txBody>
      </p:sp>
      <p:sp>
        <p:nvSpPr>
          <p:cNvPr id="4" name="Text 2"/>
          <p:cNvSpPr/>
          <p:nvPr/>
        </p:nvSpPr>
        <p:spPr>
          <a:xfrm>
            <a:off x="621792" y="832104"/>
            <a:ext cx="99669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180" dirty="0">
                <a:solidFill>
                  <a:srgbClr val="475569"/>
                </a:solidFill>
              </a:rPr>
              <a:t>Kalibrasi membuat data sensor lebih mendekati kondisi nyata dan dapat dipertanggungjawabkan dalam laporan.</a:t>
            </a:r>
            <a:endParaRPr lang="en-US" sz="1180" dirty="0"/>
          </a:p>
        </p:txBody>
      </p:sp>
      <p:sp>
        <p:nvSpPr>
          <p:cNvPr id="5" name="Shape 3"/>
          <p:cNvSpPr/>
          <p:nvPr/>
        </p:nvSpPr>
        <p:spPr>
          <a:xfrm>
            <a:off x="777240" y="1298448"/>
            <a:ext cx="5074920" cy="4709160"/>
          </a:xfrm>
          <a:prstGeom prst="roundRect">
            <a:avLst>
              <a:gd name="adj" fmla="val 1165"/>
            </a:avLst>
          </a:prstGeom>
          <a:solidFill>
            <a:srgbClr val="FFFFFF"/>
          </a:solidFill>
          <a:ln w="12700">
            <a:solidFill>
              <a:srgbClr val="D7E3F1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1097280" y="1591056"/>
            <a:ext cx="2743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0B1220"/>
                </a:solidFill>
              </a:rPr>
              <a:t>Konversi dasar</a:t>
            </a:r>
            <a:endParaRPr lang="en-US" sz="2200" dirty="0"/>
          </a:p>
        </p:txBody>
      </p:sp>
      <p:sp>
        <p:nvSpPr>
          <p:cNvPr id="7" name="Shape 5"/>
          <p:cNvSpPr/>
          <p:nvPr/>
        </p:nvSpPr>
        <p:spPr>
          <a:xfrm>
            <a:off x="1078992" y="2084832"/>
            <a:ext cx="4343400" cy="1664208"/>
          </a:xfrm>
          <a:prstGeom prst="roundRect">
            <a:avLst>
              <a:gd name="adj" fmla="val 2198"/>
            </a:avLst>
          </a:prstGeom>
          <a:solidFill>
            <a:srgbClr val="0F172A"/>
          </a:solidFill>
          <a:ln w="12700">
            <a:solidFill>
              <a:srgbClr val="0F172A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1243584" y="2249424"/>
            <a:ext cx="4014216" cy="133502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130" dirty="0">
                <a:solidFill>
                  <a:srgbClr val="E2E8F0"/>
                </a:solidFill>
                <a:latin typeface="Aptos Mono" pitchFamily="34" charset="0"/>
                <a:ea typeface="Aptos Mono" pitchFamily="34" charset="-122"/>
                <a:cs typeface="Aptos Mono" pitchFamily="34" charset="-120"/>
              </a:rPr>
              <a:t>raw = analogRead(pin);</a:t>
            </a:r>
            <a:endParaRPr lang="en-US" sz="1130" dirty="0"/>
          </a:p>
          <a:p>
            <a:pPr indent="0" marL="0">
              <a:buNone/>
            </a:pPr>
            <a:r>
              <a:rPr lang="en-US" sz="1130" dirty="0">
                <a:solidFill>
                  <a:srgbClr val="E2E8F0"/>
                </a:solidFill>
                <a:latin typeface="Aptos Mono" pitchFamily="34" charset="0"/>
                <a:ea typeface="Aptos Mono" pitchFamily="34" charset="-122"/>
                <a:cs typeface="Aptos Mono" pitchFamily="34" charset="-120"/>
              </a:rPr>
              <a:t>volt = raw * Vref / 1023;</a:t>
            </a:r>
            <a:endParaRPr lang="en-US" sz="1130" dirty="0"/>
          </a:p>
          <a:p>
            <a:pPr indent="0" marL="0">
              <a:buNone/>
            </a:pPr>
            <a:r>
              <a:rPr lang="en-US" sz="1130" dirty="0">
                <a:solidFill>
                  <a:srgbClr val="E2E8F0"/>
                </a:solidFill>
                <a:latin typeface="Aptos Mono" pitchFamily="34" charset="0"/>
                <a:ea typeface="Aptos Mono" pitchFamily="34" charset="-122"/>
                <a:cs typeface="Aptos Mono" pitchFamily="34" charset="-120"/>
              </a:rPr>
              <a:t>temp = a * volt + b;</a:t>
            </a:r>
            <a:endParaRPr lang="en-US" sz="1130" dirty="0"/>
          </a:p>
          <a:p>
            <a:pPr indent="0" marL="0">
              <a:buNone/>
            </a:pPr>
            <a:r>
              <a:rPr lang="en-US" sz="1130" dirty="0">
                <a:solidFill>
                  <a:srgbClr val="E2E8F0"/>
                </a:solidFill>
                <a:latin typeface="Aptos Mono" pitchFamily="34" charset="0"/>
                <a:ea typeface="Aptos Mono" pitchFamily="34" charset="-122"/>
                <a:cs typeface="Aptos Mono" pitchFamily="34" charset="-120"/>
              </a:rPr>
              <a:t>filtered = alpha*temp + (1-alpha)*last;</a:t>
            </a:r>
            <a:endParaRPr lang="en-US" sz="1130" dirty="0"/>
          </a:p>
        </p:txBody>
      </p:sp>
      <p:sp>
        <p:nvSpPr>
          <p:cNvPr id="9" name="Text 7"/>
          <p:cNvSpPr/>
          <p:nvPr/>
        </p:nvSpPr>
        <p:spPr>
          <a:xfrm>
            <a:off x="1097280" y="4069080"/>
            <a:ext cx="4251960" cy="1188720"/>
          </a:xfrm>
          <a:prstGeom prst="rect">
            <a:avLst/>
          </a:prstGeom>
          <a:noFill/>
          <a:ln/>
        </p:spPr>
        <p:txBody>
          <a:bodyPr wrap="square" lIns="508" tIns="508" rIns="508" bIns="508" rtlCol="0" anchor="t">
            <a:normAutofit/>
          </a:bodyPr>
          <a:lstStyle/>
          <a:p>
            <a:r>
              <a:rPr lang="en-US" sz="1480" dirty="0">
                <a:solidFill>
                  <a:srgbClr val="0B1220"/>
                </a:solidFill>
              </a:rPr>
              <a:t>Tentukan Vref dan resolusi ADC.</a:t>
            </a:r>
            <a:endParaRPr lang="en-US" sz="1480" dirty="0"/>
          </a:p>
          <a:p>
            <a:r>
              <a:rPr lang="en-US" sz="1480" dirty="0">
                <a:solidFill>
                  <a:srgbClr val="0B1220"/>
                </a:solidFill>
              </a:rPr>
              <a:t>Gunakan rumus sesuai datasheet/sensor.</a:t>
            </a:r>
            <a:endParaRPr lang="en-US" sz="1480" dirty="0"/>
          </a:p>
          <a:p>
            <a:r>
              <a:rPr lang="en-US" sz="1480" dirty="0">
                <a:solidFill>
                  <a:srgbClr val="0B1220"/>
                </a:solidFill>
              </a:rPr>
              <a:t>Tambahkan filtering jika sinyal berisik.</a:t>
            </a:r>
            <a:endParaRPr lang="en-US" sz="1480" dirty="0"/>
          </a:p>
        </p:txBody>
      </p:sp>
      <p:sp>
        <p:nvSpPr>
          <p:cNvPr id="10" name="Shape 8"/>
          <p:cNvSpPr/>
          <p:nvPr/>
        </p:nvSpPr>
        <p:spPr>
          <a:xfrm>
            <a:off x="6291072" y="1298448"/>
            <a:ext cx="5074920" cy="4709160"/>
          </a:xfrm>
          <a:prstGeom prst="roundRect">
            <a:avLst>
              <a:gd name="adj" fmla="val 1165"/>
            </a:avLst>
          </a:prstGeom>
          <a:solidFill>
            <a:srgbClr val="F0FBFC"/>
          </a:solidFill>
          <a:ln w="12700">
            <a:solidFill>
              <a:srgbClr val="BDECF2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6601968" y="1591056"/>
            <a:ext cx="31089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0B1220"/>
                </a:solidFill>
              </a:rPr>
              <a:t>Kalibrasi praktikum</a:t>
            </a:r>
            <a:endParaRPr lang="en-US" sz="2200" dirty="0"/>
          </a:p>
        </p:txBody>
      </p:sp>
      <p:sp>
        <p:nvSpPr>
          <p:cNvPr id="12" name="Text 10"/>
          <p:cNvSpPr/>
          <p:nvPr/>
        </p:nvSpPr>
        <p:spPr>
          <a:xfrm>
            <a:off x="6601968" y="2148840"/>
            <a:ext cx="4206240" cy="1874520"/>
          </a:xfrm>
          <a:prstGeom prst="rect">
            <a:avLst/>
          </a:prstGeom>
          <a:noFill/>
          <a:ln/>
        </p:spPr>
        <p:txBody>
          <a:bodyPr wrap="square" lIns="508" tIns="508" rIns="508" bIns="508" rtlCol="0" anchor="t">
            <a:normAutofit/>
          </a:bodyPr>
          <a:lstStyle/>
          <a:p>
            <a:r>
              <a:rPr lang="en-US" sz="1530" dirty="0">
                <a:solidFill>
                  <a:srgbClr val="0B1220"/>
                </a:solidFill>
              </a:rPr>
              <a:t>Bandingkan sensor dengan alat pembanding.</a:t>
            </a:r>
            <a:endParaRPr lang="en-US" sz="1530" dirty="0"/>
          </a:p>
          <a:p>
            <a:r>
              <a:rPr lang="en-US" sz="1530" dirty="0">
                <a:solidFill>
                  <a:srgbClr val="0B1220"/>
                </a:solidFill>
              </a:rPr>
              <a:t>Catat beberapa titik uji.</a:t>
            </a:r>
            <a:endParaRPr lang="en-US" sz="1530" dirty="0"/>
          </a:p>
          <a:p>
            <a:r>
              <a:rPr lang="en-US" sz="1530" dirty="0">
                <a:solidFill>
                  <a:srgbClr val="0B1220"/>
                </a:solidFill>
              </a:rPr>
              <a:t>Hitung error dan koreksi sederhana.</a:t>
            </a:r>
            <a:endParaRPr lang="en-US" sz="1530" dirty="0"/>
          </a:p>
          <a:p>
            <a:r>
              <a:rPr lang="en-US" sz="1530" dirty="0">
                <a:solidFill>
                  <a:srgbClr val="0B1220"/>
                </a:solidFill>
              </a:rPr>
              <a:t>Tampilkan grafik/tabel sebelum–sesudah.</a:t>
            </a:r>
            <a:endParaRPr lang="en-US" sz="1530" dirty="0"/>
          </a:p>
        </p:txBody>
      </p:sp>
      <p:sp>
        <p:nvSpPr>
          <p:cNvPr id="13" name="Shape 11"/>
          <p:cNvSpPr/>
          <p:nvPr/>
        </p:nvSpPr>
        <p:spPr>
          <a:xfrm>
            <a:off x="6601968" y="5074920"/>
            <a:ext cx="4206240" cy="502920"/>
          </a:xfrm>
          <a:prstGeom prst="roundRect">
            <a:avLst>
              <a:gd name="adj" fmla="val 9091"/>
            </a:avLst>
          </a:prstGeom>
          <a:solidFill>
            <a:srgbClr val="FFFFFF"/>
          </a:solidFill>
          <a:ln w="12700">
            <a:solidFill>
              <a:srgbClr val="C8EAF3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6766560" y="5184648"/>
            <a:ext cx="3877056" cy="28346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510" dirty="0">
                <a:solidFill>
                  <a:srgbClr val="0B1220"/>
                </a:solidFill>
              </a:rPr>
              <a:t>Kriteria RPS: ketepatan konversi dan kalibrasi data sensor.</a:t>
            </a:r>
            <a:endParaRPr lang="en-US" sz="1510" dirty="0"/>
          </a:p>
        </p:txBody>
      </p:sp>
      <p:sp>
        <p:nvSpPr>
          <p:cNvPr id="15" name="Text 13"/>
          <p:cNvSpPr/>
          <p:nvPr/>
        </p:nvSpPr>
        <p:spPr>
          <a:xfrm>
            <a:off x="502920" y="6510528"/>
            <a:ext cx="475488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50" dirty="0">
                <a:solidFill>
                  <a:srgbClr val="94A3B8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Embedded Systems • Pertemuan 6</a:t>
            </a:r>
            <a:endParaRPr lang="en-US" sz="850" dirty="0"/>
          </a:p>
        </p:txBody>
      </p:sp>
      <p:sp>
        <p:nvSpPr>
          <p:cNvPr id="16" name="Text 14"/>
          <p:cNvSpPr/>
          <p:nvPr/>
        </p:nvSpPr>
        <p:spPr>
          <a:xfrm>
            <a:off x="11384280" y="6446520"/>
            <a:ext cx="32004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94A3B8"/>
                </a:solidFill>
              </a:rPr>
              <a:t>06</a:t>
            </a:r>
            <a:endParaRPr lang="en-US" sz="9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7FAF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73152"/>
          </a:xfrm>
          <a:prstGeom prst="rect">
            <a:avLst/>
          </a:prstGeom>
          <a:solidFill>
            <a:srgbClr val="00A7B5"/>
          </a:solidFill>
          <a:ln w="12700">
            <a:solidFill>
              <a:srgbClr val="00A7B5">
                <a:alpha val="0"/>
              </a:srgbClr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594360" y="347472"/>
            <a:ext cx="987552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3000" b="1" dirty="0">
                <a:solidFill>
                  <a:srgbClr val="0B1220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Aktuator dan Driver Beban</a:t>
            </a:r>
            <a:endParaRPr lang="en-US" sz="3000" dirty="0"/>
          </a:p>
        </p:txBody>
      </p:sp>
      <p:sp>
        <p:nvSpPr>
          <p:cNvPr id="4" name="Text 2"/>
          <p:cNvSpPr/>
          <p:nvPr/>
        </p:nvSpPr>
        <p:spPr>
          <a:xfrm>
            <a:off x="621792" y="832104"/>
            <a:ext cx="99669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180" dirty="0">
                <a:solidFill>
                  <a:srgbClr val="475569"/>
                </a:solidFill>
              </a:rPr>
              <a:t>Pin mikrokontroler memberi sinyal kontrol; beban seperti motor, relay, dan kipas membutuhkan driver/proteksi.</a:t>
            </a:r>
            <a:endParaRPr lang="en-US" sz="1180" dirty="0"/>
          </a:p>
        </p:txBody>
      </p:sp>
      <p:sp>
        <p:nvSpPr>
          <p:cNvPr id="5" name="Shape 3"/>
          <p:cNvSpPr/>
          <p:nvPr/>
        </p:nvSpPr>
        <p:spPr>
          <a:xfrm>
            <a:off x="685800" y="1243584"/>
            <a:ext cx="10972800" cy="4892040"/>
          </a:xfrm>
          <a:prstGeom prst="roundRect">
            <a:avLst>
              <a:gd name="adj" fmla="val 1121"/>
            </a:avLst>
          </a:prstGeom>
          <a:solidFill>
            <a:srgbClr val="FFFFFF"/>
          </a:solidFill>
          <a:ln w="12700">
            <a:solidFill>
              <a:srgbClr val="D7E3F1"/>
            </a:solidFill>
            <a:prstDash val="solid"/>
          </a:ln>
        </p:spPr>
      </p:sp>
      <p:sp>
        <p:nvSpPr>
          <p:cNvPr id="6" name="Shape 4"/>
          <p:cNvSpPr/>
          <p:nvPr/>
        </p:nvSpPr>
        <p:spPr>
          <a:xfrm>
            <a:off x="960120" y="1828800"/>
            <a:ext cx="2286000" cy="2926080"/>
          </a:xfrm>
          <a:prstGeom prst="roundRect">
            <a:avLst>
              <a:gd name="adj" fmla="val 2400"/>
            </a:avLst>
          </a:prstGeom>
          <a:solidFill>
            <a:srgbClr val="E8F8FF"/>
          </a:solidFill>
          <a:ln w="12700">
            <a:solidFill>
              <a:srgbClr val="BDECF2"/>
            </a:solidFill>
            <a:prstDash val="solid"/>
          </a:ln>
        </p:spPr>
      </p:sp>
      <p:sp>
        <p:nvSpPr>
          <p:cNvPr id="7" name="Shape 5"/>
          <p:cNvSpPr/>
          <p:nvPr/>
        </p:nvSpPr>
        <p:spPr>
          <a:xfrm>
            <a:off x="1746504" y="2057400"/>
            <a:ext cx="713232" cy="713232"/>
          </a:xfrm>
          <a:prstGeom prst="ellipse">
            <a:avLst/>
          </a:prstGeom>
          <a:solidFill>
            <a:srgbClr val="00A7B5"/>
          </a:solidFill>
          <a:ln w="12700">
            <a:solidFill>
              <a:srgbClr val="FFFFF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1911096" y="2221992"/>
            <a:ext cx="384048" cy="1097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FFFFFF"/>
                </a:solidFill>
              </a:rPr>
              <a:t>●</a:t>
            </a:r>
            <a:endParaRPr lang="en-US" sz="1200" dirty="0"/>
          </a:p>
        </p:txBody>
      </p:sp>
      <p:sp>
        <p:nvSpPr>
          <p:cNvPr id="9" name="Text 7"/>
          <p:cNvSpPr/>
          <p:nvPr/>
        </p:nvSpPr>
        <p:spPr>
          <a:xfrm>
            <a:off x="1188720" y="2971800"/>
            <a:ext cx="182880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700" b="1" dirty="0">
                <a:solidFill>
                  <a:srgbClr val="0B1220"/>
                </a:solidFill>
              </a:rPr>
              <a:t>LED / buzzer</a:t>
            </a:r>
            <a:endParaRPr lang="en-US" sz="1700" dirty="0"/>
          </a:p>
        </p:txBody>
      </p:sp>
      <p:sp>
        <p:nvSpPr>
          <p:cNvPr id="10" name="Text 8"/>
          <p:cNvSpPr/>
          <p:nvPr/>
        </p:nvSpPr>
        <p:spPr>
          <a:xfrm>
            <a:off x="1216152" y="3502152"/>
            <a:ext cx="1773936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130" dirty="0">
                <a:solidFill>
                  <a:srgbClr val="475569"/>
                </a:solidFill>
              </a:rPr>
              <a:t>Output sederhana, wajib resistor pembatas arus.</a:t>
            </a:r>
            <a:endParaRPr lang="en-US" sz="1130" dirty="0"/>
          </a:p>
        </p:txBody>
      </p:sp>
      <p:sp>
        <p:nvSpPr>
          <p:cNvPr id="11" name="Shape 9"/>
          <p:cNvSpPr/>
          <p:nvPr/>
        </p:nvSpPr>
        <p:spPr>
          <a:xfrm>
            <a:off x="3657600" y="1828800"/>
            <a:ext cx="2286000" cy="2926080"/>
          </a:xfrm>
          <a:prstGeom prst="roundRect">
            <a:avLst>
              <a:gd name="adj" fmla="val 2400"/>
            </a:avLst>
          </a:prstGeom>
          <a:solidFill>
            <a:srgbClr val="FFF7ED"/>
          </a:solidFill>
          <a:ln w="12700">
            <a:solidFill>
              <a:srgbClr val="FED7AA"/>
            </a:solidFill>
            <a:prstDash val="solid"/>
          </a:ln>
        </p:spPr>
      </p:sp>
      <p:sp>
        <p:nvSpPr>
          <p:cNvPr id="12" name="Shape 10"/>
          <p:cNvSpPr/>
          <p:nvPr/>
        </p:nvSpPr>
        <p:spPr>
          <a:xfrm>
            <a:off x="4443984" y="2057400"/>
            <a:ext cx="713232" cy="713232"/>
          </a:xfrm>
          <a:prstGeom prst="ellipse">
            <a:avLst/>
          </a:prstGeom>
          <a:solidFill>
            <a:srgbClr val="F59E0B"/>
          </a:solidFill>
          <a:ln w="12700">
            <a:solidFill>
              <a:srgbClr val="FFFFFF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4608576" y="2221992"/>
            <a:ext cx="384048" cy="1097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FFFFFF"/>
                </a:solidFill>
              </a:rPr>
              <a:t>⚡</a:t>
            </a:r>
            <a:endParaRPr lang="en-US" sz="1200" dirty="0"/>
          </a:p>
        </p:txBody>
      </p:sp>
      <p:sp>
        <p:nvSpPr>
          <p:cNvPr id="14" name="Text 12"/>
          <p:cNvSpPr/>
          <p:nvPr/>
        </p:nvSpPr>
        <p:spPr>
          <a:xfrm>
            <a:off x="3886200" y="2971800"/>
            <a:ext cx="182880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700" b="1" dirty="0">
                <a:solidFill>
                  <a:srgbClr val="0B1220"/>
                </a:solidFill>
              </a:rPr>
              <a:t>Relay</a:t>
            </a:r>
            <a:endParaRPr lang="en-US" sz="1700" dirty="0"/>
          </a:p>
        </p:txBody>
      </p:sp>
      <p:sp>
        <p:nvSpPr>
          <p:cNvPr id="15" name="Text 13"/>
          <p:cNvSpPr/>
          <p:nvPr/>
        </p:nvSpPr>
        <p:spPr>
          <a:xfrm>
            <a:off x="3913632" y="3502152"/>
            <a:ext cx="1773936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130" dirty="0">
                <a:solidFill>
                  <a:srgbClr val="475569"/>
                </a:solidFill>
              </a:rPr>
              <a:t>Isolasi beban ON/OFF, gunakan transistor dan diode flyback.</a:t>
            </a:r>
            <a:endParaRPr lang="en-US" sz="1130" dirty="0"/>
          </a:p>
        </p:txBody>
      </p:sp>
      <p:sp>
        <p:nvSpPr>
          <p:cNvPr id="16" name="Shape 14"/>
          <p:cNvSpPr/>
          <p:nvPr/>
        </p:nvSpPr>
        <p:spPr>
          <a:xfrm>
            <a:off x="6355080" y="1828800"/>
            <a:ext cx="2286000" cy="2926080"/>
          </a:xfrm>
          <a:prstGeom prst="roundRect">
            <a:avLst>
              <a:gd name="adj" fmla="val 2400"/>
            </a:avLst>
          </a:prstGeom>
          <a:solidFill>
            <a:srgbClr val="F0FDF4"/>
          </a:solidFill>
          <a:ln w="12700">
            <a:solidFill>
              <a:srgbClr val="BBF7D0"/>
            </a:solidFill>
            <a:prstDash val="solid"/>
          </a:ln>
        </p:spPr>
      </p:sp>
      <p:sp>
        <p:nvSpPr>
          <p:cNvPr id="17" name="Shape 15"/>
          <p:cNvSpPr/>
          <p:nvPr/>
        </p:nvSpPr>
        <p:spPr>
          <a:xfrm>
            <a:off x="7141464" y="2057400"/>
            <a:ext cx="713232" cy="713232"/>
          </a:xfrm>
          <a:prstGeom prst="ellipse">
            <a:avLst/>
          </a:prstGeom>
          <a:solidFill>
            <a:srgbClr val="13A36B"/>
          </a:solidFill>
          <a:ln w="12700">
            <a:solidFill>
              <a:srgbClr val="FFFFFF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7306056" y="2221992"/>
            <a:ext cx="384048" cy="1097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FFFFFF"/>
                </a:solidFill>
              </a:rPr>
              <a:t>M</a:t>
            </a:r>
            <a:endParaRPr lang="en-US" sz="1200" dirty="0"/>
          </a:p>
        </p:txBody>
      </p:sp>
      <p:sp>
        <p:nvSpPr>
          <p:cNvPr id="19" name="Text 17"/>
          <p:cNvSpPr/>
          <p:nvPr/>
        </p:nvSpPr>
        <p:spPr>
          <a:xfrm>
            <a:off x="6583680" y="2971800"/>
            <a:ext cx="182880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700" b="1" dirty="0">
                <a:solidFill>
                  <a:srgbClr val="0B1220"/>
                </a:solidFill>
              </a:rPr>
              <a:t>Motor DC</a:t>
            </a:r>
            <a:endParaRPr lang="en-US" sz="1700" dirty="0"/>
          </a:p>
        </p:txBody>
      </p:sp>
      <p:sp>
        <p:nvSpPr>
          <p:cNvPr id="20" name="Text 18"/>
          <p:cNvSpPr/>
          <p:nvPr/>
        </p:nvSpPr>
        <p:spPr>
          <a:xfrm>
            <a:off x="6611112" y="3502152"/>
            <a:ext cx="1773936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130" dirty="0">
                <a:solidFill>
                  <a:srgbClr val="475569"/>
                </a:solidFill>
              </a:rPr>
              <a:t>Butuh driver/MOSFET, suplai terpisah, ground bersama.</a:t>
            </a:r>
            <a:endParaRPr lang="en-US" sz="1130" dirty="0"/>
          </a:p>
        </p:txBody>
      </p:sp>
      <p:sp>
        <p:nvSpPr>
          <p:cNvPr id="21" name="Shape 19"/>
          <p:cNvSpPr/>
          <p:nvPr/>
        </p:nvSpPr>
        <p:spPr>
          <a:xfrm>
            <a:off x="9052560" y="1828800"/>
            <a:ext cx="2286000" cy="2926080"/>
          </a:xfrm>
          <a:prstGeom prst="roundRect">
            <a:avLst>
              <a:gd name="adj" fmla="val 2400"/>
            </a:avLst>
          </a:prstGeom>
          <a:solidFill>
            <a:srgbClr val="F5F3FF"/>
          </a:solidFill>
          <a:ln w="12700">
            <a:solidFill>
              <a:srgbClr val="DDD6FE"/>
            </a:solidFill>
            <a:prstDash val="solid"/>
          </a:ln>
        </p:spPr>
      </p:sp>
      <p:sp>
        <p:nvSpPr>
          <p:cNvPr id="22" name="Shape 20"/>
          <p:cNvSpPr/>
          <p:nvPr/>
        </p:nvSpPr>
        <p:spPr>
          <a:xfrm>
            <a:off x="9838944" y="2057400"/>
            <a:ext cx="713232" cy="713232"/>
          </a:xfrm>
          <a:prstGeom prst="ellipse">
            <a:avLst/>
          </a:prstGeom>
          <a:solidFill>
            <a:srgbClr val="6D28D9"/>
          </a:solidFill>
          <a:ln w="12700">
            <a:solidFill>
              <a:srgbClr val="FFFFFF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10003536" y="2221992"/>
            <a:ext cx="384048" cy="1097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FFFFFF"/>
                </a:solidFill>
              </a:rPr>
              <a:t>↻</a:t>
            </a:r>
            <a:endParaRPr lang="en-US" sz="1200" dirty="0"/>
          </a:p>
        </p:txBody>
      </p:sp>
      <p:sp>
        <p:nvSpPr>
          <p:cNvPr id="24" name="Text 22"/>
          <p:cNvSpPr/>
          <p:nvPr/>
        </p:nvSpPr>
        <p:spPr>
          <a:xfrm>
            <a:off x="9281160" y="2971800"/>
            <a:ext cx="182880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700" b="1" dirty="0">
                <a:solidFill>
                  <a:srgbClr val="0B1220"/>
                </a:solidFill>
              </a:rPr>
              <a:t>Servo</a:t>
            </a:r>
            <a:endParaRPr lang="en-US" sz="1700" dirty="0"/>
          </a:p>
        </p:txBody>
      </p:sp>
      <p:sp>
        <p:nvSpPr>
          <p:cNvPr id="25" name="Text 23"/>
          <p:cNvSpPr/>
          <p:nvPr/>
        </p:nvSpPr>
        <p:spPr>
          <a:xfrm>
            <a:off x="9308592" y="3502152"/>
            <a:ext cx="1773936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130" dirty="0">
                <a:solidFill>
                  <a:srgbClr val="475569"/>
                </a:solidFill>
              </a:rPr>
              <a:t>Kontrol sudut dengan pulsa PWM khusus.</a:t>
            </a:r>
            <a:endParaRPr lang="en-US" sz="1130" dirty="0"/>
          </a:p>
        </p:txBody>
      </p:sp>
      <p:sp>
        <p:nvSpPr>
          <p:cNvPr id="26" name="Shape 24"/>
          <p:cNvSpPr/>
          <p:nvPr/>
        </p:nvSpPr>
        <p:spPr>
          <a:xfrm>
            <a:off x="1143000" y="5321808"/>
            <a:ext cx="10012680" cy="502920"/>
          </a:xfrm>
          <a:prstGeom prst="roundRect">
            <a:avLst>
              <a:gd name="adj" fmla="val 9091"/>
            </a:avLst>
          </a:prstGeom>
          <a:solidFill>
            <a:srgbClr val="FEF2F2"/>
          </a:solidFill>
          <a:ln w="12700">
            <a:solidFill>
              <a:srgbClr val="C8EAF3"/>
            </a:solidFill>
            <a:prstDash val="solid"/>
          </a:ln>
        </p:spPr>
      </p:sp>
      <p:sp>
        <p:nvSpPr>
          <p:cNvPr id="27" name="Text 25"/>
          <p:cNvSpPr/>
          <p:nvPr/>
        </p:nvSpPr>
        <p:spPr>
          <a:xfrm>
            <a:off x="1307592" y="5431536"/>
            <a:ext cx="9683496" cy="28346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440" dirty="0">
                <a:solidFill>
                  <a:srgbClr val="0B1220"/>
                </a:solidFill>
              </a:rPr>
              <a:t>Aturan aman: jangan menghubungkan motor/relay langsung ke pin; cek arus, tegangan, polaritas, dan ground.</a:t>
            </a:r>
            <a:endParaRPr lang="en-US" sz="1440" dirty="0"/>
          </a:p>
        </p:txBody>
      </p:sp>
      <p:sp>
        <p:nvSpPr>
          <p:cNvPr id="28" name="Text 26"/>
          <p:cNvSpPr/>
          <p:nvPr/>
        </p:nvSpPr>
        <p:spPr>
          <a:xfrm>
            <a:off x="502920" y="6510528"/>
            <a:ext cx="475488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50" dirty="0">
                <a:solidFill>
                  <a:srgbClr val="94A3B8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Embedded Systems • Pertemuan 6</a:t>
            </a:r>
            <a:endParaRPr lang="en-US" sz="850" dirty="0"/>
          </a:p>
        </p:txBody>
      </p:sp>
      <p:sp>
        <p:nvSpPr>
          <p:cNvPr id="29" name="Text 27"/>
          <p:cNvSpPr/>
          <p:nvPr/>
        </p:nvSpPr>
        <p:spPr>
          <a:xfrm>
            <a:off x="11384280" y="6446520"/>
            <a:ext cx="32004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94A3B8"/>
                </a:solidFill>
              </a:rPr>
              <a:t>07</a:t>
            </a:r>
            <a:endParaRPr lang="en-US" sz="9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7FAF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73152"/>
          </a:xfrm>
          <a:prstGeom prst="rect">
            <a:avLst/>
          </a:prstGeom>
          <a:solidFill>
            <a:srgbClr val="00A7B5"/>
          </a:solidFill>
          <a:ln w="12700">
            <a:solidFill>
              <a:srgbClr val="00A7B5">
                <a:alpha val="0"/>
              </a:srgbClr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594360" y="347472"/>
            <a:ext cx="987552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3000" b="1" dirty="0">
                <a:solidFill>
                  <a:srgbClr val="0B1220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Logika Kontrol dari Data Sensor</a:t>
            </a:r>
            <a:endParaRPr lang="en-US" sz="3000" dirty="0"/>
          </a:p>
        </p:txBody>
      </p:sp>
      <p:sp>
        <p:nvSpPr>
          <p:cNvPr id="4" name="Text 2"/>
          <p:cNvSpPr/>
          <p:nvPr/>
        </p:nvSpPr>
        <p:spPr>
          <a:xfrm>
            <a:off x="621792" y="832104"/>
            <a:ext cx="99669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180" dirty="0">
                <a:solidFill>
                  <a:srgbClr val="475569"/>
                </a:solidFill>
              </a:rPr>
              <a:t>Data sensor menjadi aksi melalui threshold, hysteresis, atau PWM untuk menghindari output yang tidak stabil.</a:t>
            </a:r>
            <a:endParaRPr lang="en-US" sz="1180" dirty="0"/>
          </a:p>
        </p:txBody>
      </p:sp>
      <p:sp>
        <p:nvSpPr>
          <p:cNvPr id="5" name="Shape 3"/>
          <p:cNvSpPr/>
          <p:nvPr/>
        </p:nvSpPr>
        <p:spPr>
          <a:xfrm>
            <a:off x="777240" y="1280160"/>
            <a:ext cx="3246120" cy="4754880"/>
          </a:xfrm>
          <a:prstGeom prst="roundRect">
            <a:avLst>
              <a:gd name="adj" fmla="val 1690"/>
            </a:avLst>
          </a:prstGeom>
          <a:solidFill>
            <a:srgbClr val="FFFFFF"/>
          </a:solidFill>
          <a:ln w="12700">
            <a:solidFill>
              <a:srgbClr val="D7E3F1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1051560" y="1572768"/>
            <a:ext cx="18288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0B1220"/>
                </a:solidFill>
              </a:rPr>
              <a:t>ON/OFF</a:t>
            </a:r>
            <a:endParaRPr lang="en-US" sz="2200" dirty="0"/>
          </a:p>
        </p:txBody>
      </p:sp>
      <p:sp>
        <p:nvSpPr>
          <p:cNvPr id="7" name="Shape 5"/>
          <p:cNvSpPr/>
          <p:nvPr/>
        </p:nvSpPr>
        <p:spPr>
          <a:xfrm>
            <a:off x="1051560" y="2148840"/>
            <a:ext cx="2606040" cy="822960"/>
          </a:xfrm>
          <a:prstGeom prst="roundRect">
            <a:avLst>
              <a:gd name="adj" fmla="val 4444"/>
            </a:avLst>
          </a:prstGeom>
          <a:solidFill>
            <a:srgbClr val="0F172A"/>
          </a:solidFill>
          <a:ln w="12700">
            <a:solidFill>
              <a:srgbClr val="0F172A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1216152" y="2313432"/>
            <a:ext cx="2276856" cy="49377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240" dirty="0">
                <a:solidFill>
                  <a:srgbClr val="E2E8F0"/>
                </a:solidFill>
                <a:latin typeface="Aptos Mono" pitchFamily="34" charset="0"/>
                <a:ea typeface="Aptos Mono" pitchFamily="34" charset="-122"/>
                <a:cs typeface="Aptos Mono" pitchFamily="34" charset="-120"/>
              </a:rPr>
              <a:t>if (suhu &gt; 30) fan=ON;</a:t>
            </a:r>
            <a:endParaRPr lang="en-US" sz="1240" dirty="0"/>
          </a:p>
          <a:p>
            <a:pPr indent="0" marL="0">
              <a:buNone/>
            </a:pPr>
            <a:r>
              <a:rPr lang="en-US" sz="1240" dirty="0">
                <a:solidFill>
                  <a:srgbClr val="E2E8F0"/>
                </a:solidFill>
                <a:latin typeface="Aptos Mono" pitchFamily="34" charset="0"/>
                <a:ea typeface="Aptos Mono" pitchFamily="34" charset="-122"/>
                <a:cs typeface="Aptos Mono" pitchFamily="34" charset="-120"/>
              </a:rPr>
              <a:t>else fan=OFF;</a:t>
            </a:r>
            <a:endParaRPr lang="en-US" sz="1240" dirty="0"/>
          </a:p>
        </p:txBody>
      </p:sp>
      <p:sp>
        <p:nvSpPr>
          <p:cNvPr id="9" name="Shape 7"/>
          <p:cNvSpPr/>
          <p:nvPr/>
        </p:nvSpPr>
        <p:spPr>
          <a:xfrm>
            <a:off x="1051560" y="3456432"/>
            <a:ext cx="2606040" cy="640080"/>
          </a:xfrm>
          <a:prstGeom prst="roundRect">
            <a:avLst>
              <a:gd name="adj" fmla="val 7143"/>
            </a:avLst>
          </a:prstGeom>
          <a:solidFill>
            <a:srgbClr val="FEF2F2"/>
          </a:solidFill>
          <a:ln w="12700">
            <a:solidFill>
              <a:srgbClr val="C8EAF3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1216152" y="3566160"/>
            <a:ext cx="2276856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280" dirty="0">
                <a:solidFill>
                  <a:srgbClr val="0B1220"/>
                </a:solidFill>
              </a:rPr>
              <a:t>Mudah, tetapi dekat threshold bisa sering ON/OFF.</a:t>
            </a:r>
            <a:endParaRPr lang="en-US" sz="1280" dirty="0"/>
          </a:p>
        </p:txBody>
      </p:sp>
      <p:sp>
        <p:nvSpPr>
          <p:cNvPr id="11" name="Shape 9"/>
          <p:cNvSpPr/>
          <p:nvPr/>
        </p:nvSpPr>
        <p:spPr>
          <a:xfrm>
            <a:off x="4480560" y="1280160"/>
            <a:ext cx="3246120" cy="4754880"/>
          </a:xfrm>
          <a:prstGeom prst="roundRect">
            <a:avLst>
              <a:gd name="adj" fmla="val 1690"/>
            </a:avLst>
          </a:prstGeom>
          <a:solidFill>
            <a:srgbClr val="F0FBFC"/>
          </a:solidFill>
          <a:ln w="12700">
            <a:solidFill>
              <a:srgbClr val="BDECF2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4754880" y="1572768"/>
            <a:ext cx="201168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0B1220"/>
                </a:solidFill>
              </a:rPr>
              <a:t>Hysteresis</a:t>
            </a:r>
            <a:endParaRPr lang="en-US" sz="2200" dirty="0"/>
          </a:p>
        </p:txBody>
      </p:sp>
      <p:sp>
        <p:nvSpPr>
          <p:cNvPr id="13" name="Shape 11"/>
          <p:cNvSpPr/>
          <p:nvPr/>
        </p:nvSpPr>
        <p:spPr>
          <a:xfrm>
            <a:off x="4754880" y="2148840"/>
            <a:ext cx="2606040" cy="822960"/>
          </a:xfrm>
          <a:prstGeom prst="roundRect">
            <a:avLst>
              <a:gd name="adj" fmla="val 4444"/>
            </a:avLst>
          </a:prstGeom>
          <a:solidFill>
            <a:srgbClr val="0F172A"/>
          </a:solidFill>
          <a:ln w="12700">
            <a:solidFill>
              <a:srgbClr val="0F172A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919472" y="2313432"/>
            <a:ext cx="2276856" cy="49377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240" dirty="0">
                <a:solidFill>
                  <a:srgbClr val="E2E8F0"/>
                </a:solidFill>
                <a:latin typeface="Aptos Mono" pitchFamily="34" charset="0"/>
                <a:ea typeface="Aptos Mono" pitchFamily="34" charset="-122"/>
                <a:cs typeface="Aptos Mono" pitchFamily="34" charset="-120"/>
              </a:rPr>
              <a:t>if (suhu &gt; 31) fan=ON;</a:t>
            </a:r>
            <a:endParaRPr lang="en-US" sz="1240" dirty="0"/>
          </a:p>
          <a:p>
            <a:pPr indent="0" marL="0">
              <a:buNone/>
            </a:pPr>
            <a:r>
              <a:rPr lang="en-US" sz="1240" dirty="0">
                <a:solidFill>
                  <a:srgbClr val="E2E8F0"/>
                </a:solidFill>
                <a:latin typeface="Aptos Mono" pitchFamily="34" charset="0"/>
                <a:ea typeface="Aptos Mono" pitchFamily="34" charset="-122"/>
                <a:cs typeface="Aptos Mono" pitchFamily="34" charset="-120"/>
              </a:rPr>
              <a:t>if (suhu &lt; 28) fan=OFF;</a:t>
            </a:r>
            <a:endParaRPr lang="en-US" sz="1240" dirty="0"/>
          </a:p>
        </p:txBody>
      </p:sp>
      <p:sp>
        <p:nvSpPr>
          <p:cNvPr id="15" name="Shape 13"/>
          <p:cNvSpPr/>
          <p:nvPr/>
        </p:nvSpPr>
        <p:spPr>
          <a:xfrm>
            <a:off x="4754880" y="3456432"/>
            <a:ext cx="2606040" cy="640080"/>
          </a:xfrm>
          <a:prstGeom prst="roundRect">
            <a:avLst>
              <a:gd name="adj" fmla="val 7143"/>
            </a:avLst>
          </a:prstGeom>
          <a:solidFill>
            <a:srgbClr val="ECFEFF"/>
          </a:solidFill>
          <a:ln w="12700">
            <a:solidFill>
              <a:srgbClr val="C8EAF3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4919472" y="3566160"/>
            <a:ext cx="2276856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280" dirty="0">
                <a:solidFill>
                  <a:srgbClr val="0B1220"/>
                </a:solidFill>
              </a:rPr>
              <a:t>Ada jarak ON dan OFF sehingga aktuator lebih stabil.</a:t>
            </a:r>
            <a:endParaRPr lang="en-US" sz="1280" dirty="0"/>
          </a:p>
        </p:txBody>
      </p:sp>
      <p:sp>
        <p:nvSpPr>
          <p:cNvPr id="17" name="Shape 15"/>
          <p:cNvSpPr/>
          <p:nvPr/>
        </p:nvSpPr>
        <p:spPr>
          <a:xfrm>
            <a:off x="8183880" y="1280160"/>
            <a:ext cx="3246120" cy="4754880"/>
          </a:xfrm>
          <a:prstGeom prst="roundRect">
            <a:avLst>
              <a:gd name="adj" fmla="val 1690"/>
            </a:avLst>
          </a:prstGeom>
          <a:solidFill>
            <a:srgbClr val="FFF7ED"/>
          </a:solidFill>
          <a:ln w="12700">
            <a:solidFill>
              <a:srgbClr val="FED7AA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8430768" y="1572768"/>
            <a:ext cx="260604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2100" b="1" dirty="0">
                <a:solidFill>
                  <a:srgbClr val="0B1220"/>
                </a:solidFill>
              </a:rPr>
              <a:t>PWM Proporsional</a:t>
            </a:r>
            <a:endParaRPr lang="en-US" sz="2100" dirty="0"/>
          </a:p>
        </p:txBody>
      </p:sp>
      <p:sp>
        <p:nvSpPr>
          <p:cNvPr id="19" name="Shape 17"/>
          <p:cNvSpPr/>
          <p:nvPr/>
        </p:nvSpPr>
        <p:spPr>
          <a:xfrm>
            <a:off x="8430768" y="2148840"/>
            <a:ext cx="2606040" cy="1078992"/>
          </a:xfrm>
          <a:prstGeom prst="roundRect">
            <a:avLst>
              <a:gd name="adj" fmla="val 3390"/>
            </a:avLst>
          </a:prstGeom>
          <a:solidFill>
            <a:srgbClr val="0F172A"/>
          </a:solidFill>
          <a:ln w="12700">
            <a:solidFill>
              <a:srgbClr val="0F172A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8595360" y="2313432"/>
            <a:ext cx="2276856" cy="74980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170" dirty="0">
                <a:solidFill>
                  <a:srgbClr val="E2E8F0"/>
                </a:solidFill>
                <a:latin typeface="Aptos Mono" pitchFamily="34" charset="0"/>
                <a:ea typeface="Aptos Mono" pitchFamily="34" charset="-122"/>
                <a:cs typeface="Aptos Mono" pitchFamily="34" charset="-120"/>
              </a:rPr>
              <a:t>duty = map(suhu,</a:t>
            </a:r>
            <a:endParaRPr lang="en-US" sz="1170" dirty="0"/>
          </a:p>
          <a:p>
            <a:pPr indent="0" marL="0">
              <a:buNone/>
            </a:pPr>
            <a:r>
              <a:rPr lang="en-US" sz="1170" dirty="0">
                <a:solidFill>
                  <a:srgbClr val="E2E8F0"/>
                </a:solidFill>
                <a:latin typeface="Aptos Mono" pitchFamily="34" charset="0"/>
                <a:ea typeface="Aptos Mono" pitchFamily="34" charset="-122"/>
                <a:cs typeface="Aptos Mono" pitchFamily="34" charset="-120"/>
              </a:rPr>
              <a:t>  25, 40, 0, 255);</a:t>
            </a:r>
            <a:endParaRPr lang="en-US" sz="1170" dirty="0"/>
          </a:p>
          <a:p>
            <a:pPr indent="0" marL="0">
              <a:buNone/>
            </a:pPr>
            <a:r>
              <a:rPr lang="en-US" sz="1170" dirty="0">
                <a:solidFill>
                  <a:srgbClr val="E2E8F0"/>
                </a:solidFill>
                <a:latin typeface="Aptos Mono" pitchFamily="34" charset="0"/>
                <a:ea typeface="Aptos Mono" pitchFamily="34" charset="-122"/>
                <a:cs typeface="Aptos Mono" pitchFamily="34" charset="-120"/>
              </a:rPr>
              <a:t>analogWrite(fan,duty);</a:t>
            </a:r>
            <a:endParaRPr lang="en-US" sz="1170" dirty="0"/>
          </a:p>
        </p:txBody>
      </p:sp>
      <p:sp>
        <p:nvSpPr>
          <p:cNvPr id="21" name="Shape 19"/>
          <p:cNvSpPr/>
          <p:nvPr/>
        </p:nvSpPr>
        <p:spPr>
          <a:xfrm>
            <a:off x="8430768" y="3611880"/>
            <a:ext cx="2606040" cy="530352"/>
          </a:xfrm>
          <a:prstGeom prst="roundRect">
            <a:avLst>
              <a:gd name="adj" fmla="val 8621"/>
            </a:avLst>
          </a:prstGeom>
          <a:solidFill>
            <a:srgbClr val="FFFFFF"/>
          </a:solidFill>
          <a:ln w="12700">
            <a:solidFill>
              <a:srgbClr val="C8EAF3"/>
            </a:solidFill>
            <a:prstDash val="solid"/>
          </a:ln>
        </p:spPr>
      </p:sp>
      <p:sp>
        <p:nvSpPr>
          <p:cNvPr id="22" name="Text 20"/>
          <p:cNvSpPr/>
          <p:nvPr/>
        </p:nvSpPr>
        <p:spPr>
          <a:xfrm>
            <a:off x="8595360" y="3721608"/>
            <a:ext cx="2276856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280" dirty="0">
                <a:solidFill>
                  <a:srgbClr val="0B1220"/>
                </a:solidFill>
              </a:rPr>
              <a:t>Output berubah bertahap sesuai besarnya error.</a:t>
            </a:r>
            <a:endParaRPr lang="en-US" sz="1280" dirty="0"/>
          </a:p>
        </p:txBody>
      </p:sp>
      <p:sp>
        <p:nvSpPr>
          <p:cNvPr id="23" name="Text 21"/>
          <p:cNvSpPr/>
          <p:nvPr/>
        </p:nvSpPr>
        <p:spPr>
          <a:xfrm>
            <a:off x="914400" y="6199632"/>
            <a:ext cx="1033272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450" b="1" dirty="0">
                <a:solidFill>
                  <a:srgbClr val="475569"/>
                </a:solidFill>
              </a:rPr>
              <a:t>Pilih logika sesuai kebutuhan sistem dan keamanan beban.</a:t>
            </a:r>
            <a:endParaRPr lang="en-US" sz="1450" dirty="0"/>
          </a:p>
        </p:txBody>
      </p:sp>
      <p:sp>
        <p:nvSpPr>
          <p:cNvPr id="24" name="Text 22"/>
          <p:cNvSpPr/>
          <p:nvPr/>
        </p:nvSpPr>
        <p:spPr>
          <a:xfrm>
            <a:off x="502920" y="6510528"/>
            <a:ext cx="475488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50" dirty="0">
                <a:solidFill>
                  <a:srgbClr val="94A3B8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Embedded Systems • Pertemuan 6</a:t>
            </a:r>
            <a:endParaRPr lang="en-US" sz="850" dirty="0"/>
          </a:p>
        </p:txBody>
      </p:sp>
      <p:sp>
        <p:nvSpPr>
          <p:cNvPr id="25" name="Text 23"/>
          <p:cNvSpPr/>
          <p:nvPr/>
        </p:nvSpPr>
        <p:spPr>
          <a:xfrm>
            <a:off x="11384280" y="6446520"/>
            <a:ext cx="32004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94A3B8"/>
                </a:solidFill>
              </a:rPr>
              <a:t>08</a:t>
            </a:r>
            <a:endParaRPr lang="en-US" sz="9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7FAF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73152"/>
          </a:xfrm>
          <a:prstGeom prst="rect">
            <a:avLst/>
          </a:prstGeom>
          <a:solidFill>
            <a:srgbClr val="00A7B5"/>
          </a:solidFill>
          <a:ln w="12700">
            <a:solidFill>
              <a:srgbClr val="00A7B5">
                <a:alpha val="0"/>
              </a:srgbClr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594360" y="347472"/>
            <a:ext cx="987552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3000" b="1" dirty="0">
                <a:solidFill>
                  <a:srgbClr val="0B1220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Merekam Dataset Sensor</a:t>
            </a:r>
            <a:endParaRPr lang="en-US" sz="3000" dirty="0"/>
          </a:p>
        </p:txBody>
      </p:sp>
      <p:sp>
        <p:nvSpPr>
          <p:cNvPr id="4" name="Text 2"/>
          <p:cNvSpPr/>
          <p:nvPr/>
        </p:nvSpPr>
        <p:spPr>
          <a:xfrm>
            <a:off x="621792" y="832104"/>
            <a:ext cx="99669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180" dirty="0">
                <a:solidFill>
                  <a:srgbClr val="475569"/>
                </a:solidFill>
              </a:rPr>
              <a:t>Dataset adalah bukti bahwa sistem dibaca, dikonversi, dikalibrasi, dan digunakan untuk kontrol.</a:t>
            </a:r>
            <a:endParaRPr lang="en-US" sz="1180" dirty="0"/>
          </a:p>
        </p:txBody>
      </p:sp>
      <p:sp>
        <p:nvSpPr>
          <p:cNvPr id="5" name="Shape 3"/>
          <p:cNvSpPr/>
          <p:nvPr/>
        </p:nvSpPr>
        <p:spPr>
          <a:xfrm>
            <a:off x="777240" y="1371600"/>
            <a:ext cx="1463040" cy="960120"/>
          </a:xfrm>
          <a:prstGeom prst="roundRect">
            <a:avLst>
              <a:gd name="adj" fmla="val 4762"/>
            </a:avLst>
          </a:prstGeom>
          <a:solidFill>
            <a:srgbClr val="FFFFFF"/>
          </a:solidFill>
          <a:ln w="12700">
            <a:solidFill>
              <a:srgbClr val="D7E3F1"/>
            </a:solidFill>
            <a:prstDash val="solid"/>
          </a:ln>
        </p:spPr>
      </p:sp>
      <p:sp>
        <p:nvSpPr>
          <p:cNvPr id="6" name="Shape 4"/>
          <p:cNvSpPr/>
          <p:nvPr/>
        </p:nvSpPr>
        <p:spPr>
          <a:xfrm>
            <a:off x="822960" y="1444752"/>
            <a:ext cx="109728" cy="749808"/>
          </a:xfrm>
          <a:prstGeom prst="rect">
            <a:avLst/>
          </a:prstGeom>
          <a:solidFill>
            <a:srgbClr val="13A36B"/>
          </a:solidFill>
          <a:ln w="12700">
            <a:solidFill>
              <a:srgbClr val="13A36B">
                <a:alpha val="0"/>
              </a:srgbClr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1033272" y="1536192"/>
            <a:ext cx="987552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550" b="1" dirty="0">
                <a:solidFill>
                  <a:srgbClr val="0B1220"/>
                </a:solidFill>
              </a:rPr>
              <a:t>24.3°C</a:t>
            </a:r>
            <a:endParaRPr lang="en-US" sz="1550" dirty="0"/>
          </a:p>
        </p:txBody>
      </p:sp>
      <p:sp>
        <p:nvSpPr>
          <p:cNvPr id="8" name="Text 6"/>
          <p:cNvSpPr/>
          <p:nvPr/>
        </p:nvSpPr>
        <p:spPr>
          <a:xfrm>
            <a:off x="1033272" y="1975104"/>
            <a:ext cx="987552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880" dirty="0">
                <a:solidFill>
                  <a:srgbClr val="475569"/>
                </a:solidFill>
              </a:rPr>
              <a:t>Suhu</a:t>
            </a:r>
            <a:endParaRPr lang="en-US" sz="880" dirty="0"/>
          </a:p>
        </p:txBody>
      </p:sp>
      <p:sp>
        <p:nvSpPr>
          <p:cNvPr id="9" name="Shape 7"/>
          <p:cNvSpPr/>
          <p:nvPr/>
        </p:nvSpPr>
        <p:spPr>
          <a:xfrm>
            <a:off x="2468880" y="1371600"/>
            <a:ext cx="1463040" cy="960120"/>
          </a:xfrm>
          <a:prstGeom prst="roundRect">
            <a:avLst>
              <a:gd name="adj" fmla="val 4762"/>
            </a:avLst>
          </a:prstGeom>
          <a:solidFill>
            <a:srgbClr val="FFFFFF"/>
          </a:solidFill>
          <a:ln w="12700">
            <a:solidFill>
              <a:srgbClr val="D7E3F1"/>
            </a:solidFill>
            <a:prstDash val="solid"/>
          </a:ln>
        </p:spPr>
      </p:sp>
      <p:sp>
        <p:nvSpPr>
          <p:cNvPr id="10" name="Shape 8"/>
          <p:cNvSpPr/>
          <p:nvPr/>
        </p:nvSpPr>
        <p:spPr>
          <a:xfrm>
            <a:off x="2514600" y="1444752"/>
            <a:ext cx="109728" cy="749808"/>
          </a:xfrm>
          <a:prstGeom prst="rect">
            <a:avLst/>
          </a:prstGeom>
          <a:solidFill>
            <a:srgbClr val="1565C0"/>
          </a:solidFill>
          <a:ln w="12700">
            <a:solidFill>
              <a:srgbClr val="1565C0">
                <a:alpha val="0"/>
              </a:srgbClr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2724912" y="1536192"/>
            <a:ext cx="987552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550" b="1" dirty="0">
                <a:solidFill>
                  <a:srgbClr val="0B1220"/>
                </a:solidFill>
              </a:rPr>
              <a:t>56%</a:t>
            </a:r>
            <a:endParaRPr lang="en-US" sz="1550" dirty="0"/>
          </a:p>
        </p:txBody>
      </p:sp>
      <p:sp>
        <p:nvSpPr>
          <p:cNvPr id="12" name="Text 10"/>
          <p:cNvSpPr/>
          <p:nvPr/>
        </p:nvSpPr>
        <p:spPr>
          <a:xfrm>
            <a:off x="2724912" y="1975104"/>
            <a:ext cx="987552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880" dirty="0">
                <a:solidFill>
                  <a:srgbClr val="475569"/>
                </a:solidFill>
              </a:rPr>
              <a:t>Kelembapan</a:t>
            </a:r>
            <a:endParaRPr lang="en-US" sz="880" dirty="0"/>
          </a:p>
        </p:txBody>
      </p:sp>
      <p:sp>
        <p:nvSpPr>
          <p:cNvPr id="13" name="Shape 11"/>
          <p:cNvSpPr/>
          <p:nvPr/>
        </p:nvSpPr>
        <p:spPr>
          <a:xfrm>
            <a:off x="4160520" y="1371600"/>
            <a:ext cx="1463040" cy="960120"/>
          </a:xfrm>
          <a:prstGeom prst="roundRect">
            <a:avLst>
              <a:gd name="adj" fmla="val 4762"/>
            </a:avLst>
          </a:prstGeom>
          <a:solidFill>
            <a:srgbClr val="FFFFFF"/>
          </a:solidFill>
          <a:ln w="12700">
            <a:solidFill>
              <a:srgbClr val="D7E3F1"/>
            </a:solidFill>
            <a:prstDash val="solid"/>
          </a:ln>
        </p:spPr>
      </p:sp>
      <p:sp>
        <p:nvSpPr>
          <p:cNvPr id="14" name="Shape 12"/>
          <p:cNvSpPr/>
          <p:nvPr/>
        </p:nvSpPr>
        <p:spPr>
          <a:xfrm>
            <a:off x="4206240" y="1444752"/>
            <a:ext cx="109728" cy="749808"/>
          </a:xfrm>
          <a:prstGeom prst="rect">
            <a:avLst/>
          </a:prstGeom>
          <a:solidFill>
            <a:srgbClr val="F59E0B"/>
          </a:solidFill>
          <a:ln w="12700">
            <a:solidFill>
              <a:srgbClr val="F59E0B">
                <a:alpha val="0"/>
              </a:srgbClr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4416552" y="1536192"/>
            <a:ext cx="987552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550" b="1" dirty="0">
                <a:solidFill>
                  <a:srgbClr val="0B1220"/>
                </a:solidFill>
              </a:rPr>
              <a:t>712</a:t>
            </a:r>
            <a:endParaRPr lang="en-US" sz="1550" dirty="0"/>
          </a:p>
        </p:txBody>
      </p:sp>
      <p:sp>
        <p:nvSpPr>
          <p:cNvPr id="16" name="Text 14"/>
          <p:cNvSpPr/>
          <p:nvPr/>
        </p:nvSpPr>
        <p:spPr>
          <a:xfrm>
            <a:off x="4416552" y="1975104"/>
            <a:ext cx="987552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880" dirty="0">
                <a:solidFill>
                  <a:srgbClr val="475569"/>
                </a:solidFill>
              </a:rPr>
              <a:t>Cahaya</a:t>
            </a:r>
            <a:endParaRPr lang="en-US" sz="880" dirty="0"/>
          </a:p>
        </p:txBody>
      </p:sp>
      <p:sp>
        <p:nvSpPr>
          <p:cNvPr id="17" name="Shape 15"/>
          <p:cNvSpPr/>
          <p:nvPr/>
        </p:nvSpPr>
        <p:spPr>
          <a:xfrm>
            <a:off x="5852160" y="1371600"/>
            <a:ext cx="1463040" cy="960120"/>
          </a:xfrm>
          <a:prstGeom prst="roundRect">
            <a:avLst>
              <a:gd name="adj" fmla="val 4762"/>
            </a:avLst>
          </a:prstGeom>
          <a:solidFill>
            <a:srgbClr val="FFFFFF"/>
          </a:solidFill>
          <a:ln w="12700">
            <a:solidFill>
              <a:srgbClr val="D7E3F1"/>
            </a:solidFill>
            <a:prstDash val="solid"/>
          </a:ln>
        </p:spPr>
      </p:sp>
      <p:sp>
        <p:nvSpPr>
          <p:cNvPr id="18" name="Shape 16"/>
          <p:cNvSpPr/>
          <p:nvPr/>
        </p:nvSpPr>
        <p:spPr>
          <a:xfrm>
            <a:off x="5897880" y="1444752"/>
            <a:ext cx="109728" cy="749808"/>
          </a:xfrm>
          <a:prstGeom prst="rect">
            <a:avLst/>
          </a:prstGeom>
          <a:solidFill>
            <a:srgbClr val="6D28D9"/>
          </a:solidFill>
          <a:ln w="12700">
            <a:solidFill>
              <a:srgbClr val="6D28D9">
                <a:alpha val="0"/>
              </a:srgbClr>
            </a:solidFill>
            <a:prstDash val="solid"/>
          </a:ln>
        </p:spPr>
      </p:sp>
      <p:sp>
        <p:nvSpPr>
          <p:cNvPr id="19" name="Text 17"/>
          <p:cNvSpPr/>
          <p:nvPr/>
        </p:nvSpPr>
        <p:spPr>
          <a:xfrm>
            <a:off x="6108192" y="1536192"/>
            <a:ext cx="987552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550" b="1" dirty="0">
                <a:solidFill>
                  <a:srgbClr val="0B1220"/>
                </a:solidFill>
              </a:rPr>
              <a:t>118 cm</a:t>
            </a:r>
            <a:endParaRPr lang="en-US" sz="1550" dirty="0"/>
          </a:p>
        </p:txBody>
      </p:sp>
      <p:sp>
        <p:nvSpPr>
          <p:cNvPr id="20" name="Text 18"/>
          <p:cNvSpPr/>
          <p:nvPr/>
        </p:nvSpPr>
        <p:spPr>
          <a:xfrm>
            <a:off x="6108192" y="1975104"/>
            <a:ext cx="987552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880" dirty="0">
                <a:solidFill>
                  <a:srgbClr val="475569"/>
                </a:solidFill>
              </a:rPr>
              <a:t>Jarak</a:t>
            </a:r>
            <a:endParaRPr lang="en-US" sz="880" dirty="0"/>
          </a:p>
        </p:txBody>
      </p:sp>
      <p:sp>
        <p:nvSpPr>
          <p:cNvPr id="21" name="Shape 19"/>
          <p:cNvSpPr/>
          <p:nvPr/>
        </p:nvSpPr>
        <p:spPr>
          <a:xfrm>
            <a:off x="777240" y="2743200"/>
            <a:ext cx="5166360" cy="2697480"/>
          </a:xfrm>
          <a:prstGeom prst="roundRect">
            <a:avLst>
              <a:gd name="adj" fmla="val 2034"/>
            </a:avLst>
          </a:prstGeom>
          <a:solidFill>
            <a:srgbClr val="FFFFFF"/>
          </a:solidFill>
          <a:ln w="12700">
            <a:solidFill>
              <a:srgbClr val="D7E3F1"/>
            </a:solidFill>
            <a:prstDash val="solid"/>
          </a:ln>
        </p:spPr>
      </p:sp>
      <p:sp>
        <p:nvSpPr>
          <p:cNvPr id="22" name="Text 20"/>
          <p:cNvSpPr/>
          <p:nvPr/>
        </p:nvSpPr>
        <p:spPr>
          <a:xfrm>
            <a:off x="1078992" y="3035808"/>
            <a:ext cx="32004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rgbClr val="0B1220"/>
                </a:solidFill>
              </a:rPr>
              <a:t>Kolom minimal dataset</a:t>
            </a:r>
            <a:endParaRPr lang="en-US" sz="2100" dirty="0"/>
          </a:p>
        </p:txBody>
      </p:sp>
      <p:sp>
        <p:nvSpPr>
          <p:cNvPr id="23" name="Text 21"/>
          <p:cNvSpPr/>
          <p:nvPr/>
        </p:nvSpPr>
        <p:spPr>
          <a:xfrm>
            <a:off x="1078992" y="3547872"/>
            <a:ext cx="4114800" cy="1417320"/>
          </a:xfrm>
          <a:prstGeom prst="rect">
            <a:avLst/>
          </a:prstGeom>
          <a:noFill/>
          <a:ln/>
        </p:spPr>
        <p:txBody>
          <a:bodyPr wrap="square" lIns="508" tIns="508" rIns="508" bIns="508" rtlCol="0" anchor="t">
            <a:normAutofit/>
          </a:bodyPr>
          <a:lstStyle/>
          <a:p>
            <a:r>
              <a:rPr lang="en-US" sz="1480" dirty="0">
                <a:solidFill>
                  <a:srgbClr val="0B1220"/>
                </a:solidFill>
              </a:rPr>
              <a:t>timestamp</a:t>
            </a:r>
            <a:endParaRPr lang="en-US" sz="1480" dirty="0"/>
          </a:p>
          <a:p>
            <a:r>
              <a:rPr lang="en-US" sz="1480" dirty="0">
                <a:solidFill>
                  <a:srgbClr val="0B1220"/>
                </a:solidFill>
              </a:rPr>
              <a:t>raw ADC / data digital</a:t>
            </a:r>
            <a:endParaRPr lang="en-US" sz="1480" dirty="0"/>
          </a:p>
          <a:p>
            <a:r>
              <a:rPr lang="en-US" sz="1480" dirty="0">
                <a:solidFill>
                  <a:srgbClr val="0B1220"/>
                </a:solidFill>
              </a:rPr>
              <a:t>nilai konversi</a:t>
            </a:r>
            <a:endParaRPr lang="en-US" sz="1480" dirty="0"/>
          </a:p>
          <a:p>
            <a:r>
              <a:rPr lang="en-US" sz="1480" dirty="0">
                <a:solidFill>
                  <a:srgbClr val="0B1220"/>
                </a:solidFill>
              </a:rPr>
              <a:t>status aktuator</a:t>
            </a:r>
            <a:endParaRPr lang="en-US" sz="1480" dirty="0"/>
          </a:p>
          <a:p>
            <a:r>
              <a:rPr lang="en-US" sz="1480" dirty="0">
                <a:solidFill>
                  <a:srgbClr val="0B1220"/>
                </a:solidFill>
              </a:rPr>
              <a:t>catatan kondisi uji</a:t>
            </a:r>
            <a:endParaRPr lang="en-US" sz="1480" dirty="0"/>
          </a:p>
        </p:txBody>
      </p:sp>
      <p:sp>
        <p:nvSpPr>
          <p:cNvPr id="24" name="Shape 22"/>
          <p:cNvSpPr/>
          <p:nvPr/>
        </p:nvSpPr>
        <p:spPr>
          <a:xfrm>
            <a:off x="6355080" y="2743200"/>
            <a:ext cx="4892040" cy="2697480"/>
          </a:xfrm>
          <a:prstGeom prst="roundRect">
            <a:avLst>
              <a:gd name="adj" fmla="val 2034"/>
            </a:avLst>
          </a:prstGeom>
          <a:solidFill>
            <a:srgbClr val="F0FBFC"/>
          </a:solidFill>
          <a:ln w="12700">
            <a:solidFill>
              <a:srgbClr val="BDECF2"/>
            </a:solidFill>
            <a:prstDash val="solid"/>
          </a:ln>
        </p:spPr>
      </p:sp>
      <p:sp>
        <p:nvSpPr>
          <p:cNvPr id="25" name="Text 23"/>
          <p:cNvSpPr/>
          <p:nvPr/>
        </p:nvSpPr>
        <p:spPr>
          <a:xfrm>
            <a:off x="6629400" y="3035808"/>
            <a:ext cx="32004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rgbClr val="0B1220"/>
                </a:solidFill>
              </a:rPr>
              <a:t>Interpretasi hasil</a:t>
            </a:r>
            <a:endParaRPr lang="en-US" sz="2100" dirty="0"/>
          </a:p>
        </p:txBody>
      </p:sp>
      <p:sp>
        <p:nvSpPr>
          <p:cNvPr id="26" name="Text 24"/>
          <p:cNvSpPr/>
          <p:nvPr/>
        </p:nvSpPr>
        <p:spPr>
          <a:xfrm>
            <a:off x="6629400" y="3547872"/>
            <a:ext cx="4023360" cy="1417320"/>
          </a:xfrm>
          <a:prstGeom prst="rect">
            <a:avLst/>
          </a:prstGeom>
          <a:noFill/>
          <a:ln/>
        </p:spPr>
        <p:txBody>
          <a:bodyPr wrap="square" lIns="508" tIns="508" rIns="508" bIns="508" rtlCol="0" anchor="t">
            <a:normAutofit/>
          </a:bodyPr>
          <a:lstStyle/>
          <a:p>
            <a:r>
              <a:rPr lang="en-US" sz="1480" dirty="0">
                <a:solidFill>
                  <a:srgbClr val="0B1220"/>
                </a:solidFill>
              </a:rPr>
              <a:t>Apakah pembacaan stabil?</a:t>
            </a:r>
            <a:endParaRPr lang="en-US" sz="1480" dirty="0"/>
          </a:p>
          <a:p>
            <a:r>
              <a:rPr lang="en-US" sz="1480" dirty="0">
                <a:solidFill>
                  <a:srgbClr val="0B1220"/>
                </a:solidFill>
              </a:rPr>
              <a:t>Apakah respon aktuator sesuai threshold?</a:t>
            </a:r>
            <a:endParaRPr lang="en-US" sz="1480" dirty="0"/>
          </a:p>
          <a:p>
            <a:r>
              <a:rPr lang="en-US" sz="1480" dirty="0">
                <a:solidFill>
                  <a:srgbClr val="0B1220"/>
                </a:solidFill>
              </a:rPr>
              <a:t>Berapa error terhadap pembanding?</a:t>
            </a:r>
            <a:endParaRPr lang="en-US" sz="1480" dirty="0"/>
          </a:p>
          <a:p>
            <a:r>
              <a:rPr lang="en-US" sz="1480" dirty="0">
                <a:solidFill>
                  <a:srgbClr val="0B1220"/>
                </a:solidFill>
              </a:rPr>
              <a:t>Apa penyebab anomali data?</a:t>
            </a:r>
            <a:endParaRPr lang="en-US" sz="1480" dirty="0"/>
          </a:p>
        </p:txBody>
      </p:sp>
      <p:sp>
        <p:nvSpPr>
          <p:cNvPr id="27" name="Shape 25"/>
          <p:cNvSpPr/>
          <p:nvPr/>
        </p:nvSpPr>
        <p:spPr>
          <a:xfrm>
            <a:off x="914400" y="5806440"/>
            <a:ext cx="10241280" cy="512064"/>
          </a:xfrm>
          <a:prstGeom prst="roundRect">
            <a:avLst>
              <a:gd name="adj" fmla="val 8929"/>
            </a:avLst>
          </a:prstGeom>
          <a:solidFill>
            <a:srgbClr val="FFF7ED"/>
          </a:solidFill>
          <a:ln w="12700">
            <a:solidFill>
              <a:srgbClr val="C8EAF3"/>
            </a:solidFill>
            <a:prstDash val="solid"/>
          </a:ln>
        </p:spPr>
      </p:sp>
      <p:sp>
        <p:nvSpPr>
          <p:cNvPr id="28" name="Text 26"/>
          <p:cNvSpPr/>
          <p:nvPr/>
        </p:nvSpPr>
        <p:spPr>
          <a:xfrm>
            <a:off x="1078992" y="5916168"/>
            <a:ext cx="9912096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440" dirty="0">
                <a:solidFill>
                  <a:srgbClr val="0B1220"/>
                </a:solidFill>
              </a:rPr>
              <a:t>Pengumpulan dataset sensor menjadi bagian bukti praktikum dan bahan diskusi via LMS.</a:t>
            </a:r>
            <a:endParaRPr lang="en-US" sz="1440" dirty="0"/>
          </a:p>
        </p:txBody>
      </p:sp>
      <p:sp>
        <p:nvSpPr>
          <p:cNvPr id="29" name="Text 27"/>
          <p:cNvSpPr/>
          <p:nvPr/>
        </p:nvSpPr>
        <p:spPr>
          <a:xfrm>
            <a:off x="502920" y="6510528"/>
            <a:ext cx="475488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50" dirty="0">
                <a:solidFill>
                  <a:srgbClr val="94A3B8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Embedded Systems • Pertemuan 6</a:t>
            </a:r>
            <a:endParaRPr lang="en-US" sz="850" dirty="0"/>
          </a:p>
        </p:txBody>
      </p:sp>
      <p:sp>
        <p:nvSpPr>
          <p:cNvPr id="30" name="Text 28"/>
          <p:cNvSpPr/>
          <p:nvPr/>
        </p:nvSpPr>
        <p:spPr>
          <a:xfrm>
            <a:off x="11384280" y="6446520"/>
            <a:ext cx="32004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94A3B8"/>
                </a:solidFill>
              </a:rPr>
              <a:t>09</a:t>
            </a:r>
            <a:endParaRPr lang="en-US" sz="9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7FAF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73152"/>
          </a:xfrm>
          <a:prstGeom prst="rect">
            <a:avLst/>
          </a:prstGeom>
          <a:solidFill>
            <a:srgbClr val="00A7B5"/>
          </a:solidFill>
          <a:ln w="12700">
            <a:solidFill>
              <a:srgbClr val="00A7B5">
                <a:alpha val="0"/>
              </a:srgbClr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594360" y="347472"/>
            <a:ext cx="987552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3000" b="1" dirty="0">
                <a:solidFill>
                  <a:srgbClr val="0B1220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Praktikum: Sensor–Aktuator Terintegrasi</a:t>
            </a:r>
            <a:endParaRPr lang="en-US" sz="3000" dirty="0"/>
          </a:p>
        </p:txBody>
      </p:sp>
      <p:sp>
        <p:nvSpPr>
          <p:cNvPr id="4" name="Text 2"/>
          <p:cNvSpPr/>
          <p:nvPr/>
        </p:nvSpPr>
        <p:spPr>
          <a:xfrm>
            <a:off x="621792" y="832104"/>
            <a:ext cx="99669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180" dirty="0">
                <a:solidFill>
                  <a:srgbClr val="475569"/>
                </a:solidFill>
              </a:rPr>
              <a:t>Target praktikum: sensor terbaca akurat, data dikonversi, aktuator merespons, dan hasil terdokumentasi.</a:t>
            </a:r>
            <a:endParaRPr lang="en-US" sz="1180" dirty="0"/>
          </a:p>
        </p:txBody>
      </p:sp>
      <p:pic>
        <p:nvPicPr>
          <p:cNvPr id="5" name="Image 0" descr="/mnt/data/a_detailed_cinematic_close_up_of_an_electronics_w.png">    </p:cNvPr>
          <p:cNvPicPr>
            <a:picLocks noChangeAspect="1"/>
          </p:cNvPicPr>
          <p:nvPr/>
        </p:nvPicPr>
        <p:blipFill>
          <a:blip r:embed="rId1"/>
          <a:srcRect l="14000" r="29184" t="0" b="0"/>
          <a:stretch/>
        </p:blipFill>
        <p:spPr>
          <a:xfrm>
            <a:off x="640080" y="1234440"/>
            <a:ext cx="4846320" cy="4800600"/>
          </a:xfrm>
          <a:prstGeom prst="rect">
            <a:avLst/>
          </a:prstGeom>
        </p:spPr>
      </p:pic>
      <p:sp>
        <p:nvSpPr>
          <p:cNvPr id="6" name="Shape 3"/>
          <p:cNvSpPr/>
          <p:nvPr/>
        </p:nvSpPr>
        <p:spPr>
          <a:xfrm>
            <a:off x="5897880" y="1234440"/>
            <a:ext cx="5440680" cy="4800600"/>
          </a:xfrm>
          <a:prstGeom prst="roundRect">
            <a:avLst>
              <a:gd name="adj" fmla="val 1143"/>
            </a:avLst>
          </a:prstGeom>
          <a:solidFill>
            <a:srgbClr val="FFFFFF"/>
          </a:solidFill>
          <a:ln w="12700">
            <a:solidFill>
              <a:srgbClr val="D7E3F1"/>
            </a:solidFill>
            <a:prstDash val="solid"/>
          </a:ln>
        </p:spPr>
      </p:sp>
      <p:sp>
        <p:nvSpPr>
          <p:cNvPr id="7" name="Text 4"/>
          <p:cNvSpPr/>
          <p:nvPr/>
        </p:nvSpPr>
        <p:spPr>
          <a:xfrm>
            <a:off x="6236208" y="1536192"/>
            <a:ext cx="24688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0B1220"/>
                </a:solidFill>
              </a:rPr>
              <a:t>Langkah kerja</a:t>
            </a:r>
            <a:endParaRPr lang="en-US" sz="2200" dirty="0"/>
          </a:p>
        </p:txBody>
      </p:sp>
      <p:sp>
        <p:nvSpPr>
          <p:cNvPr id="8" name="Shape 5"/>
          <p:cNvSpPr/>
          <p:nvPr/>
        </p:nvSpPr>
        <p:spPr>
          <a:xfrm>
            <a:off x="6272784" y="2011680"/>
            <a:ext cx="365760" cy="365760"/>
          </a:xfrm>
          <a:prstGeom prst="ellipse">
            <a:avLst/>
          </a:prstGeom>
          <a:solidFill>
            <a:srgbClr val="1565C0"/>
          </a:solidFill>
          <a:ln w="12700">
            <a:solidFill>
              <a:srgbClr val="FFFFFF"/>
            </a:solidFill>
            <a:prstDash val="solid"/>
          </a:ln>
        </p:spPr>
      </p:sp>
      <p:sp>
        <p:nvSpPr>
          <p:cNvPr id="9" name="Text 6"/>
          <p:cNvSpPr/>
          <p:nvPr/>
        </p:nvSpPr>
        <p:spPr>
          <a:xfrm>
            <a:off x="6373368" y="2103120"/>
            <a:ext cx="164592" cy="914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850" b="1" dirty="0">
                <a:solidFill>
                  <a:srgbClr val="FFFFFF"/>
                </a:solidFill>
              </a:rPr>
              <a:t>1</a:t>
            </a:r>
            <a:endParaRPr lang="en-US" sz="850" dirty="0"/>
          </a:p>
        </p:txBody>
      </p:sp>
      <p:sp>
        <p:nvSpPr>
          <p:cNvPr id="10" name="Text 7"/>
          <p:cNvSpPr/>
          <p:nvPr/>
        </p:nvSpPr>
        <p:spPr>
          <a:xfrm>
            <a:off x="6784848" y="2075688"/>
            <a:ext cx="3977640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360" dirty="0">
                <a:solidFill>
                  <a:srgbClr val="0B1220"/>
                </a:solidFill>
              </a:rPr>
              <a:t>Rangkai sensor dan cek keselamatan wiring.</a:t>
            </a:r>
            <a:endParaRPr lang="en-US" sz="1360" dirty="0"/>
          </a:p>
        </p:txBody>
      </p:sp>
      <p:sp>
        <p:nvSpPr>
          <p:cNvPr id="11" name="Shape 8"/>
          <p:cNvSpPr/>
          <p:nvPr/>
        </p:nvSpPr>
        <p:spPr>
          <a:xfrm>
            <a:off x="6272784" y="2587752"/>
            <a:ext cx="365760" cy="365760"/>
          </a:xfrm>
          <a:prstGeom prst="ellipse">
            <a:avLst/>
          </a:prstGeom>
          <a:solidFill>
            <a:srgbClr val="00A7B5"/>
          </a:solidFill>
          <a:ln w="12700">
            <a:solidFill>
              <a:srgbClr val="FFFFFF"/>
            </a:solidFill>
            <a:prstDash val="solid"/>
          </a:ln>
        </p:spPr>
      </p:sp>
      <p:sp>
        <p:nvSpPr>
          <p:cNvPr id="12" name="Text 9"/>
          <p:cNvSpPr/>
          <p:nvPr/>
        </p:nvSpPr>
        <p:spPr>
          <a:xfrm>
            <a:off x="6373368" y="2679192"/>
            <a:ext cx="164592" cy="914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850" b="1" dirty="0">
                <a:solidFill>
                  <a:srgbClr val="FFFFFF"/>
                </a:solidFill>
              </a:rPr>
              <a:t>2</a:t>
            </a:r>
            <a:endParaRPr lang="en-US" sz="850" dirty="0"/>
          </a:p>
        </p:txBody>
      </p:sp>
      <p:sp>
        <p:nvSpPr>
          <p:cNvPr id="13" name="Text 10"/>
          <p:cNvSpPr/>
          <p:nvPr/>
        </p:nvSpPr>
        <p:spPr>
          <a:xfrm>
            <a:off x="6784848" y="2651760"/>
            <a:ext cx="3977640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360" dirty="0">
                <a:solidFill>
                  <a:srgbClr val="0B1220"/>
                </a:solidFill>
              </a:rPr>
              <a:t>Baca raw data dan konversi ke satuan fisik.</a:t>
            </a:r>
            <a:endParaRPr lang="en-US" sz="1360" dirty="0"/>
          </a:p>
        </p:txBody>
      </p:sp>
      <p:sp>
        <p:nvSpPr>
          <p:cNvPr id="14" name="Shape 11"/>
          <p:cNvSpPr/>
          <p:nvPr/>
        </p:nvSpPr>
        <p:spPr>
          <a:xfrm>
            <a:off x="6272784" y="3163824"/>
            <a:ext cx="365760" cy="365760"/>
          </a:xfrm>
          <a:prstGeom prst="ellipse">
            <a:avLst/>
          </a:prstGeom>
          <a:solidFill>
            <a:srgbClr val="F59E0B"/>
          </a:solidFill>
          <a:ln w="12700">
            <a:solidFill>
              <a:srgbClr val="FFFFFF"/>
            </a:solidFill>
            <a:prstDash val="solid"/>
          </a:ln>
        </p:spPr>
      </p:sp>
      <p:sp>
        <p:nvSpPr>
          <p:cNvPr id="15" name="Text 12"/>
          <p:cNvSpPr/>
          <p:nvPr/>
        </p:nvSpPr>
        <p:spPr>
          <a:xfrm>
            <a:off x="6373368" y="3255264"/>
            <a:ext cx="164592" cy="914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850" b="1" dirty="0">
                <a:solidFill>
                  <a:srgbClr val="FFFFFF"/>
                </a:solidFill>
              </a:rPr>
              <a:t>3</a:t>
            </a:r>
            <a:endParaRPr lang="en-US" sz="850" dirty="0"/>
          </a:p>
        </p:txBody>
      </p:sp>
      <p:sp>
        <p:nvSpPr>
          <p:cNvPr id="16" name="Text 13"/>
          <p:cNvSpPr/>
          <p:nvPr/>
        </p:nvSpPr>
        <p:spPr>
          <a:xfrm>
            <a:off x="6784848" y="3227832"/>
            <a:ext cx="3977640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360" dirty="0">
                <a:solidFill>
                  <a:srgbClr val="0B1220"/>
                </a:solidFill>
              </a:rPr>
              <a:t>Kalibrasi sederhana dengan alat pembanding.</a:t>
            </a:r>
            <a:endParaRPr lang="en-US" sz="1360" dirty="0"/>
          </a:p>
        </p:txBody>
      </p:sp>
      <p:sp>
        <p:nvSpPr>
          <p:cNvPr id="17" name="Shape 14"/>
          <p:cNvSpPr/>
          <p:nvPr/>
        </p:nvSpPr>
        <p:spPr>
          <a:xfrm>
            <a:off x="6272784" y="3739896"/>
            <a:ext cx="365760" cy="365760"/>
          </a:xfrm>
          <a:prstGeom prst="ellipse">
            <a:avLst/>
          </a:prstGeom>
          <a:solidFill>
            <a:srgbClr val="13A36B"/>
          </a:solidFill>
          <a:ln w="12700">
            <a:solidFill>
              <a:srgbClr val="FFFFFF"/>
            </a:solidFill>
            <a:prstDash val="solid"/>
          </a:ln>
        </p:spPr>
      </p:sp>
      <p:sp>
        <p:nvSpPr>
          <p:cNvPr id="18" name="Text 15"/>
          <p:cNvSpPr/>
          <p:nvPr/>
        </p:nvSpPr>
        <p:spPr>
          <a:xfrm>
            <a:off x="6373368" y="3831336"/>
            <a:ext cx="164592" cy="914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850" b="1" dirty="0">
                <a:solidFill>
                  <a:srgbClr val="FFFFFF"/>
                </a:solidFill>
              </a:rPr>
              <a:t>4</a:t>
            </a:r>
            <a:endParaRPr lang="en-US" sz="850" dirty="0"/>
          </a:p>
        </p:txBody>
      </p:sp>
      <p:sp>
        <p:nvSpPr>
          <p:cNvPr id="19" name="Text 16"/>
          <p:cNvSpPr/>
          <p:nvPr/>
        </p:nvSpPr>
        <p:spPr>
          <a:xfrm>
            <a:off x="6784848" y="3803904"/>
            <a:ext cx="3977640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360" dirty="0">
                <a:solidFill>
                  <a:srgbClr val="0B1220"/>
                </a:solidFill>
              </a:rPr>
              <a:t>Hubungkan aktuator melalui driver yang sesuai.</a:t>
            </a:r>
            <a:endParaRPr lang="en-US" sz="1360" dirty="0"/>
          </a:p>
        </p:txBody>
      </p:sp>
      <p:sp>
        <p:nvSpPr>
          <p:cNvPr id="20" name="Shape 17"/>
          <p:cNvSpPr/>
          <p:nvPr/>
        </p:nvSpPr>
        <p:spPr>
          <a:xfrm>
            <a:off x="6272784" y="4315968"/>
            <a:ext cx="365760" cy="365760"/>
          </a:xfrm>
          <a:prstGeom prst="ellipse">
            <a:avLst/>
          </a:prstGeom>
          <a:solidFill>
            <a:srgbClr val="EF4444"/>
          </a:solidFill>
          <a:ln w="12700">
            <a:solidFill>
              <a:srgbClr val="FFFFFF"/>
            </a:solidFill>
            <a:prstDash val="solid"/>
          </a:ln>
        </p:spPr>
      </p:sp>
      <p:sp>
        <p:nvSpPr>
          <p:cNvPr id="21" name="Text 18"/>
          <p:cNvSpPr/>
          <p:nvPr/>
        </p:nvSpPr>
        <p:spPr>
          <a:xfrm>
            <a:off x="6373368" y="4407408"/>
            <a:ext cx="164592" cy="914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850" b="1" dirty="0">
                <a:solidFill>
                  <a:srgbClr val="FFFFFF"/>
                </a:solidFill>
              </a:rPr>
              <a:t>5</a:t>
            </a:r>
            <a:endParaRPr lang="en-US" sz="850" dirty="0"/>
          </a:p>
        </p:txBody>
      </p:sp>
      <p:sp>
        <p:nvSpPr>
          <p:cNvPr id="22" name="Text 19"/>
          <p:cNvSpPr/>
          <p:nvPr/>
        </p:nvSpPr>
        <p:spPr>
          <a:xfrm>
            <a:off x="6784848" y="4379976"/>
            <a:ext cx="3977640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360" dirty="0">
                <a:solidFill>
                  <a:srgbClr val="0B1220"/>
                </a:solidFill>
              </a:rPr>
              <a:t>Uji ON/OFF/PWM dan simpan dataset.</a:t>
            </a:r>
            <a:endParaRPr lang="en-US" sz="1360" dirty="0"/>
          </a:p>
        </p:txBody>
      </p:sp>
      <p:sp>
        <p:nvSpPr>
          <p:cNvPr id="23" name="Shape 20"/>
          <p:cNvSpPr/>
          <p:nvPr/>
        </p:nvSpPr>
        <p:spPr>
          <a:xfrm>
            <a:off x="6236208" y="5230368"/>
            <a:ext cx="4572000" cy="530352"/>
          </a:xfrm>
          <a:prstGeom prst="roundRect">
            <a:avLst>
              <a:gd name="adj" fmla="val 8621"/>
            </a:avLst>
          </a:prstGeom>
          <a:solidFill>
            <a:srgbClr val="ECFEFF"/>
          </a:solidFill>
          <a:ln w="12700">
            <a:solidFill>
              <a:srgbClr val="C8EAF3"/>
            </a:solidFill>
            <a:prstDash val="solid"/>
          </a:ln>
        </p:spPr>
      </p:sp>
      <p:sp>
        <p:nvSpPr>
          <p:cNvPr id="24" name="Text 21"/>
          <p:cNvSpPr/>
          <p:nvPr/>
        </p:nvSpPr>
        <p:spPr>
          <a:xfrm>
            <a:off x="6400800" y="5340096"/>
            <a:ext cx="4242816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340" dirty="0">
                <a:solidFill>
                  <a:srgbClr val="0B1220"/>
                </a:solidFill>
              </a:rPr>
              <a:t>Bukti LMS: kode program, foto/video rangkaian, dataset, screenshot serial monitor/plotter, dan laporan interpretasi.</a:t>
            </a:r>
            <a:endParaRPr lang="en-US" sz="1340" dirty="0"/>
          </a:p>
        </p:txBody>
      </p:sp>
      <p:sp>
        <p:nvSpPr>
          <p:cNvPr id="25" name="Text 22"/>
          <p:cNvSpPr/>
          <p:nvPr/>
        </p:nvSpPr>
        <p:spPr>
          <a:xfrm>
            <a:off x="502920" y="6510528"/>
            <a:ext cx="475488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50" dirty="0">
                <a:solidFill>
                  <a:srgbClr val="94A3B8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Embedded Systems • Pertemuan 6</a:t>
            </a:r>
            <a:endParaRPr lang="en-US" sz="850" dirty="0"/>
          </a:p>
        </p:txBody>
      </p:sp>
      <p:sp>
        <p:nvSpPr>
          <p:cNvPr id="26" name="Text 23"/>
          <p:cNvSpPr/>
          <p:nvPr/>
        </p:nvSpPr>
        <p:spPr>
          <a:xfrm>
            <a:off x="11384280" y="6446520"/>
            <a:ext cx="32004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94A3B8"/>
                </a:solidFill>
              </a:rPr>
              <a:t>10</a:t>
            </a:r>
            <a:endParaRPr lang="en-US" sz="9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7FAF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73152"/>
          </a:xfrm>
          <a:prstGeom prst="rect">
            <a:avLst/>
          </a:prstGeom>
          <a:solidFill>
            <a:srgbClr val="00A7B5"/>
          </a:solidFill>
          <a:ln w="12700">
            <a:solidFill>
              <a:srgbClr val="00A7B5">
                <a:alpha val="0"/>
              </a:srgbClr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594360" y="347472"/>
            <a:ext cx="987552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3000" b="1" dirty="0">
                <a:solidFill>
                  <a:srgbClr val="0B1220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Checklist Laporan dan Pengujian</a:t>
            </a:r>
            <a:endParaRPr lang="en-US" sz="3000" dirty="0"/>
          </a:p>
        </p:txBody>
      </p:sp>
      <p:sp>
        <p:nvSpPr>
          <p:cNvPr id="4" name="Text 2"/>
          <p:cNvSpPr/>
          <p:nvPr/>
        </p:nvSpPr>
        <p:spPr>
          <a:xfrm>
            <a:off x="621792" y="832104"/>
            <a:ext cx="99669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180" dirty="0">
                <a:solidFill>
                  <a:srgbClr val="475569"/>
                </a:solidFill>
              </a:rPr>
              <a:t>Kualitas laporan dilihat dari kebenaran rangkaian, akurasi data, logika kontrol, dan kejelasan interpretasi.</a:t>
            </a:r>
            <a:endParaRPr lang="en-US" sz="1180" dirty="0"/>
          </a:p>
        </p:txBody>
      </p:sp>
      <p:sp>
        <p:nvSpPr>
          <p:cNvPr id="5" name="Shape 3"/>
          <p:cNvSpPr/>
          <p:nvPr/>
        </p:nvSpPr>
        <p:spPr>
          <a:xfrm>
            <a:off x="777240" y="1417320"/>
            <a:ext cx="5074920" cy="1700784"/>
          </a:xfrm>
          <a:prstGeom prst="roundRect">
            <a:avLst>
              <a:gd name="adj" fmla="val 3226"/>
            </a:avLst>
          </a:prstGeom>
          <a:solidFill>
            <a:srgbClr val="E8F8FF"/>
          </a:solidFill>
          <a:ln w="12700">
            <a:solidFill>
              <a:srgbClr val="BDECF2"/>
            </a:solidFill>
            <a:prstDash val="solid"/>
          </a:ln>
        </p:spPr>
      </p:sp>
      <p:sp>
        <p:nvSpPr>
          <p:cNvPr id="6" name="Shape 4"/>
          <p:cNvSpPr/>
          <p:nvPr/>
        </p:nvSpPr>
        <p:spPr>
          <a:xfrm>
            <a:off x="1033272" y="1709928"/>
            <a:ext cx="566928" cy="566928"/>
          </a:xfrm>
          <a:prstGeom prst="ellipse">
            <a:avLst/>
          </a:prstGeom>
          <a:solidFill>
            <a:srgbClr val="00A7B5"/>
          </a:solidFill>
          <a:ln w="15240">
            <a:solidFill>
              <a:srgbClr val="FFFFFF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1188720" y="1856232"/>
            <a:ext cx="237744" cy="1097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FFFFFF"/>
                </a:solidFill>
              </a:rPr>
              <a:t>✓</a:t>
            </a:r>
            <a:endParaRPr lang="en-US" sz="1200" dirty="0"/>
          </a:p>
        </p:txBody>
      </p:sp>
      <p:sp>
        <p:nvSpPr>
          <p:cNvPr id="8" name="Text 6"/>
          <p:cNvSpPr/>
          <p:nvPr/>
        </p:nvSpPr>
        <p:spPr>
          <a:xfrm>
            <a:off x="1764792" y="1728216"/>
            <a:ext cx="347472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0B1220"/>
                </a:solidFill>
              </a:rPr>
              <a:t>Pembacaan Sensor</a:t>
            </a:r>
            <a:endParaRPr lang="en-US" sz="1800" dirty="0"/>
          </a:p>
        </p:txBody>
      </p:sp>
      <p:sp>
        <p:nvSpPr>
          <p:cNvPr id="9" name="Text 7"/>
          <p:cNvSpPr/>
          <p:nvPr/>
        </p:nvSpPr>
        <p:spPr>
          <a:xfrm>
            <a:off x="1764792" y="2221992"/>
            <a:ext cx="3611880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260" dirty="0">
                <a:solidFill>
                  <a:srgbClr val="475569"/>
                </a:solidFill>
              </a:rPr>
              <a:t>raw data, satuan fisik, stabilitas nilai, dan screenshot monitor.</a:t>
            </a:r>
            <a:endParaRPr lang="en-US" sz="1260" dirty="0"/>
          </a:p>
        </p:txBody>
      </p:sp>
      <p:sp>
        <p:nvSpPr>
          <p:cNvPr id="10" name="Shape 8"/>
          <p:cNvSpPr/>
          <p:nvPr/>
        </p:nvSpPr>
        <p:spPr>
          <a:xfrm>
            <a:off x="6309360" y="1417320"/>
            <a:ext cx="5074920" cy="1700784"/>
          </a:xfrm>
          <a:prstGeom prst="roundRect">
            <a:avLst>
              <a:gd name="adj" fmla="val 3226"/>
            </a:avLst>
          </a:prstGeom>
          <a:solidFill>
            <a:srgbClr val="FFF7ED"/>
          </a:solidFill>
          <a:ln w="12700">
            <a:solidFill>
              <a:srgbClr val="FED7AA"/>
            </a:solidFill>
            <a:prstDash val="solid"/>
          </a:ln>
        </p:spPr>
      </p:sp>
      <p:sp>
        <p:nvSpPr>
          <p:cNvPr id="11" name="Shape 9"/>
          <p:cNvSpPr/>
          <p:nvPr/>
        </p:nvSpPr>
        <p:spPr>
          <a:xfrm>
            <a:off x="6565392" y="1709928"/>
            <a:ext cx="566928" cy="566928"/>
          </a:xfrm>
          <a:prstGeom prst="ellipse">
            <a:avLst/>
          </a:prstGeom>
          <a:solidFill>
            <a:srgbClr val="F59E0B"/>
          </a:solidFill>
          <a:ln w="15240">
            <a:solidFill>
              <a:srgbClr val="FFFFF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6720840" y="1856232"/>
            <a:ext cx="237744" cy="1097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FFFFFF"/>
                </a:solidFill>
              </a:rPr>
              <a:t>✓</a:t>
            </a:r>
            <a:endParaRPr lang="en-US" sz="1200" dirty="0"/>
          </a:p>
        </p:txBody>
      </p:sp>
      <p:sp>
        <p:nvSpPr>
          <p:cNvPr id="13" name="Text 11"/>
          <p:cNvSpPr/>
          <p:nvPr/>
        </p:nvSpPr>
        <p:spPr>
          <a:xfrm>
            <a:off x="7296912" y="1728216"/>
            <a:ext cx="347472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0B1220"/>
                </a:solidFill>
              </a:rPr>
              <a:t>Konversi &amp; Kalibrasi</a:t>
            </a:r>
            <a:endParaRPr lang="en-US" sz="1800" dirty="0"/>
          </a:p>
        </p:txBody>
      </p:sp>
      <p:sp>
        <p:nvSpPr>
          <p:cNvPr id="14" name="Text 12"/>
          <p:cNvSpPr/>
          <p:nvPr/>
        </p:nvSpPr>
        <p:spPr>
          <a:xfrm>
            <a:off x="7296912" y="2221992"/>
            <a:ext cx="3611880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260" dirty="0">
                <a:solidFill>
                  <a:srgbClr val="475569"/>
                </a:solidFill>
              </a:rPr>
              <a:t>rumus, titik uji, error, dan koreksi yang digunakan.</a:t>
            </a:r>
            <a:endParaRPr lang="en-US" sz="1260" dirty="0"/>
          </a:p>
        </p:txBody>
      </p:sp>
      <p:sp>
        <p:nvSpPr>
          <p:cNvPr id="15" name="Shape 13"/>
          <p:cNvSpPr/>
          <p:nvPr/>
        </p:nvSpPr>
        <p:spPr>
          <a:xfrm>
            <a:off x="777240" y="3611880"/>
            <a:ext cx="5074920" cy="1700784"/>
          </a:xfrm>
          <a:prstGeom prst="roundRect">
            <a:avLst>
              <a:gd name="adj" fmla="val 3226"/>
            </a:avLst>
          </a:prstGeom>
          <a:solidFill>
            <a:srgbClr val="F0FDF4"/>
          </a:solidFill>
          <a:ln w="12700">
            <a:solidFill>
              <a:srgbClr val="BBF7D0"/>
            </a:solidFill>
            <a:prstDash val="solid"/>
          </a:ln>
        </p:spPr>
      </p:sp>
      <p:sp>
        <p:nvSpPr>
          <p:cNvPr id="16" name="Shape 14"/>
          <p:cNvSpPr/>
          <p:nvPr/>
        </p:nvSpPr>
        <p:spPr>
          <a:xfrm>
            <a:off x="1033272" y="3904488"/>
            <a:ext cx="566928" cy="566928"/>
          </a:xfrm>
          <a:prstGeom prst="ellipse">
            <a:avLst/>
          </a:prstGeom>
          <a:solidFill>
            <a:srgbClr val="13A36B"/>
          </a:solidFill>
          <a:ln w="15240">
            <a:solidFill>
              <a:srgbClr val="FFFFFF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1188720" y="4050792"/>
            <a:ext cx="237744" cy="1097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FFFFFF"/>
                </a:solidFill>
              </a:rPr>
              <a:t>✓</a:t>
            </a:r>
            <a:endParaRPr lang="en-US" sz="1200" dirty="0"/>
          </a:p>
        </p:txBody>
      </p:sp>
      <p:sp>
        <p:nvSpPr>
          <p:cNvPr id="18" name="Text 16"/>
          <p:cNvSpPr/>
          <p:nvPr/>
        </p:nvSpPr>
        <p:spPr>
          <a:xfrm>
            <a:off x="1764792" y="3922776"/>
            <a:ext cx="347472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0B1220"/>
                </a:solidFill>
              </a:rPr>
              <a:t>Kontrol Aktuator</a:t>
            </a:r>
            <a:endParaRPr lang="en-US" sz="1800" dirty="0"/>
          </a:p>
        </p:txBody>
      </p:sp>
      <p:sp>
        <p:nvSpPr>
          <p:cNvPr id="19" name="Text 17"/>
          <p:cNvSpPr/>
          <p:nvPr/>
        </p:nvSpPr>
        <p:spPr>
          <a:xfrm>
            <a:off x="1764792" y="4416552"/>
            <a:ext cx="3611880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260" dirty="0">
                <a:solidFill>
                  <a:srgbClr val="475569"/>
                </a:solidFill>
              </a:rPr>
              <a:t>status ON/OFF/PWM sesuai kondisi sensor dan aman untuk beban.</a:t>
            </a:r>
            <a:endParaRPr lang="en-US" sz="1260" dirty="0"/>
          </a:p>
        </p:txBody>
      </p:sp>
      <p:sp>
        <p:nvSpPr>
          <p:cNvPr id="20" name="Shape 18"/>
          <p:cNvSpPr/>
          <p:nvPr/>
        </p:nvSpPr>
        <p:spPr>
          <a:xfrm>
            <a:off x="6309360" y="3611880"/>
            <a:ext cx="5074920" cy="1700784"/>
          </a:xfrm>
          <a:prstGeom prst="roundRect">
            <a:avLst>
              <a:gd name="adj" fmla="val 3226"/>
            </a:avLst>
          </a:prstGeom>
          <a:solidFill>
            <a:srgbClr val="F5F3FF"/>
          </a:solidFill>
          <a:ln w="12700">
            <a:solidFill>
              <a:srgbClr val="DDD6FE"/>
            </a:solidFill>
            <a:prstDash val="solid"/>
          </a:ln>
        </p:spPr>
      </p:sp>
      <p:sp>
        <p:nvSpPr>
          <p:cNvPr id="21" name="Shape 19"/>
          <p:cNvSpPr/>
          <p:nvPr/>
        </p:nvSpPr>
        <p:spPr>
          <a:xfrm>
            <a:off x="6565392" y="3904488"/>
            <a:ext cx="566928" cy="566928"/>
          </a:xfrm>
          <a:prstGeom prst="ellipse">
            <a:avLst/>
          </a:prstGeom>
          <a:solidFill>
            <a:srgbClr val="6D28D9"/>
          </a:solidFill>
          <a:ln w="15240">
            <a:solidFill>
              <a:srgbClr val="FFFFFF"/>
            </a:solidFill>
            <a:prstDash val="solid"/>
          </a:ln>
        </p:spPr>
      </p:sp>
      <p:sp>
        <p:nvSpPr>
          <p:cNvPr id="22" name="Text 20"/>
          <p:cNvSpPr/>
          <p:nvPr/>
        </p:nvSpPr>
        <p:spPr>
          <a:xfrm>
            <a:off x="6720840" y="4050792"/>
            <a:ext cx="237744" cy="1097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FFFFFF"/>
                </a:solidFill>
              </a:rPr>
              <a:t>✓</a:t>
            </a:r>
            <a:endParaRPr lang="en-US" sz="1200" dirty="0"/>
          </a:p>
        </p:txBody>
      </p:sp>
      <p:sp>
        <p:nvSpPr>
          <p:cNvPr id="23" name="Text 21"/>
          <p:cNvSpPr/>
          <p:nvPr/>
        </p:nvSpPr>
        <p:spPr>
          <a:xfrm>
            <a:off x="7296912" y="3922776"/>
            <a:ext cx="347472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0B1220"/>
                </a:solidFill>
              </a:rPr>
              <a:t>Interpretasi Data</a:t>
            </a:r>
            <a:endParaRPr lang="en-US" sz="1800" dirty="0"/>
          </a:p>
        </p:txBody>
      </p:sp>
      <p:sp>
        <p:nvSpPr>
          <p:cNvPr id="24" name="Text 22"/>
          <p:cNvSpPr/>
          <p:nvPr/>
        </p:nvSpPr>
        <p:spPr>
          <a:xfrm>
            <a:off x="7296912" y="4416552"/>
            <a:ext cx="3611880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260" dirty="0">
                <a:solidFill>
                  <a:srgbClr val="475569"/>
                </a:solidFill>
              </a:rPr>
              <a:t>grafik/tabel, pembahasan anomali, dan kesimpulan uji.</a:t>
            </a:r>
            <a:endParaRPr lang="en-US" sz="1260" dirty="0"/>
          </a:p>
        </p:txBody>
      </p:sp>
      <p:sp>
        <p:nvSpPr>
          <p:cNvPr id="25" name="Shape 23"/>
          <p:cNvSpPr/>
          <p:nvPr/>
        </p:nvSpPr>
        <p:spPr>
          <a:xfrm>
            <a:off x="914400" y="5806440"/>
            <a:ext cx="10332720" cy="530352"/>
          </a:xfrm>
          <a:prstGeom prst="roundRect">
            <a:avLst>
              <a:gd name="adj" fmla="val 8621"/>
            </a:avLst>
          </a:prstGeom>
          <a:solidFill>
            <a:srgbClr val="FFFFFF"/>
          </a:solidFill>
          <a:ln w="12700">
            <a:solidFill>
              <a:srgbClr val="C8EAF3"/>
            </a:solidFill>
            <a:prstDash val="solid"/>
          </a:ln>
        </p:spPr>
      </p:sp>
      <p:sp>
        <p:nvSpPr>
          <p:cNvPr id="26" name="Text 24"/>
          <p:cNvSpPr/>
          <p:nvPr/>
        </p:nvSpPr>
        <p:spPr>
          <a:xfrm>
            <a:off x="1078992" y="5916168"/>
            <a:ext cx="10003536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410" dirty="0">
                <a:solidFill>
                  <a:srgbClr val="0B1220"/>
                </a:solidFill>
              </a:rPr>
              <a:t>Troubleshooting cepat: cek Vcc/GND, pin ADC, resistor pull-up/pull-down, driver aktuator, noise kabel, dan nilai threshold.</a:t>
            </a:r>
            <a:endParaRPr lang="en-US" sz="1410" dirty="0"/>
          </a:p>
        </p:txBody>
      </p:sp>
      <p:sp>
        <p:nvSpPr>
          <p:cNvPr id="27" name="Text 25"/>
          <p:cNvSpPr/>
          <p:nvPr/>
        </p:nvSpPr>
        <p:spPr>
          <a:xfrm>
            <a:off x="502920" y="6510528"/>
            <a:ext cx="475488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50" dirty="0">
                <a:solidFill>
                  <a:srgbClr val="94A3B8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Embedded Systems • Pertemuan 6</a:t>
            </a:r>
            <a:endParaRPr lang="en-US" sz="850" dirty="0"/>
          </a:p>
        </p:txBody>
      </p:sp>
      <p:sp>
        <p:nvSpPr>
          <p:cNvPr id="28" name="Text 26"/>
          <p:cNvSpPr/>
          <p:nvPr/>
        </p:nvSpPr>
        <p:spPr>
          <a:xfrm>
            <a:off x="11384280" y="6446520"/>
            <a:ext cx="32004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94A3B8"/>
                </a:solidFill>
              </a:rPr>
              <a:t>11</a:t>
            </a:r>
            <a:endParaRPr lang="en-US" sz="9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7FAF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73152"/>
          </a:xfrm>
          <a:prstGeom prst="rect">
            <a:avLst/>
          </a:prstGeom>
          <a:solidFill>
            <a:srgbClr val="00A7B5"/>
          </a:solidFill>
          <a:ln w="12700">
            <a:solidFill>
              <a:srgbClr val="00A7B5">
                <a:alpha val="0"/>
              </a:srgbClr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594360" y="347472"/>
            <a:ext cx="987552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3000" b="1" dirty="0">
                <a:solidFill>
                  <a:srgbClr val="0B1220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Rangkuman, Kuis, dan Tugas LMS</a:t>
            </a:r>
            <a:endParaRPr lang="en-US" sz="3000" dirty="0"/>
          </a:p>
        </p:txBody>
      </p:sp>
      <p:sp>
        <p:nvSpPr>
          <p:cNvPr id="4" name="Text 2"/>
          <p:cNvSpPr/>
          <p:nvPr/>
        </p:nvSpPr>
        <p:spPr>
          <a:xfrm>
            <a:off x="621792" y="832104"/>
            <a:ext cx="99669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180" dirty="0">
                <a:solidFill>
                  <a:srgbClr val="475569"/>
                </a:solidFill>
              </a:rPr>
              <a:t>Mahasiswa diharapkan mampu membuat sistem monitoring dan kontrol sederhana berbasis sensor dan aktuator.</a:t>
            </a:r>
            <a:endParaRPr lang="en-US" sz="1180" dirty="0"/>
          </a:p>
        </p:txBody>
      </p:sp>
      <p:sp>
        <p:nvSpPr>
          <p:cNvPr id="5" name="Shape 3"/>
          <p:cNvSpPr/>
          <p:nvPr/>
        </p:nvSpPr>
        <p:spPr>
          <a:xfrm>
            <a:off x="685800" y="1298448"/>
            <a:ext cx="5166360" cy="4434840"/>
          </a:xfrm>
          <a:prstGeom prst="roundRect">
            <a:avLst>
              <a:gd name="adj" fmla="val 1237"/>
            </a:avLst>
          </a:prstGeom>
          <a:solidFill>
            <a:srgbClr val="F0FBFC"/>
          </a:solidFill>
          <a:ln w="12700">
            <a:solidFill>
              <a:srgbClr val="BDECF2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1005840" y="1600200"/>
            <a:ext cx="29260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0B1220"/>
                </a:solidFill>
              </a:rPr>
              <a:t>Rangkuman Inti</a:t>
            </a:r>
            <a:endParaRPr lang="en-US" sz="2200" dirty="0"/>
          </a:p>
        </p:txBody>
      </p:sp>
      <p:sp>
        <p:nvSpPr>
          <p:cNvPr id="7" name="Text 5"/>
          <p:cNvSpPr/>
          <p:nvPr/>
        </p:nvSpPr>
        <p:spPr>
          <a:xfrm>
            <a:off x="1005840" y="2075688"/>
            <a:ext cx="4480560" cy="2743200"/>
          </a:xfrm>
          <a:prstGeom prst="rect">
            <a:avLst/>
          </a:prstGeom>
          <a:noFill/>
          <a:ln/>
        </p:spPr>
        <p:txBody>
          <a:bodyPr wrap="square" lIns="508" tIns="508" rIns="508" bIns="508" rtlCol="0" anchor="t">
            <a:normAutofit/>
          </a:bodyPr>
          <a:lstStyle/>
          <a:p>
            <a:r>
              <a:rPr lang="en-US" sz="1460" dirty="0">
                <a:solidFill>
                  <a:srgbClr val="0B1220"/>
                </a:solidFill>
              </a:rPr>
              <a:t>Sensor menghasilkan data analog/digital yang perlu dibaca benar.</a:t>
            </a:r>
            <a:endParaRPr lang="en-US" sz="1460" dirty="0"/>
          </a:p>
          <a:p>
            <a:r>
              <a:rPr lang="en-US" sz="1460" dirty="0">
                <a:solidFill>
                  <a:srgbClr val="0B1220"/>
                </a:solidFill>
              </a:rPr>
              <a:t>ADC, konversi, dan kalibrasi menentukan kualitas data.</a:t>
            </a:r>
            <a:endParaRPr lang="en-US" sz="1460" dirty="0"/>
          </a:p>
          <a:p>
            <a:r>
              <a:rPr lang="en-US" sz="1460" dirty="0">
                <a:solidFill>
                  <a:srgbClr val="0B1220"/>
                </a:solidFill>
              </a:rPr>
              <a:t>Aktuator memerlukan driver dan proteksi rangkaian.</a:t>
            </a:r>
            <a:endParaRPr lang="en-US" sz="1460" dirty="0"/>
          </a:p>
          <a:p>
            <a:r>
              <a:rPr lang="en-US" sz="1460" dirty="0">
                <a:solidFill>
                  <a:srgbClr val="0B1220"/>
                </a:solidFill>
              </a:rPr>
              <a:t>Kontrol ON/OFF/PWM menghubungkan data sensor dengan aksi.</a:t>
            </a:r>
            <a:endParaRPr lang="en-US" sz="1460" dirty="0"/>
          </a:p>
        </p:txBody>
      </p:sp>
      <p:sp>
        <p:nvSpPr>
          <p:cNvPr id="8" name="Shape 6"/>
          <p:cNvSpPr/>
          <p:nvPr/>
        </p:nvSpPr>
        <p:spPr>
          <a:xfrm>
            <a:off x="6217920" y="1298448"/>
            <a:ext cx="5285232" cy="4434840"/>
          </a:xfrm>
          <a:prstGeom prst="roundRect">
            <a:avLst>
              <a:gd name="adj" fmla="val 1237"/>
            </a:avLst>
          </a:prstGeom>
          <a:solidFill>
            <a:srgbClr val="FFFFFF"/>
          </a:solidFill>
          <a:ln w="12700">
            <a:solidFill>
              <a:srgbClr val="D7E3F1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6519672" y="1600200"/>
            <a:ext cx="32918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0B1220"/>
                </a:solidFill>
              </a:rPr>
              <a:t>Kuis &amp; Tugas</a:t>
            </a:r>
            <a:endParaRPr lang="en-US" sz="2200" dirty="0"/>
          </a:p>
        </p:txBody>
      </p:sp>
      <p:sp>
        <p:nvSpPr>
          <p:cNvPr id="10" name="Text 8"/>
          <p:cNvSpPr/>
          <p:nvPr/>
        </p:nvSpPr>
        <p:spPr>
          <a:xfrm>
            <a:off x="6519672" y="2075688"/>
            <a:ext cx="4434840" cy="2514600"/>
          </a:xfrm>
          <a:prstGeom prst="rect">
            <a:avLst/>
          </a:prstGeom>
          <a:noFill/>
          <a:ln/>
        </p:spPr>
        <p:txBody>
          <a:bodyPr wrap="square" lIns="508" tIns="508" rIns="508" bIns="508" rtlCol="0" anchor="t">
            <a:normAutofit/>
          </a:bodyPr>
          <a:lstStyle/>
          <a:p>
            <a:r>
              <a:rPr lang="en-US" sz="1500" dirty="0">
                <a:solidFill>
                  <a:srgbClr val="0B1220"/>
                </a:solidFill>
              </a:rPr>
              <a:t>Hitung tegangan dari raw ADC.</a:t>
            </a:r>
            <a:endParaRPr lang="en-US" sz="1500" dirty="0"/>
          </a:p>
          <a:p>
            <a:r>
              <a:rPr lang="en-US" sz="1500" dirty="0">
                <a:solidFill>
                  <a:srgbClr val="0B1220"/>
                </a:solidFill>
              </a:rPr>
              <a:t>Jelaskan fungsi kalibrasi dan filtering.</a:t>
            </a:r>
            <a:endParaRPr lang="en-US" sz="1500" dirty="0"/>
          </a:p>
          <a:p>
            <a:r>
              <a:rPr lang="en-US" sz="1500" dirty="0">
                <a:solidFill>
                  <a:srgbClr val="0B1220"/>
                </a:solidFill>
              </a:rPr>
              <a:t>Rancang logika kontrol sensor ke aktuator.</a:t>
            </a:r>
            <a:endParaRPr lang="en-US" sz="1500" dirty="0"/>
          </a:p>
          <a:p>
            <a:r>
              <a:rPr lang="en-US" sz="1500" dirty="0">
                <a:solidFill>
                  <a:srgbClr val="0B1220"/>
                </a:solidFill>
              </a:rPr>
              <a:t>Unggah kode, dataset, video demo, dan laporan praktikum.</a:t>
            </a:r>
            <a:endParaRPr lang="en-US" sz="1500" dirty="0"/>
          </a:p>
        </p:txBody>
      </p:sp>
      <p:sp>
        <p:nvSpPr>
          <p:cNvPr id="11" name="Text 9"/>
          <p:cNvSpPr/>
          <p:nvPr/>
        </p:nvSpPr>
        <p:spPr>
          <a:xfrm>
            <a:off x="960120" y="5989320"/>
            <a:ext cx="1024128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550" b="1" dirty="0">
                <a:solidFill>
                  <a:srgbClr val="475569"/>
                </a:solidFill>
              </a:rPr>
              <a:t>Pertemuan berikutnya: sistem monitoring berbasis IoT, dashboard, dan konsumsi energi awal.</a:t>
            </a:r>
            <a:endParaRPr lang="en-US" sz="1550" dirty="0"/>
          </a:p>
        </p:txBody>
      </p:sp>
      <p:sp>
        <p:nvSpPr>
          <p:cNvPr id="12" name="Text 10"/>
          <p:cNvSpPr/>
          <p:nvPr/>
        </p:nvSpPr>
        <p:spPr>
          <a:xfrm>
            <a:off x="502920" y="6510528"/>
            <a:ext cx="475488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50" dirty="0">
                <a:solidFill>
                  <a:srgbClr val="94A3B8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Embedded Systems • Pertemuan 6</a:t>
            </a:r>
            <a:endParaRPr lang="en-US" sz="850" dirty="0"/>
          </a:p>
        </p:txBody>
      </p:sp>
      <p:sp>
        <p:nvSpPr>
          <p:cNvPr id="13" name="Text 11"/>
          <p:cNvSpPr/>
          <p:nvPr/>
        </p:nvSpPr>
        <p:spPr>
          <a:xfrm>
            <a:off x="11384280" y="6446520"/>
            <a:ext cx="32004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94A3B8"/>
                </a:solidFill>
              </a:rPr>
              <a:t>12</a:t>
            </a:r>
            <a:endParaRPr lang="en-US" sz="9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ptos Display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12</Slides>
  <Notes>12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15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</vt:vector>
  </TitlesOfParts>
  <Company>IIB Darmajaya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Embedded Systems - Pertemuan 6</dc:title>
  <dc:subject>Pertemuan 6 - Embedded Systems</dc:subject>
  <dc:creator>Dr. Dodi Yudo Setyawan, S.Si., M.T.I.</dc:creator>
  <cp:lastModifiedBy>Dr. Dodi Yudo Setyawan, S.Si., M.T.I.</cp:lastModifiedBy>
  <cp:revision>1</cp:revision>
  <dcterms:created xsi:type="dcterms:W3CDTF">2026-09-17T03:57:49Z</dcterms:created>
  <dcterms:modified xsi:type="dcterms:W3CDTF">2026-09-17T03:57:49Z</dcterms:modified>
</cp:coreProperties>
</file>