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55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51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77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404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18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776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0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510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414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66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71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06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08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87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867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471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7143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442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783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78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9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164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250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2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468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054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2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42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0"/>
            <a:ext cx="20116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0"/>
            <a:ext cx="201168" cy="68580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2048256"/>
            <a:ext cx="100584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 dirty="0">
                <a:solidFill>
                  <a:srgbClr val="FFFFFF"/>
                </a:solidFill>
              </a:rPr>
              <a:t>PANCASILA SEBAGAI
IDEOLOGI NEGARA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992976-13AA-5363-ADDF-04751123586B}"/>
              </a:ext>
            </a:extLst>
          </p:cNvPr>
          <p:cNvSpPr txBox="1"/>
          <p:nvPr/>
        </p:nvSpPr>
        <p:spPr>
          <a:xfrm>
            <a:off x="1110996" y="5969246"/>
            <a:ext cx="10305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400" dirty="0" err="1"/>
              <a:t>Mahasiswa</a:t>
            </a:r>
            <a:r>
              <a:rPr lang="en-ID" sz="1400" dirty="0"/>
              <a:t> </a:t>
            </a:r>
            <a:r>
              <a:rPr lang="en-ID" sz="1400" dirty="0" err="1"/>
              <a:t>mampu</a:t>
            </a:r>
            <a:r>
              <a:rPr lang="en-ID" sz="1400" dirty="0"/>
              <a:t> </a:t>
            </a:r>
            <a:r>
              <a:rPr lang="en-ID" sz="1400" dirty="0" err="1"/>
              <a:t>memahami</a:t>
            </a:r>
            <a:r>
              <a:rPr lang="en-ID" sz="1400" dirty="0"/>
              <a:t>, </a:t>
            </a:r>
            <a:r>
              <a:rPr lang="en-ID" sz="1400" dirty="0" err="1"/>
              <a:t>menganalisis</a:t>
            </a:r>
            <a:r>
              <a:rPr lang="en-ID" sz="1400" dirty="0"/>
              <a:t>, </a:t>
            </a:r>
            <a:r>
              <a:rPr lang="en-ID" sz="1400" dirty="0" err="1"/>
              <a:t>mengaitkan</a:t>
            </a:r>
            <a:r>
              <a:rPr lang="en-ID" sz="1400" dirty="0"/>
              <a:t>, </a:t>
            </a:r>
            <a:r>
              <a:rPr lang="en-ID" sz="1400" dirty="0" err="1"/>
              <a:t>membandingkan</a:t>
            </a:r>
            <a:r>
              <a:rPr lang="en-ID" sz="1400" dirty="0"/>
              <a:t> dan </a:t>
            </a:r>
            <a:r>
              <a:rPr lang="en-ID" sz="1400" dirty="0" err="1"/>
              <a:t>merumuskan</a:t>
            </a:r>
            <a:r>
              <a:rPr lang="en-ID" sz="1400" dirty="0"/>
              <a:t> </a:t>
            </a:r>
            <a:r>
              <a:rPr lang="en-ID" sz="1400" dirty="0" err="1"/>
              <a:t>nilai</a:t>
            </a:r>
            <a:r>
              <a:rPr lang="en-ID" sz="1400" dirty="0"/>
              <a:t> </a:t>
            </a:r>
            <a:r>
              <a:rPr lang="en-ID" sz="1400" dirty="0" err="1"/>
              <a:t>nilai</a:t>
            </a:r>
            <a:r>
              <a:rPr lang="en-ID" sz="1400" dirty="0"/>
              <a:t> Pancasila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kehidupan</a:t>
            </a:r>
            <a:r>
              <a:rPr lang="en-ID" sz="1400" dirty="0"/>
              <a:t> </a:t>
            </a:r>
            <a:r>
              <a:rPr lang="en-ID" sz="1400" dirty="0" err="1"/>
              <a:t>nyata</a:t>
            </a:r>
            <a:endParaRPr lang="en-ID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891647"/>
            <a:ext cx="3383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 err="1">
                <a:solidFill>
                  <a:srgbClr val="193052"/>
                </a:solidFill>
              </a:rPr>
              <a:t>Konsep</a:t>
            </a:r>
            <a:r>
              <a:rPr sz="2400" b="1" dirty="0">
                <a:solidFill>
                  <a:srgbClr val="193052"/>
                </a:solidFill>
              </a:rPr>
              <a:t> Dasar: </a:t>
            </a:r>
            <a:r>
              <a:rPr sz="2400" b="1" dirty="0" err="1">
                <a:solidFill>
                  <a:srgbClr val="193052"/>
                </a:solidFill>
              </a:rPr>
              <a:t>Ideologi</a:t>
            </a:r>
            <a:r>
              <a:rPr lang="en-US" sz="2400" b="1" dirty="0">
                <a:solidFill>
                  <a:srgbClr val="193052"/>
                </a:solidFill>
              </a:rPr>
              <a:t> </a:t>
            </a:r>
            <a:endParaRPr sz="2400" b="1" dirty="0">
              <a:solidFill>
                <a:srgbClr val="19305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607040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rPr dirty="0" err="1"/>
              <a:t>Ideologi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dipahami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seperangkat</a:t>
            </a:r>
            <a:r>
              <a:rPr dirty="0"/>
              <a:t> </a:t>
            </a:r>
            <a:r>
              <a:rPr dirty="0" err="1"/>
              <a:t>gagasan</a:t>
            </a:r>
            <a:r>
              <a:rPr dirty="0"/>
              <a:t>, </a:t>
            </a:r>
            <a:r>
              <a:rPr dirty="0" err="1"/>
              <a:t>nilai</a:t>
            </a:r>
            <a:r>
              <a:rPr dirty="0"/>
              <a:t>, </a:t>
            </a:r>
            <a:r>
              <a:rPr dirty="0" err="1"/>
              <a:t>keyakinan</a:t>
            </a:r>
            <a:r>
              <a:rPr dirty="0"/>
              <a:t>, dan </a:t>
            </a:r>
            <a:r>
              <a:rPr dirty="0" err="1"/>
              <a:t>cita-cita</a:t>
            </a:r>
            <a:r>
              <a:rPr dirty="0"/>
              <a:t> yang </a:t>
            </a:r>
            <a:r>
              <a:rPr dirty="0" err="1"/>
              <a:t>memberikan</a:t>
            </a:r>
            <a:r>
              <a:rPr dirty="0"/>
              <a:t> </a:t>
            </a:r>
            <a:r>
              <a:rPr dirty="0" err="1"/>
              <a:t>orientasi</a:t>
            </a:r>
            <a:r>
              <a:rPr dirty="0"/>
              <a:t> </a:t>
            </a:r>
            <a:r>
              <a:rPr dirty="0" err="1"/>
              <a:t>bagi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bersama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rPr dirty="0" err="1"/>
              <a:t>Ideologi</a:t>
            </a:r>
            <a:r>
              <a:rPr dirty="0"/>
              <a:t> </a:t>
            </a:r>
            <a:r>
              <a:rPr dirty="0" err="1"/>
              <a:t>menjawab</a:t>
            </a:r>
            <a:r>
              <a:rPr dirty="0"/>
              <a:t> </a:t>
            </a:r>
            <a:r>
              <a:rPr dirty="0" err="1"/>
              <a:t>pertanyaan</a:t>
            </a:r>
            <a:r>
              <a:rPr dirty="0"/>
              <a:t>: “Masyarakat dan negara </a:t>
            </a:r>
            <a:r>
              <a:rPr dirty="0" err="1"/>
              <a:t>seperti</a:t>
            </a:r>
            <a:r>
              <a:rPr dirty="0"/>
              <a:t> </a:t>
            </a:r>
            <a:r>
              <a:rPr dirty="0" err="1"/>
              <a:t>apa</a:t>
            </a:r>
            <a:r>
              <a:rPr dirty="0"/>
              <a:t> yang </a:t>
            </a:r>
            <a:r>
              <a:rPr dirty="0" err="1"/>
              <a:t>ingin</a:t>
            </a:r>
            <a:r>
              <a:rPr dirty="0"/>
              <a:t> </a:t>
            </a:r>
            <a:r>
              <a:rPr dirty="0" err="1"/>
              <a:t>kita</a:t>
            </a:r>
            <a:r>
              <a:rPr dirty="0"/>
              <a:t> </a:t>
            </a:r>
            <a:r>
              <a:rPr dirty="0" err="1"/>
              <a:t>bangun</a:t>
            </a:r>
            <a:r>
              <a:rPr dirty="0"/>
              <a:t>?”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rPr dirty="0" err="1"/>
              <a:t>Dalam</a:t>
            </a:r>
            <a:r>
              <a:rPr dirty="0"/>
              <a:t> negara, </a:t>
            </a:r>
            <a:r>
              <a:rPr dirty="0" err="1"/>
              <a:t>ideologi</a:t>
            </a:r>
            <a:r>
              <a:rPr dirty="0"/>
              <a:t> </a:t>
            </a:r>
            <a:r>
              <a:rPr dirty="0" err="1"/>
              <a:t>berfungsi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orientasi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sekaligus</a:t>
            </a:r>
            <a:r>
              <a:rPr dirty="0"/>
              <a:t> </a:t>
            </a:r>
            <a:r>
              <a:rPr dirty="0" err="1"/>
              <a:t>pedoman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menerjemahkan</a:t>
            </a:r>
            <a:r>
              <a:rPr dirty="0"/>
              <a:t> </a:t>
            </a:r>
            <a:r>
              <a:rPr dirty="0" err="1"/>
              <a:t>cita-cita</a:t>
            </a:r>
            <a:r>
              <a:rPr dirty="0"/>
              <a:t> </a:t>
            </a:r>
            <a:r>
              <a:rPr dirty="0" err="1"/>
              <a:t>bersama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nyata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rPr lang="en-US" dirty="0"/>
              <a:t>"</a:t>
            </a:r>
            <a:r>
              <a:rPr dirty="0" err="1"/>
              <a:t>nilai</a:t>
            </a:r>
            <a:r>
              <a:rPr dirty="0"/>
              <a:t> → </a:t>
            </a:r>
            <a:r>
              <a:rPr dirty="0" err="1"/>
              <a:t>cita-cita</a:t>
            </a:r>
            <a:r>
              <a:rPr dirty="0"/>
              <a:t> → </a:t>
            </a:r>
            <a:r>
              <a:rPr dirty="0" err="1"/>
              <a:t>prinsip</a:t>
            </a:r>
            <a:r>
              <a:rPr dirty="0"/>
              <a:t> → </a:t>
            </a:r>
            <a:r>
              <a:rPr dirty="0" err="1"/>
              <a:t>arah</a:t>
            </a:r>
            <a:r>
              <a:rPr dirty="0"/>
              <a:t> → </a:t>
            </a:r>
            <a:r>
              <a:rPr lang="en-ID" dirty="0"/>
              <a:t>T</a:t>
            </a:r>
            <a:r>
              <a:rPr dirty="0" err="1"/>
              <a:t>indakan</a:t>
            </a:r>
            <a:r>
              <a:rPr lang="en-US" dirty="0"/>
              <a:t>"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57891"/>
            <a:ext cx="537820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 err="1">
                <a:solidFill>
                  <a:srgbClr val="193052"/>
                </a:solidFill>
              </a:rPr>
              <a:t>Mengapa</a:t>
            </a:r>
            <a:r>
              <a:rPr sz="2400" b="1" dirty="0">
                <a:solidFill>
                  <a:srgbClr val="193052"/>
                </a:solidFill>
              </a:rPr>
              <a:t> Negara </a:t>
            </a:r>
            <a:r>
              <a:rPr sz="2400" b="1" dirty="0" err="1">
                <a:solidFill>
                  <a:srgbClr val="193052"/>
                </a:solidFill>
              </a:rPr>
              <a:t>Memerlukan</a:t>
            </a:r>
            <a:r>
              <a:rPr sz="2400" b="1" dirty="0">
                <a:solidFill>
                  <a:srgbClr val="193052"/>
                </a:solidFill>
              </a:rPr>
              <a:t> </a:t>
            </a:r>
            <a:r>
              <a:rPr sz="2400" b="1" dirty="0" err="1">
                <a:solidFill>
                  <a:srgbClr val="193052"/>
                </a:solidFill>
              </a:rPr>
              <a:t>Ideologi</a:t>
            </a:r>
            <a:r>
              <a:rPr sz="2400" b="1" dirty="0">
                <a:solidFill>
                  <a:srgbClr val="193052"/>
                </a:solidFill>
              </a:rPr>
              <a:t>?</a:t>
            </a:r>
            <a:r>
              <a:rPr lang="en-US" sz="2400" b="1" dirty="0">
                <a:solidFill>
                  <a:srgbClr val="193052"/>
                </a:solidFill>
              </a:rPr>
              <a:t> </a:t>
            </a:r>
            <a:endParaRPr sz="2400" b="1" dirty="0">
              <a:solidFill>
                <a:srgbClr val="19305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161288"/>
            <a:ext cx="214866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 err="1">
                <a:solidFill>
                  <a:srgbClr val="B4232D"/>
                </a:solidFill>
              </a:rPr>
              <a:t>Realitas</a:t>
            </a:r>
            <a:r>
              <a:rPr sz="2000" b="1" dirty="0">
                <a:solidFill>
                  <a:srgbClr val="B4232D"/>
                </a:solidFill>
              </a:rPr>
              <a:t> Indonesia</a:t>
            </a:r>
            <a:r>
              <a:rPr lang="en-US" sz="2000" b="1" dirty="0">
                <a:solidFill>
                  <a:srgbClr val="B4232D"/>
                </a:solidFill>
              </a:rPr>
              <a:t> </a:t>
            </a:r>
            <a:endParaRPr sz="2000" b="1" dirty="0">
              <a:solidFill>
                <a:srgbClr val="B4232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680" y="1539284"/>
            <a:ext cx="823874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/>
              <a:t>Masyarakat sangat </a:t>
            </a:r>
            <a:r>
              <a:rPr dirty="0" err="1"/>
              <a:t>beragam</a:t>
            </a:r>
            <a:r>
              <a:rPr dirty="0"/>
              <a:t>: agama, </a:t>
            </a:r>
            <a:r>
              <a:rPr dirty="0" err="1"/>
              <a:t>suku</a:t>
            </a:r>
            <a:r>
              <a:rPr dirty="0"/>
              <a:t>, </a:t>
            </a:r>
            <a:r>
              <a:rPr dirty="0" err="1"/>
              <a:t>bahasa</a:t>
            </a:r>
            <a:r>
              <a:rPr dirty="0"/>
              <a:t>, </a:t>
            </a:r>
            <a:r>
              <a:rPr dirty="0" err="1"/>
              <a:t>budaya</a:t>
            </a:r>
            <a:r>
              <a:rPr dirty="0"/>
              <a:t>, wilayah, dan </a:t>
            </a:r>
            <a:r>
              <a:rPr dirty="0" err="1"/>
              <a:t>kepentingan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Keragaman</a:t>
            </a:r>
            <a:r>
              <a:rPr dirty="0"/>
              <a:t> </a:t>
            </a:r>
            <a:r>
              <a:rPr dirty="0" err="1"/>
              <a:t>memerlukan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bersama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temu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/>
              <a:t>Negara </a:t>
            </a:r>
            <a:r>
              <a:rPr dirty="0" err="1"/>
              <a:t>membutuhkan</a:t>
            </a:r>
            <a:r>
              <a:rPr dirty="0"/>
              <a:t> </a:t>
            </a:r>
            <a:r>
              <a:rPr dirty="0" err="1"/>
              <a:t>arah</a:t>
            </a:r>
            <a:r>
              <a:rPr dirty="0"/>
              <a:t> dan </a:t>
            </a:r>
            <a:r>
              <a:rPr dirty="0" err="1"/>
              <a:t>cita-cita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bersama</a:t>
            </a:r>
            <a:r>
              <a:rPr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766898"/>
            <a:ext cx="17679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B4232D"/>
                </a:solidFill>
              </a:rPr>
              <a:t>Peran </a:t>
            </a:r>
            <a:r>
              <a:rPr sz="2000" b="1" dirty="0" err="1">
                <a:solidFill>
                  <a:srgbClr val="B4232D"/>
                </a:solidFill>
              </a:rPr>
              <a:t>Ideologi</a:t>
            </a:r>
            <a:r>
              <a:rPr lang="en-US" sz="2000" b="1" dirty="0">
                <a:solidFill>
                  <a:srgbClr val="B4232D"/>
                </a:solidFill>
              </a:rPr>
              <a:t> </a:t>
            </a:r>
            <a:endParaRPr sz="2000" b="1" dirty="0">
              <a:solidFill>
                <a:srgbClr val="B4232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680" y="3167008"/>
            <a:ext cx="10683240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Memberikan</a:t>
            </a:r>
            <a:r>
              <a:rPr dirty="0"/>
              <a:t> </a:t>
            </a:r>
            <a:r>
              <a:rPr dirty="0" err="1"/>
              <a:t>orientasi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dan </a:t>
            </a:r>
            <a:r>
              <a:rPr dirty="0" err="1"/>
              <a:t>cita-cita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pedoman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mengambil</a:t>
            </a:r>
            <a:r>
              <a:rPr dirty="0"/>
              <a:t> </a:t>
            </a:r>
            <a:r>
              <a:rPr dirty="0" err="1"/>
              <a:t>arah</a:t>
            </a:r>
            <a:r>
              <a:rPr dirty="0"/>
              <a:t> </a:t>
            </a:r>
            <a:r>
              <a:rPr dirty="0" err="1"/>
              <a:t>pembangunan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menyatukan</a:t>
            </a:r>
            <a:r>
              <a:rPr dirty="0"/>
              <a:t> </a:t>
            </a:r>
            <a:r>
              <a:rPr dirty="0" err="1"/>
              <a:t>masyarakat</a:t>
            </a:r>
            <a:r>
              <a:rPr dirty="0"/>
              <a:t> yang </a:t>
            </a:r>
            <a:r>
              <a:rPr dirty="0" err="1"/>
              <a:t>beragam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kerangka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menilai</a:t>
            </a:r>
            <a:r>
              <a:rPr dirty="0"/>
              <a:t> </a:t>
            </a:r>
            <a:r>
              <a:rPr dirty="0" err="1"/>
              <a:t>persoalan</a:t>
            </a:r>
            <a:r>
              <a:rPr dirty="0"/>
              <a:t> dan </a:t>
            </a:r>
            <a:r>
              <a:rPr dirty="0" err="1"/>
              <a:t>kebijakan</a:t>
            </a:r>
            <a:r>
              <a:rPr dirty="0"/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3A47054-F8C8-F374-DA64-B2898174C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5496" y="1539284"/>
            <a:ext cx="4326312" cy="31607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82177"/>
            <a:ext cx="432176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/>
              <a:t>Pancasila </a:t>
            </a:r>
            <a:r>
              <a:rPr sz="2400" b="1" dirty="0" err="1"/>
              <a:t>sebagai</a:t>
            </a:r>
            <a:r>
              <a:rPr sz="2400" b="1" dirty="0"/>
              <a:t> </a:t>
            </a:r>
            <a:r>
              <a:rPr sz="2400" b="1" dirty="0" err="1"/>
              <a:t>Ideologi</a:t>
            </a:r>
            <a:r>
              <a:rPr sz="2400" b="1" dirty="0"/>
              <a:t> Negara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990008"/>
            <a:ext cx="10607040" cy="1192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rPr sz="1600" dirty="0"/>
              <a:t>Pancasila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orientasi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bermasyarakat</a:t>
            </a:r>
            <a:r>
              <a:rPr sz="1600" dirty="0"/>
              <a:t>, </a:t>
            </a:r>
            <a:r>
              <a:rPr sz="1600" dirty="0" err="1"/>
              <a:t>berbangsa</a:t>
            </a:r>
            <a:r>
              <a:rPr sz="1600" dirty="0"/>
              <a:t>, dan </a:t>
            </a:r>
            <a:r>
              <a:rPr sz="1600" dirty="0" err="1"/>
              <a:t>bernegara</a:t>
            </a:r>
            <a:r>
              <a:rPr sz="1600" dirty="0"/>
              <a:t>.</a:t>
            </a:r>
            <a:r>
              <a:rPr lang="en-US" sz="1600" dirty="0"/>
              <a:t> </a:t>
            </a:r>
            <a:r>
              <a:rPr sz="1600" dirty="0" err="1"/>
              <a:t>Kelima</a:t>
            </a:r>
            <a:r>
              <a:rPr sz="1600" dirty="0"/>
              <a:t> </a:t>
            </a:r>
            <a:r>
              <a:rPr sz="1600" dirty="0" err="1"/>
              <a:t>sila</a:t>
            </a:r>
            <a:r>
              <a:rPr sz="1600" dirty="0"/>
              <a:t> </a:t>
            </a:r>
            <a:r>
              <a:rPr sz="1600" dirty="0" err="1"/>
              <a:t>merupakan</a:t>
            </a:r>
            <a:r>
              <a:rPr sz="1600" dirty="0"/>
              <a:t> </a:t>
            </a:r>
            <a:r>
              <a:rPr sz="1600" dirty="0" err="1"/>
              <a:t>satu</a:t>
            </a:r>
            <a:r>
              <a:rPr sz="1600" dirty="0"/>
              <a:t> </a:t>
            </a:r>
            <a:r>
              <a:rPr sz="1600" dirty="0" err="1"/>
              <a:t>kesatuan</a:t>
            </a:r>
            <a:r>
              <a:rPr sz="1600" dirty="0"/>
              <a:t> </a:t>
            </a:r>
            <a:r>
              <a:rPr sz="1600" dirty="0" err="1"/>
              <a:t>sistem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; </a:t>
            </a:r>
            <a:r>
              <a:rPr sz="1600" dirty="0" err="1"/>
              <a:t>penerapannya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seharusnya</a:t>
            </a:r>
            <a:r>
              <a:rPr sz="1600" dirty="0"/>
              <a:t> </a:t>
            </a:r>
            <a:r>
              <a:rPr sz="1600" dirty="0" err="1"/>
              <a:t>dipisahkan</a:t>
            </a:r>
            <a:r>
              <a:rPr sz="1600" dirty="0"/>
              <a:t> </a:t>
            </a:r>
            <a:r>
              <a:rPr sz="1600" dirty="0" err="1"/>
              <a:t>secara</a:t>
            </a:r>
            <a:r>
              <a:rPr sz="1600" dirty="0"/>
              <a:t> </a:t>
            </a:r>
            <a:r>
              <a:rPr sz="1600" dirty="0" err="1"/>
              <a:t>sempit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rPr sz="1600" dirty="0"/>
              <a:t>Pancasila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titik</a:t>
            </a:r>
            <a:r>
              <a:rPr sz="1600" dirty="0"/>
              <a:t> </a:t>
            </a:r>
            <a:r>
              <a:rPr sz="1600" dirty="0" err="1"/>
              <a:t>temu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kebangsaan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masyarakat</a:t>
            </a:r>
            <a:r>
              <a:rPr sz="1600" dirty="0"/>
              <a:t> yang </a:t>
            </a:r>
            <a:r>
              <a:rPr sz="1600" dirty="0" err="1"/>
              <a:t>majemuk</a:t>
            </a:r>
            <a:r>
              <a:rPr lang="en-US" sz="1600" dirty="0"/>
              <a:t>, </a:t>
            </a:r>
            <a:r>
              <a:rPr lang="en-US" sz="1600" dirty="0" err="1"/>
              <a:t>s</a:t>
            </a:r>
            <a:r>
              <a:rPr sz="1600" dirty="0" err="1"/>
              <a:t>ebagai</a:t>
            </a:r>
            <a:r>
              <a:rPr sz="1600" dirty="0"/>
              <a:t> </a:t>
            </a:r>
            <a:r>
              <a:rPr sz="1600" dirty="0" err="1"/>
              <a:t>ideologi</a:t>
            </a:r>
            <a:r>
              <a:rPr sz="1600" dirty="0"/>
              <a:t>, Pancasila </a:t>
            </a:r>
            <a:r>
              <a:rPr sz="1600" dirty="0" err="1"/>
              <a:t>harus</a:t>
            </a:r>
            <a:r>
              <a:rPr sz="1600" dirty="0"/>
              <a:t> </a:t>
            </a:r>
            <a:r>
              <a:rPr sz="1600" dirty="0" err="1"/>
              <a:t>dipahami</a:t>
            </a:r>
            <a:r>
              <a:rPr sz="1600" dirty="0"/>
              <a:t> </a:t>
            </a:r>
            <a:r>
              <a:rPr sz="1600" dirty="0" err="1"/>
              <a:t>sekaligus</a:t>
            </a:r>
            <a:r>
              <a:rPr sz="1600" dirty="0"/>
              <a:t> </a:t>
            </a:r>
            <a:r>
              <a:rPr sz="1600" dirty="0" err="1"/>
              <a:t>diaktualisasikan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persoalan</a:t>
            </a:r>
            <a:r>
              <a:rPr sz="1600" dirty="0"/>
              <a:t> </a:t>
            </a:r>
            <a:r>
              <a:rPr sz="1600" dirty="0" err="1"/>
              <a:t>nyata</a:t>
            </a:r>
            <a:r>
              <a:rPr sz="1600" dirty="0"/>
              <a:t>.</a:t>
            </a:r>
            <a:r>
              <a:rPr lang="en-US" sz="1600" dirty="0"/>
              <a:t> </a:t>
            </a:r>
            <a:endParaRPr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78928D-19F0-13BC-F82C-556AB3FA8099}"/>
              </a:ext>
            </a:extLst>
          </p:cNvPr>
          <p:cNvSpPr txBox="1"/>
          <p:nvPr/>
        </p:nvSpPr>
        <p:spPr>
          <a:xfrm>
            <a:off x="594360" y="2488885"/>
            <a:ext cx="444493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 err="1"/>
              <a:t>Fungsi</a:t>
            </a:r>
            <a:r>
              <a:rPr sz="2000" b="1" dirty="0"/>
              <a:t> Pancasila </a:t>
            </a:r>
            <a:r>
              <a:rPr sz="2000" b="1" dirty="0" err="1"/>
              <a:t>sebagai</a:t>
            </a:r>
            <a:r>
              <a:rPr sz="2000" b="1" dirty="0"/>
              <a:t> </a:t>
            </a:r>
            <a:r>
              <a:rPr sz="2000" b="1" dirty="0" err="1"/>
              <a:t>Ideologi</a:t>
            </a:r>
            <a:r>
              <a:rPr sz="2000" b="1" dirty="0"/>
              <a:t> Negara</a:t>
            </a:r>
            <a:r>
              <a:rPr lang="en-US" sz="2000" b="1" dirty="0"/>
              <a:t> </a:t>
            </a:r>
            <a:endParaRPr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1E750D-AB39-BE00-1A14-FEAA38850CFE}"/>
              </a:ext>
            </a:extLst>
          </p:cNvPr>
          <p:cNvSpPr txBox="1"/>
          <p:nvPr/>
        </p:nvSpPr>
        <p:spPr>
          <a:xfrm>
            <a:off x="731520" y="2921190"/>
            <a:ext cx="8355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>
                <a:solidFill>
                  <a:srgbClr val="B4232D"/>
                </a:solidFill>
              </a:rPr>
              <a:t>Utama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F0A03F-469B-22A3-47B5-8A96D0F9D11B}"/>
              </a:ext>
            </a:extLst>
          </p:cNvPr>
          <p:cNvSpPr txBox="1"/>
          <p:nvPr/>
        </p:nvSpPr>
        <p:spPr>
          <a:xfrm>
            <a:off x="713232" y="3278329"/>
            <a:ext cx="4663440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Orientasi</a:t>
            </a:r>
            <a:r>
              <a:rPr sz="1600" dirty="0"/>
              <a:t> dan </a:t>
            </a:r>
            <a:r>
              <a:rPr sz="1600" dirty="0" err="1"/>
              <a:t>arah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bangsa</a:t>
            </a:r>
            <a:r>
              <a:rPr sz="1600" dirty="0"/>
              <a:t>.</a:t>
            </a:r>
          </a:p>
          <a:p>
            <a:pPr>
              <a:spcAft>
                <a:spcPts val="6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Pemersatu</a:t>
            </a:r>
            <a:r>
              <a:rPr sz="1600" dirty="0"/>
              <a:t> </a:t>
            </a:r>
            <a:r>
              <a:rPr sz="1600" dirty="0" err="1"/>
              <a:t>masyarakat</a:t>
            </a:r>
            <a:r>
              <a:rPr sz="1600" dirty="0"/>
              <a:t> yang </a:t>
            </a:r>
            <a:r>
              <a:rPr sz="1600" dirty="0" err="1"/>
              <a:t>majemuk</a:t>
            </a:r>
            <a:r>
              <a:rPr sz="1600" dirty="0"/>
              <a:t>.</a:t>
            </a:r>
          </a:p>
          <a:p>
            <a:pPr>
              <a:spcAft>
                <a:spcPts val="6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Sumber</a:t>
            </a:r>
            <a:r>
              <a:rPr sz="1600" dirty="0"/>
              <a:t>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bernegara</a:t>
            </a:r>
            <a:r>
              <a:rPr sz="1600" dirty="0"/>
              <a:t>.</a:t>
            </a:r>
          </a:p>
          <a:p>
            <a:pPr>
              <a:spcAft>
                <a:spcPts val="6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Pedoman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menghadapi</a:t>
            </a:r>
            <a:r>
              <a:rPr sz="1600" dirty="0"/>
              <a:t> </a:t>
            </a:r>
            <a:r>
              <a:rPr sz="1600" dirty="0" err="1"/>
              <a:t>perubahan</a:t>
            </a:r>
            <a:r>
              <a:rPr sz="1600" dirty="0"/>
              <a:t>.</a:t>
            </a:r>
            <a:r>
              <a:rPr lang="en-US" sz="1600" dirty="0"/>
              <a:t> </a:t>
            </a:r>
            <a:endParaRPr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6A86DB-4CE9-FC7E-3E72-3CBE24E02477}"/>
              </a:ext>
            </a:extLst>
          </p:cNvPr>
          <p:cNvSpPr txBox="1"/>
          <p:nvPr/>
        </p:nvSpPr>
        <p:spPr>
          <a:xfrm>
            <a:off x="5468112" y="2824952"/>
            <a:ext cx="165724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dirty="0" err="1">
                <a:solidFill>
                  <a:srgbClr val="B4232D"/>
                </a:solidFill>
              </a:rPr>
              <a:t>Implikasi</a:t>
            </a:r>
            <a:r>
              <a:rPr sz="1600" b="1" dirty="0">
                <a:solidFill>
                  <a:srgbClr val="B4232D"/>
                </a:solidFill>
              </a:rPr>
              <a:t> </a:t>
            </a:r>
            <a:r>
              <a:rPr sz="1600" b="1" dirty="0" err="1">
                <a:solidFill>
                  <a:srgbClr val="B4232D"/>
                </a:solidFill>
              </a:rPr>
              <a:t>Praktis</a:t>
            </a:r>
            <a:r>
              <a:rPr lang="en-US" sz="1600" b="1" dirty="0">
                <a:solidFill>
                  <a:srgbClr val="B4232D"/>
                </a:solidFill>
              </a:rPr>
              <a:t> </a:t>
            </a:r>
            <a:endParaRPr sz="1600" b="1" dirty="0">
              <a:solidFill>
                <a:srgbClr val="B4232D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AA67F6-6904-BA9C-A2DA-FF0D14397B38}"/>
              </a:ext>
            </a:extLst>
          </p:cNvPr>
          <p:cNvSpPr txBox="1"/>
          <p:nvPr/>
        </p:nvSpPr>
        <p:spPr>
          <a:xfrm>
            <a:off x="5468112" y="3190938"/>
            <a:ext cx="594360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sz="1400" dirty="0" err="1"/>
              <a:t>Kebijakan</a:t>
            </a:r>
            <a:r>
              <a:rPr sz="1400" dirty="0"/>
              <a:t> </a:t>
            </a:r>
            <a:r>
              <a:rPr sz="1400" dirty="0" err="1"/>
              <a:t>perlu</a:t>
            </a:r>
            <a:r>
              <a:rPr sz="1400" dirty="0"/>
              <a:t> </a:t>
            </a:r>
            <a:r>
              <a:rPr sz="1400" dirty="0" err="1"/>
              <a:t>mempertimbangkan</a:t>
            </a:r>
            <a:r>
              <a:rPr sz="1400" dirty="0"/>
              <a:t> </a:t>
            </a:r>
            <a:r>
              <a:rPr sz="1400" dirty="0" err="1"/>
              <a:t>nilai</a:t>
            </a:r>
            <a:r>
              <a:rPr sz="1400" dirty="0"/>
              <a:t> </a:t>
            </a:r>
            <a:r>
              <a:rPr sz="1400" dirty="0" err="1"/>
              <a:t>kemanusiaan</a:t>
            </a:r>
            <a:r>
              <a:rPr sz="1400" dirty="0"/>
              <a:t> dan </a:t>
            </a:r>
            <a:r>
              <a:rPr sz="1400" dirty="0" err="1"/>
              <a:t>keadilan</a:t>
            </a:r>
            <a:r>
              <a:rPr sz="1400" dirty="0"/>
              <a:t>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sz="1400" dirty="0" err="1"/>
              <a:t>Perbedaan</a:t>
            </a:r>
            <a:r>
              <a:rPr sz="1400" dirty="0"/>
              <a:t> </a:t>
            </a:r>
            <a:r>
              <a:rPr sz="1400" dirty="0" err="1"/>
              <a:t>diselesaikan</a:t>
            </a:r>
            <a:r>
              <a:rPr sz="1400" dirty="0"/>
              <a:t> </a:t>
            </a:r>
            <a:r>
              <a:rPr sz="1400" dirty="0" err="1"/>
              <a:t>secara</a:t>
            </a:r>
            <a:r>
              <a:rPr sz="1400" dirty="0"/>
              <a:t> </a:t>
            </a:r>
            <a:r>
              <a:rPr sz="1400" dirty="0" err="1"/>
              <a:t>demokratis</a:t>
            </a:r>
            <a:r>
              <a:rPr sz="1400" dirty="0"/>
              <a:t> dan </a:t>
            </a:r>
            <a:r>
              <a:rPr sz="1400" dirty="0" err="1"/>
              <a:t>beradab</a:t>
            </a:r>
            <a:r>
              <a:rPr sz="1400" dirty="0"/>
              <a:t>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sz="1400" dirty="0" err="1"/>
              <a:t>Pengaruh</a:t>
            </a:r>
            <a:r>
              <a:rPr sz="1400" dirty="0"/>
              <a:t> </a:t>
            </a:r>
            <a:r>
              <a:rPr sz="1400" dirty="0" err="1"/>
              <a:t>luar</a:t>
            </a:r>
            <a:r>
              <a:rPr sz="1400" dirty="0"/>
              <a:t> </a:t>
            </a:r>
            <a:r>
              <a:rPr sz="1400" dirty="0" err="1"/>
              <a:t>dinilai</a:t>
            </a:r>
            <a:r>
              <a:rPr sz="1400" dirty="0"/>
              <a:t> </a:t>
            </a:r>
            <a:r>
              <a:rPr sz="1400" dirty="0" err="1"/>
              <a:t>secara</a:t>
            </a:r>
            <a:r>
              <a:rPr sz="1400" dirty="0"/>
              <a:t> </a:t>
            </a:r>
            <a:r>
              <a:rPr sz="1400" dirty="0" err="1"/>
              <a:t>kritis</a:t>
            </a:r>
            <a:r>
              <a:rPr sz="1400" dirty="0"/>
              <a:t>, </a:t>
            </a:r>
            <a:r>
              <a:rPr sz="1400" dirty="0" err="1"/>
              <a:t>bukan</a:t>
            </a:r>
            <a:r>
              <a:rPr sz="1400" dirty="0"/>
              <a:t> </a:t>
            </a:r>
            <a:r>
              <a:rPr sz="1400" dirty="0" err="1"/>
              <a:t>ditolak</a:t>
            </a:r>
            <a:r>
              <a:rPr sz="1400" dirty="0"/>
              <a:t> </a:t>
            </a:r>
            <a:r>
              <a:rPr sz="1400" dirty="0" err="1"/>
              <a:t>atau</a:t>
            </a:r>
            <a:r>
              <a:rPr sz="1400" dirty="0"/>
              <a:t> </a:t>
            </a:r>
            <a:r>
              <a:rPr sz="1400" dirty="0" err="1"/>
              <a:t>diterima</a:t>
            </a:r>
            <a:r>
              <a:rPr sz="1400" dirty="0"/>
              <a:t> </a:t>
            </a:r>
            <a:r>
              <a:rPr sz="1400" dirty="0" err="1"/>
              <a:t>secara</a:t>
            </a:r>
            <a:r>
              <a:rPr sz="1400" dirty="0"/>
              <a:t> </a:t>
            </a:r>
            <a:r>
              <a:rPr sz="1400" dirty="0" err="1"/>
              <a:t>otomatis</a:t>
            </a:r>
            <a:r>
              <a:rPr sz="1400" dirty="0"/>
              <a:t>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sz="1400" dirty="0" err="1"/>
              <a:t>Teknologi</a:t>
            </a:r>
            <a:r>
              <a:rPr sz="1400" dirty="0"/>
              <a:t> </a:t>
            </a:r>
            <a:r>
              <a:rPr sz="1400" dirty="0" err="1"/>
              <a:t>diarahkan</a:t>
            </a:r>
            <a:r>
              <a:rPr sz="1400" dirty="0"/>
              <a:t> </a:t>
            </a:r>
            <a:r>
              <a:rPr sz="1400" dirty="0" err="1"/>
              <a:t>untuk</a:t>
            </a:r>
            <a:r>
              <a:rPr sz="1400" dirty="0"/>
              <a:t> </a:t>
            </a:r>
            <a:r>
              <a:rPr sz="1400" dirty="0" err="1"/>
              <a:t>kemaslahatan</a:t>
            </a:r>
            <a:r>
              <a:rPr sz="1400" dirty="0"/>
              <a:t> </a:t>
            </a:r>
            <a:r>
              <a:rPr sz="1400" dirty="0" err="1"/>
              <a:t>manusia</a:t>
            </a:r>
            <a:r>
              <a:rPr sz="1400" dirty="0"/>
              <a:t>.</a:t>
            </a:r>
            <a:r>
              <a:rPr lang="en-US" sz="1400" dirty="0"/>
              <a:t> </a:t>
            </a:r>
            <a:endParaRPr sz="1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C00C95-849B-3CBC-F1D8-19709EE6D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8" y="5542637"/>
            <a:ext cx="11107700" cy="10002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63631"/>
            <a:ext cx="398089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93052"/>
                </a:solidFill>
              </a:rPr>
              <a:t>Lima Sila </a:t>
            </a:r>
            <a:r>
              <a:rPr sz="2400" b="1" dirty="0" err="1">
                <a:solidFill>
                  <a:srgbClr val="193052"/>
                </a:solidFill>
              </a:rPr>
              <a:t>sebagai</a:t>
            </a:r>
            <a:r>
              <a:rPr sz="2400" b="1" dirty="0">
                <a:solidFill>
                  <a:srgbClr val="193052"/>
                </a:solidFill>
              </a:rPr>
              <a:t> </a:t>
            </a:r>
            <a:r>
              <a:rPr sz="2400" b="1" dirty="0" err="1">
                <a:solidFill>
                  <a:srgbClr val="193052"/>
                </a:solidFill>
              </a:rPr>
              <a:t>Sistem</a:t>
            </a:r>
            <a:r>
              <a:rPr sz="2400" b="1" dirty="0">
                <a:solidFill>
                  <a:srgbClr val="193052"/>
                </a:solidFill>
              </a:rPr>
              <a:t> Nilai</a:t>
            </a:r>
            <a:r>
              <a:rPr lang="en-US" sz="2400" b="1" dirty="0">
                <a:solidFill>
                  <a:srgbClr val="193052"/>
                </a:solidFill>
              </a:rPr>
              <a:t> </a:t>
            </a:r>
            <a:endParaRPr sz="2400" b="1" dirty="0">
              <a:solidFill>
                <a:srgbClr val="19305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5303520" cy="27614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645920"/>
            <a:ext cx="100860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/>
              <a:t>Sila 1–3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466344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Ketuhanan</a:t>
            </a:r>
            <a:r>
              <a:rPr sz="1600" dirty="0"/>
              <a:t>: </a:t>
            </a:r>
            <a:r>
              <a:rPr sz="1600" dirty="0" err="1"/>
              <a:t>penghormatan</a:t>
            </a:r>
            <a:r>
              <a:rPr sz="1600" dirty="0"/>
              <a:t> </a:t>
            </a:r>
            <a:r>
              <a:rPr sz="1600" dirty="0" err="1"/>
              <a:t>terhadap</a:t>
            </a:r>
            <a:r>
              <a:rPr sz="1600" dirty="0"/>
              <a:t> </a:t>
            </a:r>
            <a:r>
              <a:rPr sz="1600" dirty="0" err="1"/>
              <a:t>kehidupan</a:t>
            </a:r>
            <a:r>
              <a:rPr sz="1600" dirty="0"/>
              <a:t> </a:t>
            </a:r>
            <a:r>
              <a:rPr sz="1600" dirty="0" err="1"/>
              <a:t>beragama</a:t>
            </a:r>
            <a:r>
              <a:rPr sz="1600" dirty="0"/>
              <a:t> dan </a:t>
            </a:r>
            <a:r>
              <a:rPr sz="1600" dirty="0" err="1"/>
              <a:t>toleransi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Kemanusiaan</a:t>
            </a:r>
            <a:r>
              <a:rPr sz="1600" dirty="0"/>
              <a:t>: </a:t>
            </a:r>
            <a:r>
              <a:rPr sz="1600" dirty="0" err="1"/>
              <a:t>martabat</a:t>
            </a:r>
            <a:r>
              <a:rPr sz="1600" dirty="0"/>
              <a:t> </a:t>
            </a:r>
            <a:r>
              <a:rPr sz="1600" dirty="0" err="1"/>
              <a:t>manusia</a:t>
            </a:r>
            <a:r>
              <a:rPr sz="1600" dirty="0"/>
              <a:t>, </a:t>
            </a:r>
            <a:r>
              <a:rPr sz="1600" dirty="0" err="1"/>
              <a:t>keadaban</a:t>
            </a:r>
            <a:r>
              <a:rPr sz="1600" dirty="0"/>
              <a:t>, dan </a:t>
            </a:r>
            <a:r>
              <a:rPr sz="1600" dirty="0" err="1"/>
              <a:t>penghormatan</a:t>
            </a:r>
            <a:r>
              <a:rPr sz="1600" dirty="0"/>
              <a:t> </a:t>
            </a:r>
            <a:r>
              <a:rPr sz="1600" dirty="0" err="1"/>
              <a:t>hak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Persatuan</a:t>
            </a:r>
            <a:r>
              <a:rPr sz="1600" dirty="0"/>
              <a:t>: </a:t>
            </a:r>
            <a:r>
              <a:rPr sz="1600" dirty="0" err="1"/>
              <a:t>kepentingan</a:t>
            </a:r>
            <a:r>
              <a:rPr sz="1600" dirty="0"/>
              <a:t> </a:t>
            </a:r>
            <a:r>
              <a:rPr sz="1600" dirty="0" err="1"/>
              <a:t>kebangsaan</a:t>
            </a:r>
            <a:r>
              <a:rPr sz="1600" dirty="0"/>
              <a:t>, </a:t>
            </a:r>
            <a:r>
              <a:rPr sz="1600" dirty="0" err="1"/>
              <a:t>solidaritas</a:t>
            </a:r>
            <a:r>
              <a:rPr sz="1600" dirty="0"/>
              <a:t>, dan </a:t>
            </a:r>
            <a:r>
              <a:rPr sz="1600" dirty="0" err="1"/>
              <a:t>integrasi</a:t>
            </a:r>
            <a:r>
              <a:rPr sz="1600" dirty="0"/>
              <a:t>.</a:t>
            </a:r>
            <a:r>
              <a:rPr lang="en-US" sz="1600" dirty="0"/>
              <a:t> </a:t>
            </a:r>
            <a:endParaRPr sz="1600" dirty="0"/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303520" cy="27614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59" y="1645920"/>
            <a:ext cx="9284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/>
              <a:t>Sila 4–5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79" y="2148840"/>
            <a:ext cx="466344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Kerakyatan</a:t>
            </a:r>
            <a:r>
              <a:rPr sz="1600" dirty="0"/>
              <a:t>: </a:t>
            </a:r>
            <a:r>
              <a:rPr sz="1600" dirty="0" err="1"/>
              <a:t>musyawarah</a:t>
            </a:r>
            <a:r>
              <a:rPr sz="1600" dirty="0"/>
              <a:t>, </a:t>
            </a:r>
            <a:r>
              <a:rPr sz="1600" dirty="0" err="1"/>
              <a:t>partisipasi</a:t>
            </a:r>
            <a:r>
              <a:rPr sz="1600" dirty="0"/>
              <a:t>, </a:t>
            </a:r>
            <a:r>
              <a:rPr sz="1600" dirty="0" err="1"/>
              <a:t>kebijaksanaan</a:t>
            </a:r>
            <a:r>
              <a:rPr sz="1600" dirty="0"/>
              <a:t>, dan </a:t>
            </a:r>
            <a:r>
              <a:rPr sz="1600" dirty="0" err="1"/>
              <a:t>tanggung</a:t>
            </a:r>
            <a:r>
              <a:rPr sz="1600" dirty="0"/>
              <a:t> </a:t>
            </a:r>
            <a:r>
              <a:rPr sz="1600" dirty="0" err="1"/>
              <a:t>jawab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Keadilan</a:t>
            </a:r>
            <a:r>
              <a:rPr sz="1600" dirty="0"/>
              <a:t> </a:t>
            </a:r>
            <a:r>
              <a:rPr sz="1600" dirty="0" err="1"/>
              <a:t>sosial</a:t>
            </a:r>
            <a:r>
              <a:rPr sz="1600" dirty="0"/>
              <a:t>: </a:t>
            </a:r>
            <a:r>
              <a:rPr sz="1600" dirty="0" err="1"/>
              <a:t>keseimbangan</a:t>
            </a:r>
            <a:r>
              <a:rPr sz="1600" dirty="0"/>
              <a:t> </a:t>
            </a:r>
            <a:r>
              <a:rPr sz="1600" dirty="0" err="1"/>
              <a:t>hak-kewajiban</a:t>
            </a:r>
            <a:r>
              <a:rPr sz="1600" dirty="0"/>
              <a:t> dan </a:t>
            </a:r>
            <a:r>
              <a:rPr sz="1600" dirty="0" err="1"/>
              <a:t>pemerataan</a:t>
            </a:r>
            <a:r>
              <a:rPr sz="1600" dirty="0"/>
              <a:t> </a:t>
            </a:r>
            <a:r>
              <a:rPr sz="1600" dirty="0" err="1"/>
              <a:t>kesempatan</a:t>
            </a:r>
            <a:r>
              <a:rPr sz="1600"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sz="1600" dirty="0" err="1"/>
              <a:t>Kelima</a:t>
            </a:r>
            <a:r>
              <a:rPr sz="1600" dirty="0"/>
              <a:t> </a:t>
            </a:r>
            <a:r>
              <a:rPr sz="1600" dirty="0" err="1"/>
              <a:t>sila</a:t>
            </a:r>
            <a:r>
              <a:rPr sz="1600" dirty="0"/>
              <a:t> </a:t>
            </a:r>
            <a:r>
              <a:rPr sz="1600" dirty="0" err="1"/>
              <a:t>saling</a:t>
            </a:r>
            <a:r>
              <a:rPr sz="1600" dirty="0"/>
              <a:t> </a:t>
            </a:r>
            <a:r>
              <a:rPr sz="1600" dirty="0" err="1"/>
              <a:t>melengkapi</a:t>
            </a:r>
            <a:r>
              <a:rPr sz="1600" dirty="0"/>
              <a:t> </a:t>
            </a:r>
            <a:r>
              <a:rPr sz="1600" dirty="0" err="1"/>
              <a:t>dalam</a:t>
            </a:r>
            <a:r>
              <a:rPr sz="1600" dirty="0"/>
              <a:t> </a:t>
            </a:r>
            <a:r>
              <a:rPr sz="1600" dirty="0" err="1"/>
              <a:t>penyelesaian</a:t>
            </a:r>
            <a:r>
              <a:rPr sz="1600" dirty="0"/>
              <a:t> </a:t>
            </a:r>
            <a:r>
              <a:rPr sz="1600" dirty="0" err="1"/>
              <a:t>persoalan</a:t>
            </a:r>
            <a:r>
              <a:rPr sz="1600" dirty="0"/>
              <a:t>.</a:t>
            </a:r>
            <a:r>
              <a:rPr lang="en-US" sz="1600" dirty="0"/>
              <a:t> </a:t>
            </a:r>
            <a:endParaRPr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465044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93052"/>
                </a:solidFill>
              </a:rPr>
              <a:t>Pancasila </a:t>
            </a:r>
            <a:r>
              <a:rPr sz="2400" b="1" dirty="0" err="1">
                <a:solidFill>
                  <a:srgbClr val="193052"/>
                </a:solidFill>
              </a:rPr>
              <a:t>sebagai</a:t>
            </a:r>
            <a:r>
              <a:rPr sz="2400" b="1" dirty="0">
                <a:solidFill>
                  <a:srgbClr val="193052"/>
                </a:solidFill>
              </a:rPr>
              <a:t> </a:t>
            </a:r>
            <a:r>
              <a:rPr sz="2400" b="1" dirty="0" err="1">
                <a:solidFill>
                  <a:srgbClr val="193052"/>
                </a:solidFill>
              </a:rPr>
              <a:t>Ideologi</a:t>
            </a:r>
            <a:r>
              <a:rPr sz="2400" b="1" dirty="0">
                <a:solidFill>
                  <a:srgbClr val="193052"/>
                </a:solidFill>
              </a:rPr>
              <a:t> Terbuka</a:t>
            </a:r>
            <a:r>
              <a:rPr lang="en-US" sz="2400" b="1" dirty="0">
                <a:solidFill>
                  <a:srgbClr val="193052"/>
                </a:solidFill>
              </a:rPr>
              <a:t> </a:t>
            </a:r>
            <a:endParaRPr sz="2400" b="1" dirty="0">
              <a:solidFill>
                <a:srgbClr val="19305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Nilai dasar Pancasila menjadi pijakan yang relatif tetap.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Cara mengaktualisasikan nilai dapat berkembang mengikuti perubahan masyarakat dan teknologi.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Keterbukaan bukan berarti kehilangan identitas atau menerima semua pengaruh dari luar.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Prinsipnya: terbuka terhadap kemajuan, tetapi kritis terhadap gagasan yang bertentangan dengan nilai Pancasila.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63240" y="1019235"/>
            <a:ext cx="306180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 err="1"/>
              <a:t>Dimensi</a:t>
            </a:r>
            <a:r>
              <a:rPr sz="2000" b="1" dirty="0"/>
              <a:t> </a:t>
            </a:r>
            <a:r>
              <a:rPr sz="2000" b="1" dirty="0" err="1"/>
              <a:t>Ideologi</a:t>
            </a:r>
            <a:r>
              <a:rPr sz="2000" b="1" dirty="0"/>
              <a:t> Pancasila</a:t>
            </a:r>
            <a:r>
              <a:rPr lang="en-US" sz="2000" b="1" dirty="0"/>
              <a:t> </a:t>
            </a:r>
            <a:endParaRPr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645920"/>
            <a:ext cx="111165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 err="1"/>
              <a:t>Idealitas</a:t>
            </a:r>
            <a:r>
              <a:rPr lang="en-US" sz="2000" b="1" dirty="0"/>
              <a:t> </a:t>
            </a:r>
            <a:endParaRPr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948232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Memuat</a:t>
            </a:r>
            <a:r>
              <a:rPr dirty="0"/>
              <a:t> </a:t>
            </a:r>
            <a:r>
              <a:rPr dirty="0" err="1"/>
              <a:t>cita-cita</a:t>
            </a:r>
            <a:r>
              <a:rPr dirty="0"/>
              <a:t> dan </a:t>
            </a:r>
            <a:r>
              <a:rPr dirty="0" err="1"/>
              <a:t>nilai</a:t>
            </a:r>
            <a:r>
              <a:rPr dirty="0"/>
              <a:t> ideal.</a:t>
            </a:r>
            <a:r>
              <a:rPr lang="en-US" dirty="0"/>
              <a:t> ex</a:t>
            </a:r>
            <a:r>
              <a:rPr dirty="0"/>
              <a:t>: </a:t>
            </a:r>
            <a:r>
              <a:rPr dirty="0" err="1"/>
              <a:t>masyarakat</a:t>
            </a:r>
            <a:r>
              <a:rPr dirty="0"/>
              <a:t> yang </a:t>
            </a:r>
            <a:r>
              <a:rPr dirty="0" err="1"/>
              <a:t>manusiawi</a:t>
            </a:r>
            <a:r>
              <a:rPr dirty="0"/>
              <a:t>, </a:t>
            </a:r>
            <a:r>
              <a:rPr dirty="0" err="1"/>
              <a:t>demokratis</a:t>
            </a:r>
            <a:r>
              <a:rPr dirty="0"/>
              <a:t>, </a:t>
            </a:r>
            <a:r>
              <a:rPr dirty="0" err="1"/>
              <a:t>bersatu</a:t>
            </a:r>
            <a:r>
              <a:rPr dirty="0"/>
              <a:t>, dan </a:t>
            </a:r>
            <a:r>
              <a:rPr dirty="0" err="1"/>
              <a:t>berkeadilan</a:t>
            </a:r>
            <a:r>
              <a:rPr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779776"/>
            <a:ext cx="264123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 err="1"/>
              <a:t>Realitas</a:t>
            </a:r>
            <a:r>
              <a:rPr sz="2000" b="1" dirty="0"/>
              <a:t> &amp; </a:t>
            </a:r>
            <a:r>
              <a:rPr sz="2000" b="1" dirty="0" err="1"/>
              <a:t>Fleksibilitas</a:t>
            </a:r>
            <a:r>
              <a:rPr lang="en-US" sz="2000" b="1" dirty="0"/>
              <a:t> </a:t>
            </a:r>
            <a:endParaRPr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99032" y="3197718"/>
            <a:ext cx="86227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  <a:defRPr sz="1700" b="0">
                <a:solidFill>
                  <a:srgbClr val="262626"/>
                </a:solidFill>
              </a:defRPr>
            </a:pPr>
            <a:r>
              <a:rPr dirty="0"/>
              <a:t>Nilai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dibaca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persoalan</a:t>
            </a:r>
            <a:r>
              <a:rPr dirty="0"/>
              <a:t> </a:t>
            </a:r>
            <a:r>
              <a:rPr dirty="0" err="1"/>
              <a:t>nyata</a:t>
            </a:r>
            <a:r>
              <a:rPr dirty="0"/>
              <a:t> </a:t>
            </a:r>
            <a:r>
              <a:rPr dirty="0" err="1"/>
              <a:t>masyarakat</a:t>
            </a:r>
            <a:r>
              <a:rPr dirty="0"/>
              <a:t>.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  <a:defRPr sz="1700" b="0">
                <a:solidFill>
                  <a:srgbClr val="262626"/>
                </a:solidFill>
              </a:defRPr>
            </a:pPr>
            <a:r>
              <a:rPr dirty="0" err="1"/>
              <a:t>Penerapannya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berkembang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konteks</a:t>
            </a:r>
            <a:r>
              <a:rPr dirty="0"/>
              <a:t> zaman.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lang="en-US" dirty="0"/>
              <a:t>Ex; </a:t>
            </a:r>
            <a:r>
              <a:rPr dirty="0" err="1"/>
              <a:t>etika</a:t>
            </a:r>
            <a:r>
              <a:rPr dirty="0"/>
              <a:t> </a:t>
            </a:r>
            <a:r>
              <a:rPr dirty="0" err="1"/>
              <a:t>privasi</a:t>
            </a:r>
            <a:r>
              <a:rPr dirty="0"/>
              <a:t> dan AI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bentuk</a:t>
            </a:r>
            <a:r>
              <a:rPr dirty="0"/>
              <a:t> </a:t>
            </a:r>
            <a:r>
              <a:rPr dirty="0" err="1"/>
              <a:t>aktualisasi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kemanusiaan</a:t>
            </a:r>
            <a:r>
              <a:rPr dirty="0"/>
              <a:t>.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0212"/>
            <a:ext cx="411766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 dirty="0">
                <a:solidFill>
                  <a:srgbClr val="193052"/>
                </a:solidFill>
              </a:rPr>
              <a:t>Pancasila dan </a:t>
            </a:r>
            <a:r>
              <a:rPr sz="2700" b="1" dirty="0" err="1">
                <a:solidFill>
                  <a:srgbClr val="193052"/>
                </a:solidFill>
              </a:rPr>
              <a:t>Ideologi</a:t>
            </a:r>
            <a:r>
              <a:rPr sz="2700" b="1" dirty="0">
                <a:solidFill>
                  <a:srgbClr val="193052"/>
                </a:solidFill>
              </a:rPr>
              <a:t> Lain</a:t>
            </a:r>
            <a:r>
              <a:rPr lang="en-US" sz="2700" b="1" dirty="0">
                <a:solidFill>
                  <a:srgbClr val="193052"/>
                </a:solidFill>
              </a:rPr>
              <a:t> </a:t>
            </a:r>
            <a:endParaRPr sz="2700" b="1" dirty="0">
              <a:solidFill>
                <a:srgbClr val="19305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Mahasiswa perlu membandingkan ideologi secara akademik, bukan sekadar memberi label benar/salah.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Bandingkan berdasarkan: pandangan tentang manusia, kebebasan, negara, ekonomi, demokrasi, hubungan sosial, dan tujuan kehidupan bersama.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Pancasila menempatkan kebebasan bersama tanggung jawab, demokrasi dengan musyawarah, dan kesejahteraan dengan keadilan sosial.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Perbandingan bertujuan memperkuat kemampuan berpikir kritis dan memahami kekhasan Pancasila.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843364"/>
            <a:ext cx="593123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 err="1"/>
              <a:t>Tantangan</a:t>
            </a:r>
            <a:r>
              <a:rPr sz="2400" b="1" dirty="0"/>
              <a:t> Pancasila </a:t>
            </a:r>
            <a:r>
              <a:rPr sz="2400" b="1" dirty="0" err="1"/>
              <a:t>sebagai</a:t>
            </a:r>
            <a:r>
              <a:rPr sz="2400" b="1" dirty="0"/>
              <a:t> </a:t>
            </a:r>
            <a:r>
              <a:rPr sz="2400" b="1" dirty="0" err="1"/>
              <a:t>Ideologi</a:t>
            </a:r>
            <a:r>
              <a:rPr sz="2400" b="1" dirty="0"/>
              <a:t> Negara</a:t>
            </a:r>
            <a:r>
              <a:rPr lang="en-US" sz="2400" b="1" dirty="0"/>
              <a:t> </a:t>
            </a:r>
            <a:endParaRPr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5303520" cy="2395728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645920"/>
            <a:ext cx="2272353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sz="2000" b="1" dirty="0" err="1"/>
              <a:t>Tantangan</a:t>
            </a:r>
            <a:r>
              <a:rPr sz="2000" b="1" dirty="0"/>
              <a:t> Internal</a:t>
            </a:r>
            <a:r>
              <a:rPr lang="en-US" sz="2000" b="1" dirty="0"/>
              <a:t> </a:t>
            </a:r>
            <a:endParaRPr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4663440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Korupsi</a:t>
            </a:r>
            <a:r>
              <a:rPr dirty="0"/>
              <a:t> dan </a:t>
            </a:r>
            <a:r>
              <a:rPr dirty="0" err="1"/>
              <a:t>penyalahgunaan</a:t>
            </a:r>
            <a:r>
              <a:rPr dirty="0"/>
              <a:t> </a:t>
            </a:r>
            <a:r>
              <a:rPr dirty="0" err="1"/>
              <a:t>kekuasaan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Intoleransi</a:t>
            </a:r>
            <a:r>
              <a:rPr dirty="0"/>
              <a:t> dan </a:t>
            </a:r>
            <a:r>
              <a:rPr dirty="0" err="1"/>
              <a:t>diskriminasi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Ketimpangan</a:t>
            </a:r>
            <a:r>
              <a:rPr dirty="0"/>
              <a:t> </a:t>
            </a:r>
            <a:r>
              <a:rPr dirty="0" err="1"/>
              <a:t>sosial-ekonomi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/>
              <a:t>Politik </a:t>
            </a:r>
            <a:r>
              <a:rPr dirty="0" err="1"/>
              <a:t>identitas</a:t>
            </a:r>
            <a:r>
              <a:rPr dirty="0"/>
              <a:t> dan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kepentingan</a:t>
            </a:r>
            <a:r>
              <a:rPr dirty="0"/>
              <a:t>.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30352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59" y="1645920"/>
            <a:ext cx="3467168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sz="2000" b="1" dirty="0" err="1"/>
              <a:t>Tantangan</a:t>
            </a:r>
            <a:r>
              <a:rPr sz="2000" b="1" dirty="0"/>
              <a:t> </a:t>
            </a:r>
            <a:r>
              <a:rPr sz="2000" b="1" dirty="0" err="1"/>
              <a:t>Eksternal</a:t>
            </a:r>
            <a:r>
              <a:rPr sz="2000" b="1" dirty="0"/>
              <a:t> &amp; Digital</a:t>
            </a:r>
            <a:r>
              <a:rPr lang="en-US" sz="2000" b="1" dirty="0"/>
              <a:t> </a:t>
            </a:r>
            <a:endParaRPr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83679" y="2148840"/>
            <a:ext cx="4663440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Globalisasi</a:t>
            </a:r>
            <a:r>
              <a:rPr dirty="0"/>
              <a:t> dan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budaya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Ideologi</a:t>
            </a:r>
            <a:r>
              <a:rPr dirty="0"/>
              <a:t> </a:t>
            </a:r>
            <a:r>
              <a:rPr dirty="0" err="1"/>
              <a:t>transnasional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/>
              <a:t>Hoaks, </a:t>
            </a:r>
            <a:r>
              <a:rPr dirty="0" err="1"/>
              <a:t>ujaran</a:t>
            </a:r>
            <a:r>
              <a:rPr dirty="0"/>
              <a:t> </a:t>
            </a:r>
            <a:r>
              <a:rPr dirty="0" err="1"/>
              <a:t>kebencian</a:t>
            </a:r>
            <a:r>
              <a:rPr dirty="0"/>
              <a:t>, dan </a:t>
            </a:r>
            <a:r>
              <a:rPr dirty="0" err="1"/>
              <a:t>polarisasi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/>
              <a:t>Deepfake, bias </a:t>
            </a:r>
            <a:r>
              <a:rPr dirty="0" err="1"/>
              <a:t>algoritma</a:t>
            </a:r>
            <a:r>
              <a:rPr dirty="0"/>
              <a:t>, dan </a:t>
            </a:r>
            <a:r>
              <a:rPr dirty="0" err="1"/>
              <a:t>penyalahgunaan</a:t>
            </a:r>
            <a:r>
              <a:rPr dirty="0"/>
              <a:t> AI.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70212"/>
            <a:ext cx="39682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/>
              <a:t>Pancasila di Era </a:t>
            </a:r>
            <a:r>
              <a:rPr sz="2400" b="1" dirty="0" err="1"/>
              <a:t>Teknologi</a:t>
            </a:r>
            <a:r>
              <a:rPr sz="2400" b="1" dirty="0"/>
              <a:t> 4.0</a:t>
            </a:r>
            <a:r>
              <a:rPr lang="en-US" sz="2400" b="1" dirty="0"/>
              <a:t> </a:t>
            </a:r>
            <a:endParaRPr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AI → bagaimana menyeimbangkan inovasi, produktivitas, martabat dan hak pekerja?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Media sosial → bagaimana menjaga kebebasan berekspresi sekaligus mencegah kebencian dan disinformasi?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Big data → bagaimana memanfaatkan data tanpa mengorbankan privasi?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Algoritma → bagaimana mencegah bias dan diskriminasi?</a:t>
            </a:r>
          </a:p>
          <a:p>
            <a:pPr>
              <a:spcAft>
                <a:spcPts val="900"/>
              </a:spcAft>
              <a:defRPr sz="2000" b="0">
                <a:solidFill>
                  <a:srgbClr val="262626"/>
                </a:solidFill>
              </a:defRPr>
            </a:pPr>
            <a:r>
              <a:t>Ekonomi digital → bagaimana memastikan manfaat teknologi tidak memperlebar ketimpangan?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04088"/>
            <a:ext cx="762548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Berpikir</a:t>
            </a:r>
            <a:r>
              <a:rPr sz="2400" b="1" dirty="0"/>
              <a:t>: Pancasila </a:t>
            </a: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Memecahkan</a:t>
            </a:r>
            <a:r>
              <a:rPr sz="2400" b="1" dirty="0"/>
              <a:t> </a:t>
            </a:r>
            <a:r>
              <a:rPr sz="2400" b="1" dirty="0" err="1"/>
              <a:t>Masalah</a:t>
            </a:r>
            <a:r>
              <a:rPr lang="en-US" sz="2400" b="1" dirty="0"/>
              <a:t> </a:t>
            </a:r>
            <a:endParaRPr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62626"/>
                </a:solidFill>
              </a:defRPr>
            </a:pPr>
            <a:r>
              <a:t>1. Identifikasi fakta dan pihak yang terdampak.</a:t>
            </a:r>
          </a:p>
          <a:p>
            <a:pPr>
              <a:spcAft>
                <a:spcPts val="900"/>
              </a:spcAft>
              <a:defRPr sz="1800" b="0">
                <a:solidFill>
                  <a:srgbClr val="262626"/>
                </a:solidFill>
              </a:defRPr>
            </a:pPr>
            <a:r>
              <a:t>2. Tentukan nilai atau sila Pancasila yang relevan.</a:t>
            </a:r>
          </a:p>
          <a:p>
            <a:pPr>
              <a:spcAft>
                <a:spcPts val="900"/>
              </a:spcAft>
              <a:defRPr sz="1800" b="0">
                <a:solidFill>
                  <a:srgbClr val="262626"/>
                </a:solidFill>
              </a:defRPr>
            </a:pPr>
            <a:r>
              <a:t>3. Identifikasi konflik nilai atau kepentingan.</a:t>
            </a:r>
          </a:p>
          <a:p>
            <a:pPr>
              <a:spcAft>
                <a:spcPts val="900"/>
              </a:spcAft>
              <a:defRPr sz="1800" b="0">
                <a:solidFill>
                  <a:srgbClr val="262626"/>
                </a:solidFill>
              </a:defRPr>
            </a:pPr>
            <a:r>
              <a:t>4. Rumuskan beberapa alternatif solusi.</a:t>
            </a:r>
          </a:p>
          <a:p>
            <a:pPr>
              <a:spcAft>
                <a:spcPts val="900"/>
              </a:spcAft>
              <a:defRPr sz="1800" b="0">
                <a:solidFill>
                  <a:srgbClr val="262626"/>
                </a:solidFill>
              </a:defRPr>
            </a:pPr>
            <a:r>
              <a:t>5. Uji solusi: kemanusiaan, persatuan, demokrasi, dan keadilan.</a:t>
            </a:r>
          </a:p>
          <a:p>
            <a:pPr>
              <a:spcAft>
                <a:spcPts val="900"/>
              </a:spcAft>
              <a:defRPr sz="1800" b="0">
                <a:solidFill>
                  <a:srgbClr val="262626"/>
                </a:solidFill>
              </a:defRPr>
            </a:pPr>
            <a:r>
              <a:t>6. Pilih solusi yang paling bertanggung jawab dan realistis.</a:t>
            </a:r>
          </a:p>
          <a:p>
            <a:pPr>
              <a:spcAft>
                <a:spcPts val="900"/>
              </a:spcAft>
              <a:defRPr sz="1800" b="0">
                <a:solidFill>
                  <a:srgbClr val="262626"/>
                </a:solidFill>
              </a:defRPr>
            </a:pPr>
            <a:r>
              <a:t>7. Refleksikan dampak dan tanggung jawab setiap pihak.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213033" y="349518"/>
            <a:ext cx="377019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/>
              <a:t>Studi </a:t>
            </a:r>
            <a:r>
              <a:rPr b="1" dirty="0" err="1"/>
              <a:t>Kasus</a:t>
            </a:r>
            <a:r>
              <a:rPr b="1" dirty="0"/>
              <a:t>: Deepfake dan </a:t>
            </a:r>
            <a:r>
              <a:rPr b="1" dirty="0" err="1"/>
              <a:t>Persatuan</a:t>
            </a:r>
            <a:r>
              <a:rPr lang="en-US" b="1" dirty="0"/>
              <a:t> </a:t>
            </a:r>
            <a:endParaRPr b="1" dirty="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1F3A08-5811-A77E-1AE9-045C82057584}"/>
              </a:ext>
            </a:extLst>
          </p:cNvPr>
          <p:cNvSpPr txBox="1"/>
          <p:nvPr/>
        </p:nvSpPr>
        <p:spPr>
          <a:xfrm>
            <a:off x="637794" y="1031052"/>
            <a:ext cx="10195560" cy="3613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ID" sz="1400" dirty="0" err="1"/>
              <a:t>Beredar</a:t>
            </a:r>
            <a:r>
              <a:rPr lang="en-ID" sz="1400" dirty="0"/>
              <a:t> </a:t>
            </a:r>
            <a:r>
              <a:rPr lang="en-ID" sz="1400" dirty="0" err="1"/>
              <a:t>luas</a:t>
            </a:r>
            <a:r>
              <a:rPr lang="en-ID" sz="1400" dirty="0"/>
              <a:t> </a:t>
            </a:r>
            <a:r>
              <a:rPr lang="en-ID" sz="1400" dirty="0" err="1"/>
              <a:t>sebuah</a:t>
            </a:r>
            <a:r>
              <a:rPr lang="en-ID" sz="1400" dirty="0"/>
              <a:t> video </a:t>
            </a:r>
            <a:r>
              <a:rPr lang="en-ID" sz="1400" dirty="0" err="1"/>
              <a:t>pendek</a:t>
            </a:r>
            <a:r>
              <a:rPr lang="en-ID" sz="1400" dirty="0"/>
              <a:t> di media </a:t>
            </a:r>
            <a:r>
              <a:rPr lang="en-ID" sz="1400" dirty="0" err="1"/>
              <a:t>sosial</a:t>
            </a:r>
            <a:r>
              <a:rPr lang="en-ID" sz="1400" dirty="0"/>
              <a:t> </a:t>
            </a:r>
            <a:r>
              <a:rPr lang="en-ID" sz="1400" dirty="0" err="1"/>
              <a:t>menunjukkan</a:t>
            </a:r>
            <a:r>
              <a:rPr lang="en-ID" sz="1400" dirty="0"/>
              <a:t> </a:t>
            </a:r>
            <a:r>
              <a:rPr lang="en-ID" sz="1400" dirty="0" err="1"/>
              <a:t>seorang</a:t>
            </a:r>
            <a:r>
              <a:rPr lang="en-ID" sz="1400" dirty="0"/>
              <a:t> </a:t>
            </a:r>
            <a:r>
              <a:rPr lang="en-ID" sz="1400" dirty="0" err="1"/>
              <a:t>tokoh</a:t>
            </a:r>
            <a:r>
              <a:rPr lang="en-ID" sz="1400" dirty="0"/>
              <a:t> </a:t>
            </a:r>
            <a:r>
              <a:rPr lang="en-ID" sz="1400" dirty="0" err="1"/>
              <a:t>publik</a:t>
            </a:r>
            <a:r>
              <a:rPr lang="en-ID" sz="1400" dirty="0"/>
              <a:t> </a:t>
            </a:r>
            <a:r>
              <a:rPr lang="en-ID" sz="1400" dirty="0" err="1"/>
              <a:t>menyampaikan</a:t>
            </a:r>
            <a:r>
              <a:rPr lang="en-ID" sz="1400" dirty="0"/>
              <a:t> </a:t>
            </a:r>
            <a:r>
              <a:rPr lang="en-ID" sz="1400" dirty="0" err="1"/>
              <a:t>pernyataan</a:t>
            </a:r>
            <a:r>
              <a:rPr lang="en-ID" sz="1400" dirty="0"/>
              <a:t> yang </a:t>
            </a:r>
            <a:r>
              <a:rPr lang="en-ID" sz="1400" dirty="0" err="1"/>
              <a:t>dianggap</a:t>
            </a:r>
            <a:r>
              <a:rPr lang="en-ID" sz="1400" dirty="0"/>
              <a:t> </a:t>
            </a:r>
            <a:r>
              <a:rPr lang="en-ID" sz="1400" dirty="0" err="1"/>
              <a:t>merendahkan</a:t>
            </a:r>
            <a:r>
              <a:rPr lang="en-ID" sz="1400" dirty="0"/>
              <a:t> </a:t>
            </a:r>
            <a:r>
              <a:rPr lang="en-ID" sz="1400" dirty="0" err="1"/>
              <a:t>kelompok</a:t>
            </a:r>
            <a:r>
              <a:rPr lang="en-ID" sz="1400" dirty="0"/>
              <a:t> </a:t>
            </a:r>
            <a:r>
              <a:rPr lang="en-ID" sz="1400" dirty="0" err="1"/>
              <a:t>masyarakat</a:t>
            </a:r>
            <a:r>
              <a:rPr lang="en-ID" sz="1400" dirty="0"/>
              <a:t> </a:t>
            </a:r>
            <a:r>
              <a:rPr lang="en-ID" sz="1400" dirty="0" err="1"/>
              <a:t>tertentu</a:t>
            </a:r>
            <a:r>
              <a:rPr lang="en-ID" sz="1400" dirty="0"/>
              <a:t>. Video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kemudian</a:t>
            </a:r>
            <a:r>
              <a:rPr lang="en-ID" sz="1400" dirty="0"/>
              <a:t> </a:t>
            </a:r>
            <a:r>
              <a:rPr lang="en-ID" sz="1400" dirty="0" err="1"/>
              <a:t>mendapatkan</a:t>
            </a:r>
            <a:r>
              <a:rPr lang="en-ID" sz="1400" dirty="0"/>
              <a:t> </a:t>
            </a:r>
            <a:r>
              <a:rPr lang="en-ID" sz="1400" dirty="0" err="1"/>
              <a:t>jutaan</a:t>
            </a:r>
            <a:r>
              <a:rPr lang="en-ID" sz="1400" dirty="0"/>
              <a:t> </a:t>
            </a:r>
            <a:r>
              <a:rPr lang="en-ID" sz="1400" dirty="0" err="1"/>
              <a:t>tayangan</a:t>
            </a:r>
            <a:r>
              <a:rPr lang="en-ID" sz="1400" dirty="0"/>
              <a:t>. </a:t>
            </a:r>
            <a:r>
              <a:rPr lang="en-ID" sz="1400" dirty="0" err="1"/>
              <a:t>Beberapa</a:t>
            </a:r>
            <a:r>
              <a:rPr lang="en-ID" sz="1400" dirty="0"/>
              <a:t> </a:t>
            </a:r>
            <a:r>
              <a:rPr lang="en-ID" sz="1400" dirty="0" err="1"/>
              <a:t>akun</a:t>
            </a:r>
            <a:r>
              <a:rPr lang="en-ID" sz="1400" dirty="0"/>
              <a:t> media </a:t>
            </a:r>
            <a:r>
              <a:rPr lang="en-ID" sz="1400" dirty="0" err="1"/>
              <a:t>sosial</a:t>
            </a:r>
            <a:r>
              <a:rPr lang="en-ID" sz="1400" dirty="0"/>
              <a:t> </a:t>
            </a:r>
            <a:r>
              <a:rPr lang="en-ID" sz="1400" dirty="0" err="1"/>
              <a:t>menyebarkan</a:t>
            </a:r>
            <a:r>
              <a:rPr lang="en-ID" sz="1400" dirty="0"/>
              <a:t> video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narasi</a:t>
            </a:r>
            <a:r>
              <a:rPr lang="en-ID" sz="1400" dirty="0"/>
              <a:t> </a:t>
            </a:r>
            <a:r>
              <a:rPr lang="en-ID" sz="1400" dirty="0" err="1"/>
              <a:t>provokatif</a:t>
            </a:r>
            <a:r>
              <a:rPr lang="en-ID" sz="1400" dirty="0"/>
              <a:t>.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waktu</a:t>
            </a:r>
            <a:r>
              <a:rPr lang="en-ID" sz="1400" dirty="0"/>
              <a:t> </a:t>
            </a:r>
            <a:r>
              <a:rPr lang="en-ID" sz="1400" dirty="0" err="1"/>
              <a:t>singkat</a:t>
            </a:r>
            <a:r>
              <a:rPr lang="en-ID" sz="1400" dirty="0"/>
              <a:t> </a:t>
            </a:r>
            <a:r>
              <a:rPr lang="en-ID" sz="1400" dirty="0" err="1"/>
              <a:t>terjadi</a:t>
            </a:r>
            <a:r>
              <a:rPr lang="en-ID" sz="1400" dirty="0"/>
              <a:t> </a:t>
            </a:r>
            <a:r>
              <a:rPr lang="en-ID" sz="1400" dirty="0" err="1"/>
              <a:t>perdebatan</a:t>
            </a:r>
            <a:r>
              <a:rPr lang="en-ID" sz="1400" dirty="0"/>
              <a:t> dan </a:t>
            </a:r>
            <a:r>
              <a:rPr lang="en-ID" sz="1400" dirty="0" err="1"/>
              <a:t>saling</a:t>
            </a:r>
            <a:r>
              <a:rPr lang="en-ID" sz="1400" dirty="0"/>
              <a:t> </a:t>
            </a:r>
            <a:r>
              <a:rPr lang="en-ID" sz="1400" dirty="0" err="1"/>
              <a:t>serang</a:t>
            </a:r>
            <a:r>
              <a:rPr lang="en-ID" sz="1400" dirty="0"/>
              <a:t> </a:t>
            </a:r>
            <a:r>
              <a:rPr lang="en-ID" sz="1400" dirty="0" err="1"/>
              <a:t>antar</a:t>
            </a:r>
            <a:r>
              <a:rPr lang="en-ID" sz="1400" dirty="0"/>
              <a:t> </a:t>
            </a:r>
            <a:r>
              <a:rPr lang="en-ID" sz="1400" dirty="0" err="1"/>
              <a:t>kelompok</a:t>
            </a:r>
            <a:r>
              <a:rPr lang="en-ID" sz="1400" dirty="0"/>
              <a:t>. </a:t>
            </a:r>
          </a:p>
          <a:p>
            <a:pPr algn="just">
              <a:lnSpc>
                <a:spcPct val="150000"/>
              </a:lnSpc>
              <a:buNone/>
            </a:pPr>
            <a:r>
              <a:rPr lang="en-ID" sz="1400" dirty="0"/>
              <a:t>Sebagian </a:t>
            </a:r>
            <a:r>
              <a:rPr lang="en-ID" sz="1400" dirty="0" err="1"/>
              <a:t>masyarakat</a:t>
            </a:r>
            <a:r>
              <a:rPr lang="en-ID" sz="1400" dirty="0"/>
              <a:t> </a:t>
            </a:r>
            <a:r>
              <a:rPr lang="en-ID" sz="1400" dirty="0" err="1"/>
              <a:t>menyerukan</a:t>
            </a:r>
            <a:r>
              <a:rPr lang="en-ID" sz="1400" dirty="0"/>
              <a:t> agar </a:t>
            </a:r>
            <a:r>
              <a:rPr lang="en-ID" sz="1400" dirty="0" err="1"/>
              <a:t>akun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diblokir</a:t>
            </a:r>
            <a:r>
              <a:rPr lang="en-ID" sz="1400" dirty="0"/>
              <a:t>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dianggap</a:t>
            </a:r>
            <a:r>
              <a:rPr lang="en-ID" sz="1400" dirty="0"/>
              <a:t> </a:t>
            </a:r>
            <a:r>
              <a:rPr lang="en-ID" sz="1400" dirty="0" err="1"/>
              <a:t>mengancam</a:t>
            </a:r>
            <a:r>
              <a:rPr lang="en-ID" sz="1400" dirty="0"/>
              <a:t> </a:t>
            </a:r>
            <a:r>
              <a:rPr lang="en-ID" sz="1400" dirty="0" err="1"/>
              <a:t>persatuan</a:t>
            </a:r>
            <a:r>
              <a:rPr lang="en-ID" sz="1400" dirty="0"/>
              <a:t> </a:t>
            </a:r>
            <a:r>
              <a:rPr lang="en-ID" sz="1400" dirty="0" err="1"/>
              <a:t>bangsa</a:t>
            </a:r>
            <a:r>
              <a:rPr lang="en-ID" sz="1400" dirty="0"/>
              <a:t>. </a:t>
            </a:r>
            <a:r>
              <a:rPr lang="en-ID" sz="1400" dirty="0" err="1"/>
              <a:t>Namun</a:t>
            </a:r>
            <a:r>
              <a:rPr lang="en-ID" sz="1400" dirty="0"/>
              <a:t>, </a:t>
            </a:r>
            <a:r>
              <a:rPr lang="en-ID" sz="1400" dirty="0" err="1"/>
              <a:t>kelompok</a:t>
            </a:r>
            <a:r>
              <a:rPr lang="en-ID" sz="1400" dirty="0"/>
              <a:t> lain </a:t>
            </a:r>
            <a:r>
              <a:rPr lang="en-ID" sz="1400" dirty="0" err="1"/>
              <a:t>menolak</a:t>
            </a:r>
            <a:r>
              <a:rPr lang="en-ID" sz="1400" dirty="0"/>
              <a:t>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menganggap</a:t>
            </a:r>
            <a:r>
              <a:rPr lang="en-ID" sz="1400" dirty="0"/>
              <a:t> </a:t>
            </a:r>
            <a:r>
              <a:rPr lang="en-ID" sz="1400" dirty="0" err="1"/>
              <a:t>pemblokiran</a:t>
            </a:r>
            <a:r>
              <a:rPr lang="en-ID" sz="1400" dirty="0"/>
              <a:t> </a:t>
            </a:r>
            <a:r>
              <a:rPr lang="en-ID" sz="1400" dirty="0" err="1"/>
              <a:t>sebagai</a:t>
            </a:r>
            <a:r>
              <a:rPr lang="en-ID" sz="1400" dirty="0"/>
              <a:t> </a:t>
            </a:r>
            <a:r>
              <a:rPr lang="en-ID" sz="1400" dirty="0" err="1"/>
              <a:t>bentuk</a:t>
            </a:r>
            <a:r>
              <a:rPr lang="en-ID" sz="1400" dirty="0"/>
              <a:t> </a:t>
            </a:r>
            <a:r>
              <a:rPr lang="en-ID" sz="1400" dirty="0" err="1"/>
              <a:t>pembatasan</a:t>
            </a:r>
            <a:r>
              <a:rPr lang="en-ID" sz="1400" dirty="0"/>
              <a:t> </a:t>
            </a:r>
            <a:r>
              <a:rPr lang="en-ID" sz="1400" dirty="0" err="1"/>
              <a:t>kebebasan</a:t>
            </a:r>
            <a:r>
              <a:rPr lang="en-ID" sz="1400" dirty="0"/>
              <a:t> </a:t>
            </a:r>
            <a:r>
              <a:rPr lang="en-ID" sz="1400" dirty="0" err="1"/>
              <a:t>berpendapat</a:t>
            </a:r>
            <a:r>
              <a:rPr lang="en-ID" sz="1400" dirty="0"/>
              <a:t>. </a:t>
            </a:r>
          </a:p>
          <a:p>
            <a:pPr algn="just">
              <a:lnSpc>
                <a:spcPct val="150000"/>
              </a:lnSpc>
              <a:buNone/>
            </a:pPr>
            <a:r>
              <a:rPr lang="en-ID" sz="1400" dirty="0" err="1"/>
              <a:t>Situasi</a:t>
            </a:r>
            <a:r>
              <a:rPr lang="en-ID" sz="1400" dirty="0"/>
              <a:t> </a:t>
            </a:r>
            <a:r>
              <a:rPr lang="en-ID" sz="1400" dirty="0" err="1"/>
              <a:t>semakin</a:t>
            </a:r>
            <a:r>
              <a:rPr lang="en-ID" sz="1400" dirty="0"/>
              <a:t> </a:t>
            </a:r>
            <a:r>
              <a:rPr lang="en-ID" sz="1400" dirty="0" err="1"/>
              <a:t>rumit</a:t>
            </a:r>
            <a:r>
              <a:rPr lang="en-ID" sz="1400" dirty="0"/>
              <a:t>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kemudian</a:t>
            </a:r>
            <a:r>
              <a:rPr lang="en-ID" sz="1400" dirty="0"/>
              <a:t> </a:t>
            </a:r>
            <a:r>
              <a:rPr lang="en-ID" sz="1400" dirty="0" err="1"/>
              <a:t>diketahui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video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merupakan</a:t>
            </a:r>
            <a:r>
              <a:rPr lang="en-ID" sz="1400" dirty="0"/>
              <a:t> video </a:t>
            </a:r>
            <a:r>
              <a:rPr lang="en-ID" sz="1400" dirty="0" err="1"/>
              <a:t>hasil</a:t>
            </a:r>
            <a:r>
              <a:rPr lang="en-ID" sz="1400" dirty="0"/>
              <a:t> </a:t>
            </a:r>
            <a:r>
              <a:rPr lang="en-ID" sz="1400" dirty="0" err="1"/>
              <a:t>manipulasi</a:t>
            </a:r>
            <a:r>
              <a:rPr lang="en-ID" sz="1400" dirty="0"/>
              <a:t>/deepfake. </a:t>
            </a:r>
            <a:r>
              <a:rPr lang="en-ID" sz="1400" dirty="0" err="1"/>
              <a:t>Potongan</a:t>
            </a:r>
            <a:r>
              <a:rPr lang="en-ID" sz="1400" dirty="0"/>
              <a:t> </a:t>
            </a:r>
            <a:r>
              <a:rPr lang="en-ID" sz="1400" dirty="0" err="1"/>
              <a:t>suara</a:t>
            </a:r>
            <a:r>
              <a:rPr lang="en-ID" sz="1400" dirty="0"/>
              <a:t> dan </a:t>
            </a:r>
            <a:r>
              <a:rPr lang="en-ID" sz="1400" dirty="0" err="1"/>
              <a:t>gambar</a:t>
            </a:r>
            <a:r>
              <a:rPr lang="en-ID" sz="1400" dirty="0"/>
              <a:t> </a:t>
            </a:r>
            <a:r>
              <a:rPr lang="en-ID" sz="1400" dirty="0" err="1"/>
              <a:t>telah</a:t>
            </a:r>
            <a:r>
              <a:rPr lang="en-ID" sz="1400" dirty="0"/>
              <a:t> </a:t>
            </a:r>
            <a:r>
              <a:rPr lang="en-ID" sz="1400" dirty="0" err="1"/>
              <a:t>diedit</a:t>
            </a:r>
            <a:r>
              <a:rPr lang="en-ID" sz="1400" dirty="0"/>
              <a:t> </a:t>
            </a:r>
            <a:r>
              <a:rPr lang="en-ID" sz="1400" dirty="0" err="1"/>
              <a:t>sehingga</a:t>
            </a:r>
            <a:r>
              <a:rPr lang="en-ID" sz="1400" dirty="0"/>
              <a:t> </a:t>
            </a:r>
            <a:r>
              <a:rPr lang="en-ID" sz="1400" dirty="0" err="1"/>
              <a:t>seolah-olah</a:t>
            </a:r>
            <a:r>
              <a:rPr lang="en-ID" sz="1400" dirty="0"/>
              <a:t> </a:t>
            </a:r>
            <a:r>
              <a:rPr lang="en-ID" sz="1400" dirty="0" err="1"/>
              <a:t>tokoh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mengucapkan</a:t>
            </a:r>
            <a:r>
              <a:rPr lang="en-ID" sz="1400" dirty="0"/>
              <a:t> </a:t>
            </a:r>
            <a:r>
              <a:rPr lang="en-ID" sz="1400" dirty="0" err="1"/>
              <a:t>pernyataan</a:t>
            </a:r>
            <a:r>
              <a:rPr lang="en-ID" sz="1400" dirty="0"/>
              <a:t> yang </a:t>
            </a:r>
            <a:r>
              <a:rPr lang="en-ID" sz="1400" dirty="0" err="1"/>
              <a:t>sebenarnya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pernah</a:t>
            </a:r>
            <a:r>
              <a:rPr lang="en-ID" sz="1400" dirty="0"/>
              <a:t> </a:t>
            </a:r>
            <a:r>
              <a:rPr lang="en-ID" sz="1400" dirty="0" err="1"/>
              <a:t>disampaikan</a:t>
            </a:r>
            <a:r>
              <a:rPr lang="en-ID" sz="14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ID" sz="1400" dirty="0" err="1"/>
              <a:t>Meskipun</a:t>
            </a:r>
            <a:r>
              <a:rPr lang="en-ID" sz="1400" dirty="0"/>
              <a:t> </a:t>
            </a:r>
            <a:r>
              <a:rPr lang="en-ID" sz="1400" dirty="0" err="1"/>
              <a:t>klarifikasi</a:t>
            </a:r>
            <a:r>
              <a:rPr lang="en-ID" sz="1400" dirty="0"/>
              <a:t> </a:t>
            </a:r>
            <a:r>
              <a:rPr lang="en-ID" sz="1400" dirty="0" err="1"/>
              <a:t>telah</a:t>
            </a:r>
            <a:r>
              <a:rPr lang="en-ID" sz="1400" dirty="0"/>
              <a:t> </a:t>
            </a:r>
            <a:r>
              <a:rPr lang="en-ID" sz="1400" dirty="0" err="1"/>
              <a:t>diberikan</a:t>
            </a:r>
            <a:r>
              <a:rPr lang="en-ID" sz="1400" dirty="0"/>
              <a:t>, </a:t>
            </a:r>
            <a:r>
              <a:rPr lang="en-ID" sz="1400" dirty="0" err="1"/>
              <a:t>sebagian</a:t>
            </a:r>
            <a:r>
              <a:rPr lang="en-ID" sz="1400" dirty="0"/>
              <a:t> </a:t>
            </a:r>
            <a:r>
              <a:rPr lang="en-ID" sz="1400" dirty="0" err="1"/>
              <a:t>masyarakat</a:t>
            </a:r>
            <a:r>
              <a:rPr lang="en-ID" sz="1400" dirty="0"/>
              <a:t> </a:t>
            </a:r>
            <a:r>
              <a:rPr lang="en-ID" sz="1400" dirty="0" err="1"/>
              <a:t>tetap</a:t>
            </a:r>
            <a:r>
              <a:rPr lang="en-ID" sz="1400" dirty="0"/>
              <a:t> </a:t>
            </a:r>
            <a:r>
              <a:rPr lang="en-ID" sz="1400" dirty="0" err="1"/>
              <a:t>mempercayai</a:t>
            </a:r>
            <a:r>
              <a:rPr lang="en-ID" sz="1400" dirty="0"/>
              <a:t> video </a:t>
            </a:r>
            <a:r>
              <a:rPr lang="en-ID" sz="1400" dirty="0" err="1"/>
              <a:t>tersebut</a:t>
            </a:r>
            <a:r>
              <a:rPr lang="en-ID" sz="1400" dirty="0"/>
              <a:t>. </a:t>
            </a:r>
            <a:r>
              <a:rPr lang="en-ID" sz="1400" dirty="0" err="1"/>
              <a:t>Bahkan</a:t>
            </a:r>
            <a:r>
              <a:rPr lang="en-ID" sz="1400" dirty="0"/>
              <a:t> </a:t>
            </a:r>
            <a:r>
              <a:rPr lang="en-ID" sz="1400" dirty="0" err="1"/>
              <a:t>muncul</a:t>
            </a:r>
            <a:r>
              <a:rPr lang="en-ID" sz="1400" dirty="0"/>
              <a:t> </a:t>
            </a:r>
            <a:r>
              <a:rPr lang="en-ID" sz="1400" dirty="0" err="1"/>
              <a:t>ajakan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melakukan</a:t>
            </a:r>
            <a:r>
              <a:rPr lang="en-ID" sz="1400" dirty="0"/>
              <a:t> </a:t>
            </a:r>
            <a:r>
              <a:rPr lang="en-ID" sz="1400" dirty="0" err="1"/>
              <a:t>boikot</a:t>
            </a:r>
            <a:r>
              <a:rPr lang="en-ID" sz="1400" dirty="0"/>
              <a:t> </a:t>
            </a:r>
            <a:r>
              <a:rPr lang="en-ID" sz="1400" dirty="0" err="1"/>
              <a:t>terhadap</a:t>
            </a:r>
            <a:r>
              <a:rPr lang="en-ID" sz="1400" dirty="0"/>
              <a:t> </a:t>
            </a:r>
            <a:r>
              <a:rPr lang="en-ID" sz="1400" dirty="0" err="1"/>
              <a:t>kelompok</a:t>
            </a:r>
            <a:r>
              <a:rPr lang="en-ID" sz="1400" dirty="0"/>
              <a:t> </a:t>
            </a:r>
            <a:r>
              <a:rPr lang="en-ID" sz="1400" dirty="0" err="1"/>
              <a:t>masyarakat</a:t>
            </a:r>
            <a:r>
              <a:rPr lang="en-ID" sz="1400" dirty="0"/>
              <a:t> yang </a:t>
            </a:r>
            <a:r>
              <a:rPr lang="en-ID" sz="1400" dirty="0" err="1"/>
              <a:t>dianggap</a:t>
            </a:r>
            <a:r>
              <a:rPr lang="en-ID" sz="1400" dirty="0"/>
              <a:t>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tokoh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. Hal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tentunya</a:t>
            </a:r>
            <a:r>
              <a:rPr lang="en-ID" sz="1400" dirty="0"/>
              <a:t> </a:t>
            </a:r>
            <a:r>
              <a:rPr lang="en-ID" sz="1400" dirty="0" err="1"/>
              <a:t>membutuhkan</a:t>
            </a:r>
            <a:r>
              <a:rPr lang="en-ID" sz="1400" dirty="0"/>
              <a:t> </a:t>
            </a:r>
            <a:r>
              <a:rPr lang="en-ID" sz="1400" dirty="0" err="1"/>
              <a:t>pemerintah</a:t>
            </a:r>
            <a:r>
              <a:rPr lang="en-ID" sz="1400" dirty="0"/>
              <a:t> </a:t>
            </a:r>
            <a:r>
              <a:rPr lang="en-ID" sz="1400" dirty="0" err="1"/>
              <a:t>hadir</a:t>
            </a:r>
            <a:r>
              <a:rPr lang="en-ID" sz="1400" dirty="0"/>
              <a:t> dan </a:t>
            </a:r>
            <a:r>
              <a:rPr lang="en-ID" sz="1400" dirty="0" err="1"/>
              <a:t>bersikap</a:t>
            </a:r>
            <a:r>
              <a:rPr lang="en-ID" sz="1400" dirty="0"/>
              <a:t>, </a:t>
            </a:r>
            <a:r>
              <a:rPr lang="en-ID" sz="1400" dirty="0" err="1"/>
              <a:t>bagaimana</a:t>
            </a:r>
            <a:r>
              <a:rPr lang="en-ID" sz="1400" dirty="0"/>
              <a:t> </a:t>
            </a:r>
            <a:r>
              <a:rPr lang="en-ID" sz="1400" dirty="0" err="1"/>
              <a:t>pemerintah</a:t>
            </a:r>
            <a:r>
              <a:rPr lang="en-ID" sz="1400" dirty="0"/>
              <a:t>, platform, dan </a:t>
            </a:r>
            <a:r>
              <a:rPr lang="en-ID" sz="1400" dirty="0" err="1"/>
              <a:t>masyarakat</a:t>
            </a:r>
            <a:r>
              <a:rPr lang="en-ID" sz="1400" dirty="0"/>
              <a:t> </a:t>
            </a:r>
            <a:r>
              <a:rPr lang="en-ID" sz="1400" dirty="0" err="1"/>
              <a:t>bertindak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berlandaskan</a:t>
            </a:r>
            <a:r>
              <a:rPr lang="en-ID" sz="1400" dirty="0"/>
              <a:t> Pancasila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mengorbankan</a:t>
            </a:r>
            <a:r>
              <a:rPr lang="en-ID" sz="1400" dirty="0"/>
              <a:t> </a:t>
            </a:r>
            <a:r>
              <a:rPr lang="en-ID" sz="1400" dirty="0" err="1"/>
              <a:t>hak</a:t>
            </a:r>
            <a:r>
              <a:rPr lang="en-ID" sz="1400" dirty="0"/>
              <a:t> dan </a:t>
            </a:r>
            <a:r>
              <a:rPr lang="en-ID" sz="1400" dirty="0" err="1"/>
              <a:t>persatuan</a:t>
            </a:r>
            <a:r>
              <a:rPr lang="en-ID" sz="1400" dirty="0"/>
              <a:t>?</a:t>
            </a:r>
            <a:endParaRPr lang="en-ID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B44A07-F495-0348-CC7E-749D5A5C3960}"/>
              </a:ext>
            </a:extLst>
          </p:cNvPr>
          <p:cNvSpPr txBox="1"/>
          <p:nvPr/>
        </p:nvSpPr>
        <p:spPr>
          <a:xfrm>
            <a:off x="3883914" y="661720"/>
            <a:ext cx="6140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400" b="1" dirty="0">
                <a:solidFill>
                  <a:srgbClr val="0070C0"/>
                </a:solidFill>
              </a:rPr>
              <a:t>"</a:t>
            </a:r>
            <a:r>
              <a:rPr lang="en-ID" sz="1400" b="1" dirty="0" err="1">
                <a:solidFill>
                  <a:srgbClr val="0070C0"/>
                </a:solidFill>
              </a:rPr>
              <a:t>Kebebasan</a:t>
            </a:r>
            <a:r>
              <a:rPr lang="en-ID" sz="1400" b="1" dirty="0">
                <a:solidFill>
                  <a:srgbClr val="0070C0"/>
                </a:solidFill>
              </a:rPr>
              <a:t> Digital </a:t>
            </a:r>
            <a:r>
              <a:rPr lang="en-ID" sz="1400" b="1" dirty="0" err="1">
                <a:solidFill>
                  <a:srgbClr val="0070C0"/>
                </a:solidFill>
              </a:rPr>
              <a:t>atau</a:t>
            </a:r>
            <a:r>
              <a:rPr lang="en-ID" sz="1400" b="1" dirty="0">
                <a:solidFill>
                  <a:srgbClr val="0070C0"/>
                </a:solidFill>
              </a:rPr>
              <a:t> </a:t>
            </a:r>
            <a:r>
              <a:rPr lang="en-ID" sz="1400" b="1" dirty="0" err="1">
                <a:solidFill>
                  <a:srgbClr val="0070C0"/>
                </a:solidFill>
              </a:rPr>
              <a:t>Ancaman</a:t>
            </a:r>
            <a:r>
              <a:rPr lang="en-ID" sz="1400" b="1" dirty="0">
                <a:solidFill>
                  <a:srgbClr val="0070C0"/>
                </a:solidFill>
              </a:rPr>
              <a:t> </a:t>
            </a:r>
            <a:r>
              <a:rPr lang="en-ID" sz="1400" b="1" dirty="0" err="1">
                <a:solidFill>
                  <a:srgbClr val="0070C0"/>
                </a:solidFill>
              </a:rPr>
              <a:t>terhadap</a:t>
            </a:r>
            <a:r>
              <a:rPr lang="en-ID" sz="1400" b="1" dirty="0">
                <a:solidFill>
                  <a:srgbClr val="0070C0"/>
                </a:solidFill>
              </a:rPr>
              <a:t> </a:t>
            </a:r>
            <a:r>
              <a:rPr lang="en-ID" sz="1400" b="1" dirty="0" err="1">
                <a:solidFill>
                  <a:srgbClr val="0070C0"/>
                </a:solidFill>
              </a:rPr>
              <a:t>Persatuan</a:t>
            </a:r>
            <a:r>
              <a:rPr lang="en-ID" sz="1400" b="1" dirty="0">
                <a:solidFill>
                  <a:srgbClr val="0070C0"/>
                </a:solidFill>
              </a:rPr>
              <a:t>?“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832104"/>
            <a:ext cx="160633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400" b="1" dirty="0" err="1"/>
              <a:t>Tugas</a:t>
            </a:r>
            <a:r>
              <a:rPr lang="en-US" sz="2400" b="1" dirty="0"/>
              <a:t> </a:t>
            </a:r>
            <a:r>
              <a:rPr lang="en-US" sz="2400" b="1" dirty="0" err="1"/>
              <a:t>anda</a:t>
            </a:r>
            <a:endParaRPr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1417871"/>
            <a:ext cx="9537192" cy="730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Identifikasi</a:t>
            </a:r>
            <a:r>
              <a:rPr dirty="0"/>
              <a:t> minimal 3 </a:t>
            </a:r>
            <a:r>
              <a:rPr dirty="0" err="1"/>
              <a:t>masalah</a:t>
            </a:r>
            <a:r>
              <a:rPr dirty="0"/>
              <a:t>.</a:t>
            </a:r>
            <a:r>
              <a:rPr lang="en-US" dirty="0"/>
              <a:t> </a:t>
            </a:r>
            <a:r>
              <a:rPr dirty="0" err="1"/>
              <a:t>Analisis</a:t>
            </a:r>
            <a:r>
              <a:rPr dirty="0"/>
              <a:t> </a:t>
            </a:r>
            <a:r>
              <a:rPr dirty="0" err="1"/>
              <a:t>kelima</a:t>
            </a:r>
            <a:r>
              <a:rPr dirty="0"/>
              <a:t> </a:t>
            </a:r>
            <a:r>
              <a:rPr dirty="0" err="1"/>
              <a:t>sila</a:t>
            </a:r>
            <a:r>
              <a:rPr dirty="0"/>
              <a:t> yang </a:t>
            </a:r>
            <a:r>
              <a:rPr dirty="0" err="1"/>
              <a:t>relevan</a:t>
            </a:r>
            <a:r>
              <a:rPr dirty="0"/>
              <a:t>.</a:t>
            </a:r>
            <a:r>
              <a:rPr lang="en-US" dirty="0"/>
              <a:t> </a:t>
            </a: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dan </a:t>
            </a:r>
            <a:r>
              <a:rPr dirty="0" err="1"/>
              <a:t>kepentingan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700" b="0">
                <a:solidFill>
                  <a:srgbClr val="262626"/>
                </a:solidFill>
              </a:defRPr>
            </a:pPr>
            <a:r>
              <a:rPr dirty="0" err="1"/>
              <a:t>Buat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pemerintah</a:t>
            </a:r>
            <a:r>
              <a:rPr dirty="0"/>
              <a:t>, platform, dan </a:t>
            </a:r>
            <a:r>
              <a:rPr dirty="0" err="1"/>
              <a:t>masyarakat</a:t>
            </a:r>
            <a:r>
              <a:rPr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2492618"/>
            <a:ext cx="2070952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sz="2000" b="1" dirty="0" err="1">
                <a:solidFill>
                  <a:srgbClr val="B4232D"/>
                </a:solidFill>
              </a:rPr>
              <a:t>Pertanyaan</a:t>
            </a:r>
            <a:r>
              <a:rPr sz="2000" b="1" dirty="0">
                <a:solidFill>
                  <a:srgbClr val="B4232D"/>
                </a:solidFill>
              </a:rPr>
              <a:t> </a:t>
            </a:r>
            <a:r>
              <a:rPr sz="2000" b="1" dirty="0" err="1">
                <a:solidFill>
                  <a:srgbClr val="B4232D"/>
                </a:solidFill>
              </a:rPr>
              <a:t>Kritis</a:t>
            </a:r>
            <a:r>
              <a:rPr lang="en-US" sz="2000" b="1" dirty="0">
                <a:solidFill>
                  <a:srgbClr val="B4232D"/>
                </a:solidFill>
              </a:rPr>
              <a:t> </a:t>
            </a:r>
            <a:endParaRPr sz="2000" b="1" dirty="0">
              <a:solidFill>
                <a:srgbClr val="B4232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6384" y="2979476"/>
            <a:ext cx="7726679" cy="1746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dirty="0"/>
              <a:t>Kapan </a:t>
            </a:r>
            <a:r>
              <a:rPr dirty="0" err="1"/>
              <a:t>pembatasan</a:t>
            </a:r>
            <a:r>
              <a:rPr dirty="0"/>
              <a:t> </a:t>
            </a:r>
            <a:r>
              <a:rPr dirty="0" err="1"/>
              <a:t>konten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dibenarkan</a:t>
            </a:r>
            <a:r>
              <a:rPr dirty="0"/>
              <a:t>?</a:t>
            </a:r>
            <a:r>
              <a:rPr lang="en-US" dirty="0"/>
              <a:t> </a:t>
            </a:r>
            <a:r>
              <a:rPr lang="en-US" dirty="0" err="1"/>
              <a:t>Jelaskan</a:t>
            </a:r>
            <a:r>
              <a:rPr lang="en-US" dirty="0"/>
              <a:t>.</a:t>
            </a:r>
          </a:p>
          <a:p>
            <a:pPr marL="342900" indent="-342900">
              <a:spcAft>
                <a:spcPts val="9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dirty="0" err="1"/>
              <a:t>Bagaimana</a:t>
            </a:r>
            <a:r>
              <a:rPr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dirty="0" err="1"/>
              <a:t>menjaga</a:t>
            </a:r>
            <a:r>
              <a:rPr dirty="0"/>
              <a:t> </a:t>
            </a:r>
            <a:r>
              <a:rPr dirty="0" err="1"/>
              <a:t>kebebasan</a:t>
            </a:r>
            <a:r>
              <a:rPr dirty="0"/>
              <a:t> </a:t>
            </a:r>
            <a:r>
              <a:rPr dirty="0" err="1"/>
              <a:t>sekaligus</a:t>
            </a:r>
            <a:r>
              <a:rPr dirty="0"/>
              <a:t> </a:t>
            </a:r>
            <a:r>
              <a:rPr dirty="0" err="1"/>
              <a:t>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?</a:t>
            </a:r>
            <a:r>
              <a:rPr lang="en-US" dirty="0"/>
              <a:t> </a:t>
            </a:r>
            <a:r>
              <a:rPr lang="en-US" dirty="0" err="1"/>
              <a:t>Jelaskan</a:t>
            </a:r>
            <a:r>
              <a:rPr lang="en-US" dirty="0"/>
              <a:t>.</a:t>
            </a:r>
          </a:p>
          <a:p>
            <a:pPr marL="342900" indent="-342900">
              <a:spcAft>
                <a:spcPts val="9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dirty="0" err="1"/>
              <a:t>Siapa</a:t>
            </a:r>
            <a:r>
              <a:rPr dirty="0"/>
              <a:t> yang </a:t>
            </a:r>
            <a:r>
              <a:rPr dirty="0" err="1"/>
              <a:t>bertanggung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 </a:t>
            </a:r>
            <a:r>
              <a:rPr dirty="0" err="1"/>
              <a:t>atas</a:t>
            </a:r>
            <a:r>
              <a:rPr dirty="0"/>
              <a:t> deepfake?</a:t>
            </a:r>
            <a:r>
              <a:rPr lang="en-US" dirty="0"/>
              <a:t> </a:t>
            </a:r>
            <a:r>
              <a:rPr lang="en-US" dirty="0" err="1"/>
              <a:t>Jelaskan</a:t>
            </a:r>
            <a:r>
              <a:rPr lang="en-US" dirty="0"/>
              <a:t>.</a:t>
            </a:r>
          </a:p>
          <a:p>
            <a:pPr marL="342900" indent="-342900">
              <a:spcAft>
                <a:spcPts val="900"/>
              </a:spcAft>
              <a:buFont typeface="+mj-lt"/>
              <a:buAutoNum type="arabicPeriod"/>
              <a:defRPr sz="1700" b="0">
                <a:solidFill>
                  <a:srgbClr val="262626"/>
                </a:solidFill>
              </a:defRPr>
            </a:pP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mencegah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serupa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terulang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dirty="0"/>
              <a:t>?</a:t>
            </a:r>
            <a:r>
              <a:rPr lang="en-US" dirty="0"/>
              <a:t> </a:t>
            </a:r>
            <a:r>
              <a:rPr lang="en-US" dirty="0" err="1"/>
              <a:t>jelaskan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31520"/>
            <a:ext cx="49526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 err="1">
                <a:solidFill>
                  <a:srgbClr val="193052"/>
                </a:solidFill>
              </a:rPr>
              <a:t>Referensi</a:t>
            </a:r>
            <a:r>
              <a:rPr sz="2400" b="1" dirty="0">
                <a:solidFill>
                  <a:srgbClr val="193052"/>
                </a:solidFill>
              </a:rPr>
              <a:t> Utama dan </a:t>
            </a:r>
            <a:r>
              <a:rPr sz="2400" b="1" dirty="0" err="1">
                <a:solidFill>
                  <a:srgbClr val="193052"/>
                </a:solidFill>
              </a:rPr>
              <a:t>Sumber</a:t>
            </a:r>
            <a:r>
              <a:rPr sz="2400" b="1" dirty="0">
                <a:solidFill>
                  <a:srgbClr val="193052"/>
                </a:solidFill>
              </a:rPr>
              <a:t> </a:t>
            </a:r>
            <a:r>
              <a:rPr sz="2400" b="1" dirty="0" err="1">
                <a:solidFill>
                  <a:srgbClr val="193052"/>
                </a:solidFill>
              </a:rPr>
              <a:t>Belajar</a:t>
            </a:r>
            <a:r>
              <a:rPr lang="en-US" sz="2400" b="1" dirty="0">
                <a:solidFill>
                  <a:srgbClr val="193052"/>
                </a:solidFill>
              </a:rPr>
              <a:t> </a:t>
            </a:r>
            <a:endParaRPr sz="2400" b="1" dirty="0">
              <a:solidFill>
                <a:srgbClr val="19305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Direktorat Jenderal Pembelajaran dan Kemahasiswaan. (2016). Pendidikan Pancasila untuk Perguruan Tinggi. Kemenristekdikti.</a:t>
            </a:r>
          </a:p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Badan Pembinaan Ideologi Pancasila (BPIP). Buku dan bahan Pendidikan/Pembinaan Ideologi Pancasila.</a:t>
            </a:r>
          </a:p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BPIP. Data Standardisasi Materi Pembinaan Ideologi Pancasila.</a:t>
            </a:r>
          </a:p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Peraturan BPIP Nomor 2 Tahun 2022 tentang Materi Dasar Pembinaan Ideologi Pancasila.</a:t>
            </a:r>
          </a:p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UUD Negara Republik Indonesia Tahun 1945.</a:t>
            </a:r>
          </a:p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Undang-Undang Nomor 12 Tahun 2012 tentang Pendidikan Tinggi.</a:t>
            </a:r>
          </a:p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Pancasila: Jurnal Keindonesiaan — BPIP.</a:t>
            </a:r>
          </a:p>
          <a:p>
            <a:pPr>
              <a:spcAft>
                <a:spcPts val="900"/>
              </a:spcAft>
              <a:defRPr sz="1500" b="0">
                <a:solidFill>
                  <a:srgbClr val="262626"/>
                </a:solidFill>
              </a:defRPr>
            </a:pPr>
            <a:r>
              <a:t>Catatan: gunakan artikel jurnal dan kasus aktual sebagai sumber pengayaan untuk diskusi kelas.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565392"/>
            <a:ext cx="10515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FFFFFF"/>
                </a:solidFill>
              </a:rPr>
              <a:t>Pendidikan Pancasila • Pancasila sebagai Ideologi Negara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5653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FFFFFF"/>
                </a:solidFill>
              </a:rPr>
              <a:t>19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B6F322-8DB8-FAE9-F428-4EEE77FA5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5653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F8BB7E-3529-0477-B3A8-DFF6A176AD78}"/>
              </a:ext>
            </a:extLst>
          </p:cNvPr>
          <p:cNvSpPr txBox="1"/>
          <p:nvPr/>
        </p:nvSpPr>
        <p:spPr>
          <a:xfrm>
            <a:off x="230886" y="5987195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 err="1">
                <a:solidFill>
                  <a:srgbClr val="193052"/>
                </a:solidFill>
              </a:rPr>
              <a:t>Terimakasih</a:t>
            </a:r>
            <a:endParaRPr lang="en-ID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208</TotalTime>
  <Words>1175</Words>
  <Application>Microsoft Office PowerPoint</Application>
  <PresentationFormat>Widescreen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Felix Titling</vt:lpstr>
      <vt:lpstr>Goudy Old Style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LENOVO</dc:creator>
  <cp:keywords/>
  <dc:description>generated using python-pptx</dc:description>
  <cp:lastModifiedBy>Dibyo s</cp:lastModifiedBy>
  <cp:revision>4</cp:revision>
  <dcterms:created xsi:type="dcterms:W3CDTF">2013-01-27T09:14:16Z</dcterms:created>
  <dcterms:modified xsi:type="dcterms:W3CDTF">2026-10-16T06:25:19Z</dcterms:modified>
  <cp:category/>
</cp:coreProperties>
</file>