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98" r:id="rId2"/>
    <p:sldId id="417" r:id="rId3"/>
    <p:sldId id="415" r:id="rId4"/>
    <p:sldId id="348" r:id="rId5"/>
    <p:sldId id="419" r:id="rId6"/>
    <p:sldId id="420" r:id="rId7"/>
    <p:sldId id="421" r:id="rId8"/>
    <p:sldId id="422" r:id="rId9"/>
    <p:sldId id="423" r:id="rId10"/>
    <p:sldId id="424" r:id="rId11"/>
    <p:sldId id="300" r:id="rId12"/>
  </p:sldIdLst>
  <p:sldSz cx="9144000" cy="6858000" type="screen4x3"/>
  <p:notesSz cx="7045325" cy="9345613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9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84">
          <p15:clr>
            <a:srgbClr val="A4A3A4"/>
          </p15:clr>
        </p15:guide>
        <p15:guide id="2" pos="221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/>
  <p:cmAuthor id="2" name="user" initials="u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16" autoAdjust="0"/>
    <p:restoredTop sz="81339" autoAdjust="0"/>
  </p:normalViewPr>
  <p:slideViewPr>
    <p:cSldViewPr showGuides="1">
      <p:cViewPr varScale="1">
        <p:scale>
          <a:sx n="48" d="100"/>
          <a:sy n="48" d="100"/>
        </p:scale>
        <p:origin x="1644" y="48"/>
      </p:cViewPr>
      <p:guideLst>
        <p:guide orient="horz" pos="219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44" d="100"/>
          <a:sy n="44" d="100"/>
        </p:scale>
        <p:origin x="2748" y="60"/>
      </p:cViewPr>
      <p:guideLst>
        <p:guide orient="horz" pos="2984"/>
        <p:guide pos="221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2">
    <p:pos x="10" y="10"/>
    <p:text/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1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58EFC0D-9ED5-40A9-A775-C49101E7E289}" type="doc">
      <dgm:prSet loTypeId="urn:microsoft.com/office/officeart/2005/8/layout/arrow6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8083C3-115C-48C7-9373-4914A42EC89A}">
      <dgm:prSet phldrT="[Text]" phldr="0"/>
      <dgm:spPr/>
      <dgm:t>
        <a:bodyPr/>
        <a:lstStyle/>
        <a:p>
          <a:r>
            <a:rPr lang="en-US" dirty="0" err="1"/>
            <a:t>Perikatan</a:t>
          </a:r>
          <a:r>
            <a:rPr lang="en-US" dirty="0"/>
            <a:t> </a:t>
          </a:r>
          <a:r>
            <a:rPr lang="en-US" dirty="0" err="1"/>
            <a:t>Timbul</a:t>
          </a:r>
          <a:r>
            <a:rPr lang="en-US" dirty="0"/>
            <a:t> Karena </a:t>
          </a:r>
          <a:r>
            <a:rPr lang="en-US" dirty="0" err="1"/>
            <a:t>Undang-undang</a:t>
          </a:r>
          <a:r>
            <a:rPr lang="en-US" dirty="0"/>
            <a:t> </a:t>
          </a:r>
          <a:r>
            <a:rPr lang="en-US" dirty="0" err="1"/>
            <a:t>Akibat</a:t>
          </a:r>
          <a:r>
            <a:rPr lang="en-US" dirty="0"/>
            <a:t> </a:t>
          </a:r>
          <a:r>
            <a:rPr lang="en-US" dirty="0" err="1"/>
            <a:t>Perbuatan</a:t>
          </a:r>
          <a:r>
            <a:rPr lang="en-US" dirty="0"/>
            <a:t> </a:t>
          </a:r>
          <a:r>
            <a:rPr lang="en-US" dirty="0" err="1"/>
            <a:t>Manusia</a:t>
          </a:r>
          <a:endParaRPr lang="en-US" dirty="0"/>
        </a:p>
      </dgm:t>
    </dgm:pt>
    <dgm:pt modelId="{46E94CFE-0557-494B-B74B-8B1309639E11}" type="parTrans" cxnId="{151F086F-5581-437B-9050-3DA6B4FB7E48}">
      <dgm:prSet/>
      <dgm:spPr/>
      <dgm:t>
        <a:bodyPr/>
        <a:lstStyle/>
        <a:p>
          <a:endParaRPr lang="en-US"/>
        </a:p>
      </dgm:t>
    </dgm:pt>
    <dgm:pt modelId="{8D34C6D6-C260-4D4E-B61B-41702B907E8E}" type="sibTrans" cxnId="{151F086F-5581-437B-9050-3DA6B4FB7E48}">
      <dgm:prSet/>
      <dgm:spPr/>
      <dgm:t>
        <a:bodyPr/>
        <a:lstStyle/>
        <a:p>
          <a:endParaRPr lang="en-US"/>
        </a:p>
      </dgm:t>
    </dgm:pt>
    <dgm:pt modelId="{ACD891E1-B809-4A3F-A66F-F59ACC9B61E6}">
      <dgm:prSet phldrT="[Text]" phldr="0"/>
      <dgm:spPr/>
      <dgm:t>
        <a:bodyPr/>
        <a:lstStyle/>
        <a:p>
          <a:r>
            <a:rPr lang="en-US" dirty="0" err="1"/>
            <a:t>Perikatan</a:t>
          </a:r>
          <a:r>
            <a:rPr lang="en-US" dirty="0"/>
            <a:t> </a:t>
          </a:r>
          <a:r>
            <a:rPr lang="en-US" dirty="0" err="1"/>
            <a:t>Timbul</a:t>
          </a:r>
          <a:r>
            <a:rPr lang="en-US" dirty="0"/>
            <a:t> Karena </a:t>
          </a:r>
          <a:r>
            <a:rPr lang="en-US" dirty="0" err="1"/>
            <a:t>Undang-undang</a:t>
          </a:r>
          <a:r>
            <a:rPr lang="en-US" dirty="0"/>
            <a:t> Saja</a:t>
          </a:r>
        </a:p>
      </dgm:t>
    </dgm:pt>
    <dgm:pt modelId="{8CC79425-D166-4A14-BB3B-22E5763EE574}" type="parTrans" cxnId="{FD540FC2-6634-464A-A675-C0758B195242}">
      <dgm:prSet/>
      <dgm:spPr/>
      <dgm:t>
        <a:bodyPr/>
        <a:lstStyle/>
        <a:p>
          <a:endParaRPr lang="en-US"/>
        </a:p>
      </dgm:t>
    </dgm:pt>
    <dgm:pt modelId="{02A4F527-FA91-47D6-8D06-A1CF4838BDB7}" type="sibTrans" cxnId="{FD540FC2-6634-464A-A675-C0758B195242}">
      <dgm:prSet/>
      <dgm:spPr/>
      <dgm:t>
        <a:bodyPr/>
        <a:lstStyle/>
        <a:p>
          <a:endParaRPr lang="en-US"/>
        </a:p>
      </dgm:t>
    </dgm:pt>
    <dgm:pt modelId="{179FA5FD-25FF-4235-8B61-CE3D7C6FB59A}" type="pres">
      <dgm:prSet presAssocID="{058EFC0D-9ED5-40A9-A775-C49101E7E289}" presName="compositeShape" presStyleCnt="0">
        <dgm:presLayoutVars>
          <dgm:chMax val="2"/>
          <dgm:dir/>
          <dgm:resizeHandles val="exact"/>
        </dgm:presLayoutVars>
      </dgm:prSet>
      <dgm:spPr/>
    </dgm:pt>
    <dgm:pt modelId="{1DCC9872-6463-4787-A64C-BB9F3369301C}" type="pres">
      <dgm:prSet presAssocID="{058EFC0D-9ED5-40A9-A775-C49101E7E289}" presName="ribbon" presStyleLbl="node1" presStyleIdx="0" presStyleCnt="1"/>
      <dgm:spPr/>
    </dgm:pt>
    <dgm:pt modelId="{45C96C4F-522C-4916-BF22-D08F38F9A0FA}" type="pres">
      <dgm:prSet presAssocID="{058EFC0D-9ED5-40A9-A775-C49101E7E289}" presName="leftArrowText" presStyleLbl="node1" presStyleIdx="0" presStyleCnt="1">
        <dgm:presLayoutVars>
          <dgm:chMax val="0"/>
          <dgm:bulletEnabled val="1"/>
        </dgm:presLayoutVars>
      </dgm:prSet>
      <dgm:spPr/>
    </dgm:pt>
    <dgm:pt modelId="{5151C262-108B-48E7-A2D6-E9E4A6D675D3}" type="pres">
      <dgm:prSet presAssocID="{058EFC0D-9ED5-40A9-A775-C49101E7E289}" presName="rightArrow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B2003718-B877-4904-8F21-A2E2558C5C82}" type="presOf" srcId="{058EFC0D-9ED5-40A9-A775-C49101E7E289}" destId="{179FA5FD-25FF-4235-8B61-CE3D7C6FB59A}" srcOrd="0" destOrd="0" presId="urn:microsoft.com/office/officeart/2005/8/layout/arrow6"/>
    <dgm:cxn modelId="{5D342E19-5817-4532-A925-821393627B2D}" type="presOf" srcId="{ACD891E1-B809-4A3F-A66F-F59ACC9B61E6}" destId="{5151C262-108B-48E7-A2D6-E9E4A6D675D3}" srcOrd="0" destOrd="0" presId="urn:microsoft.com/office/officeart/2005/8/layout/arrow6"/>
    <dgm:cxn modelId="{151F086F-5581-437B-9050-3DA6B4FB7E48}" srcId="{058EFC0D-9ED5-40A9-A775-C49101E7E289}" destId="{5B8083C3-115C-48C7-9373-4914A42EC89A}" srcOrd="0" destOrd="0" parTransId="{46E94CFE-0557-494B-B74B-8B1309639E11}" sibTransId="{8D34C6D6-C260-4D4E-B61B-41702B907E8E}"/>
    <dgm:cxn modelId="{A50EE578-46A9-4413-BF93-418759EECCB9}" type="presOf" srcId="{5B8083C3-115C-48C7-9373-4914A42EC89A}" destId="{45C96C4F-522C-4916-BF22-D08F38F9A0FA}" srcOrd="0" destOrd="0" presId="urn:microsoft.com/office/officeart/2005/8/layout/arrow6"/>
    <dgm:cxn modelId="{FD540FC2-6634-464A-A675-C0758B195242}" srcId="{058EFC0D-9ED5-40A9-A775-C49101E7E289}" destId="{ACD891E1-B809-4A3F-A66F-F59ACC9B61E6}" srcOrd="1" destOrd="0" parTransId="{8CC79425-D166-4A14-BB3B-22E5763EE574}" sibTransId="{02A4F527-FA91-47D6-8D06-A1CF4838BDB7}"/>
    <dgm:cxn modelId="{5C216A80-E30A-4B6D-B793-871188EC6453}" type="presParOf" srcId="{179FA5FD-25FF-4235-8B61-CE3D7C6FB59A}" destId="{1DCC9872-6463-4787-A64C-BB9F3369301C}" srcOrd="0" destOrd="0" presId="urn:microsoft.com/office/officeart/2005/8/layout/arrow6"/>
    <dgm:cxn modelId="{07D02F57-47CA-472D-9A47-57352A2B924F}" type="presParOf" srcId="{179FA5FD-25FF-4235-8B61-CE3D7C6FB59A}" destId="{45C96C4F-522C-4916-BF22-D08F38F9A0FA}" srcOrd="1" destOrd="0" presId="urn:microsoft.com/office/officeart/2005/8/layout/arrow6"/>
    <dgm:cxn modelId="{3BCC2877-0062-485E-BC8C-2500E59FC673}" type="presParOf" srcId="{179FA5FD-25FF-4235-8B61-CE3D7C6FB59A}" destId="{5151C262-108B-48E7-A2D6-E9E4A6D675D3}" srcOrd="2" destOrd="0" presId="urn:microsoft.com/office/officeart/2005/8/layout/arrow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DCC9872-6463-4787-A64C-BB9F3369301C}">
      <dsp:nvSpPr>
        <dsp:cNvPr id="0" name=""/>
        <dsp:cNvSpPr/>
      </dsp:nvSpPr>
      <dsp:spPr>
        <a:xfrm>
          <a:off x="0" y="921702"/>
          <a:ext cx="8352928" cy="3341171"/>
        </a:xfrm>
        <a:prstGeom prst="leftRightRibb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C96C4F-522C-4916-BF22-D08F38F9A0FA}">
      <dsp:nvSpPr>
        <dsp:cNvPr id="0" name=""/>
        <dsp:cNvSpPr/>
      </dsp:nvSpPr>
      <dsp:spPr>
        <a:xfrm>
          <a:off x="1002351" y="1506407"/>
          <a:ext cx="2756466" cy="163717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8900" rIns="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Perikatan</a:t>
          </a:r>
          <a:r>
            <a:rPr lang="en-US" sz="2500" kern="1200" dirty="0"/>
            <a:t> </a:t>
          </a:r>
          <a:r>
            <a:rPr lang="en-US" sz="2500" kern="1200" dirty="0" err="1"/>
            <a:t>Timbul</a:t>
          </a:r>
          <a:r>
            <a:rPr lang="en-US" sz="2500" kern="1200" dirty="0"/>
            <a:t> Karena </a:t>
          </a:r>
          <a:r>
            <a:rPr lang="en-US" sz="2500" kern="1200" dirty="0" err="1"/>
            <a:t>Undang-undang</a:t>
          </a:r>
          <a:r>
            <a:rPr lang="en-US" sz="2500" kern="1200" dirty="0"/>
            <a:t> </a:t>
          </a:r>
          <a:r>
            <a:rPr lang="en-US" sz="2500" kern="1200" dirty="0" err="1"/>
            <a:t>Akibat</a:t>
          </a:r>
          <a:r>
            <a:rPr lang="en-US" sz="2500" kern="1200" dirty="0"/>
            <a:t> </a:t>
          </a:r>
          <a:r>
            <a:rPr lang="en-US" sz="2500" kern="1200" dirty="0" err="1"/>
            <a:t>Perbuatan</a:t>
          </a:r>
          <a:r>
            <a:rPr lang="en-US" sz="2500" kern="1200" dirty="0"/>
            <a:t> </a:t>
          </a:r>
          <a:r>
            <a:rPr lang="en-US" sz="2500" kern="1200" dirty="0" err="1"/>
            <a:t>Manusia</a:t>
          </a:r>
          <a:endParaRPr lang="en-US" sz="2500" kern="1200" dirty="0"/>
        </a:p>
      </dsp:txBody>
      <dsp:txXfrm>
        <a:off x="1002351" y="1506407"/>
        <a:ext cx="2756466" cy="1637173"/>
      </dsp:txXfrm>
    </dsp:sp>
    <dsp:sp modelId="{5151C262-108B-48E7-A2D6-E9E4A6D675D3}">
      <dsp:nvSpPr>
        <dsp:cNvPr id="0" name=""/>
        <dsp:cNvSpPr/>
      </dsp:nvSpPr>
      <dsp:spPr>
        <a:xfrm>
          <a:off x="4176464" y="2040994"/>
          <a:ext cx="3257641" cy="1637173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8900" rIns="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 err="1"/>
            <a:t>Perikatan</a:t>
          </a:r>
          <a:r>
            <a:rPr lang="en-US" sz="2500" kern="1200" dirty="0"/>
            <a:t> </a:t>
          </a:r>
          <a:r>
            <a:rPr lang="en-US" sz="2500" kern="1200" dirty="0" err="1"/>
            <a:t>Timbul</a:t>
          </a:r>
          <a:r>
            <a:rPr lang="en-US" sz="2500" kern="1200" dirty="0"/>
            <a:t> Karena </a:t>
          </a:r>
          <a:r>
            <a:rPr lang="en-US" sz="2500" kern="1200" dirty="0" err="1"/>
            <a:t>Undang-undang</a:t>
          </a:r>
          <a:r>
            <a:rPr lang="en-US" sz="2500" kern="1200" dirty="0"/>
            <a:t> Saja</a:t>
          </a:r>
        </a:p>
      </dsp:txBody>
      <dsp:txXfrm>
        <a:off x="4176464" y="2040994"/>
        <a:ext cx="3257641" cy="16371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Pasal 1352 </a:t>
            </a:r>
            <a:r>
              <a:rPr lang="en-US" dirty="0" err="1"/>
              <a:t>KUHPerdatas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0147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63986"/>
            <a:ext cx="7632848" cy="30777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lang="en-US" sz="1400" b="1" i="0" kern="120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rPr>
              <a:t>HKB24412: </a:t>
            </a:r>
            <a:r>
              <a:rPr kumimoji="0" lang="en-ID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HUKUM PERIKATAN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94763"/>
            <a:ext cx="7560840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lang="en-US" sz="11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HKB24412: </a:t>
            </a:r>
            <a:r>
              <a:rPr kumimoji="0" lang="en-ID" sz="1100" b="0" i="0" u="none" strike="noStrike" kern="1200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HUKUM PERIKATAN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  <a:defRPr/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HKB24227: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HUKUM AGRARIA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120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: 00                                     Tanggal Berlaku 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omments" Target="../comments/commen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37170" y="1530062"/>
            <a:ext cx="9144000" cy="18774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Perikatan</a:t>
            </a:r>
            <a:r>
              <a:rPr lang="en-US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yang Lahir </a:t>
            </a:r>
            <a:r>
              <a:rPr lang="en-US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endParaRPr lang="en-US" sz="40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Undang-undang</a:t>
            </a:r>
            <a:endParaRPr lang="id-ID" sz="40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</a:t>
            </a:r>
            <a:r>
              <a:rPr lang="en-US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6</a:t>
            </a:r>
            <a:endParaRPr lang="en-US" altLang="id-ID" sz="3600" b="1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>
            <p:custDataLst>
              <p:tags r:id="rId2"/>
            </p:custDataLst>
          </p:nvPr>
        </p:nvSpPr>
        <p:spPr>
          <a:xfrm>
            <a:off x="37170" y="5235203"/>
            <a:ext cx="9144000" cy="6451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ookman Old Style" panose="02050604050505020204" charset="0"/>
                <a:cs typeface="Bookman Old Style" panose="02050604050505020204" charset="0"/>
              </a:rPr>
              <a:t>Eka Chandre Pratiwi, S.H.,M.Kn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93" y="3212976"/>
            <a:ext cx="2590614" cy="1727076"/>
          </a:xfrm>
          <a:prstGeom prst="rect">
            <a:avLst/>
          </a:prstGeom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3C904D2-5AF1-FD62-266F-6E4F26E0BF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512" y="548680"/>
            <a:ext cx="8712968" cy="5832648"/>
          </a:xfrm>
        </p:spPr>
        <p:txBody>
          <a:bodyPr>
            <a:normAutofit/>
          </a:bodyPr>
          <a:lstStyle/>
          <a:p>
            <a:pPr algn="just"/>
            <a:endParaRPr lang="en-US" sz="3200" dirty="0">
              <a:ln w="0"/>
              <a:solidFill>
                <a:schemeClr val="accent1"/>
              </a:solidFill>
              <a:latin typeface="+mj-lt"/>
            </a:endParaRPr>
          </a:p>
          <a:p>
            <a:pPr algn="just"/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Pasal 1233 Kitab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Undang-Undang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Hukum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Perdata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(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KUHPerdata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)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merupakan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ketentuan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fundamental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dalam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hukum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perikatan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karena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menetapkan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sumber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lahirnya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suatu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perikatan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. Norma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tersebut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menyatakan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bahwa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perikatan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lahir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karena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suatu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persetujuan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atau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karena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undang-undang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.</a:t>
            </a:r>
          </a:p>
          <a:p>
            <a:pPr algn="just"/>
            <a:endParaRPr lang="en-US" sz="3200" dirty="0">
              <a:ln w="0"/>
              <a:solidFill>
                <a:schemeClr val="accent1"/>
              </a:solidFill>
              <a:latin typeface="+mj-lt"/>
            </a:endParaRPr>
          </a:p>
          <a:p>
            <a:pPr algn="just"/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“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Perikatan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,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lahir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karena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suatu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persetujuan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atau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karena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accent1"/>
                </a:solidFill>
                <a:latin typeface="+mj-lt"/>
              </a:rPr>
              <a:t>undang-undang</a:t>
            </a:r>
            <a:r>
              <a:rPr lang="en-US" sz="3200" dirty="0">
                <a:ln w="0"/>
                <a:solidFill>
                  <a:schemeClr val="accent1"/>
                </a:solidFill>
                <a:latin typeface="+mj-lt"/>
              </a:rPr>
              <a:t>.”</a:t>
            </a:r>
          </a:p>
        </p:txBody>
      </p:sp>
    </p:spTree>
    <p:extLst>
      <p:ext uri="{BB962C8B-B14F-4D97-AF65-F5344CB8AC3E}">
        <p14:creationId xmlns:p14="http://schemas.microsoft.com/office/powerpoint/2010/main" val="1919900095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3FDCFB5-4093-95B8-1980-364E6643EC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528" y="980728"/>
            <a:ext cx="8136904" cy="4968552"/>
          </a:xfrm>
        </p:spPr>
        <p:txBody>
          <a:bodyPr>
            <a:noAutofit/>
          </a:bodyPr>
          <a:lstStyle/>
          <a:p>
            <a:pPr algn="just"/>
            <a:endParaRPr lang="en-US" sz="3600" dirty="0">
              <a:ln w="0"/>
              <a:solidFill>
                <a:schemeClr val="tx1"/>
              </a:solidFill>
              <a:latin typeface="+mj-lt"/>
            </a:endParaRPr>
          </a:p>
          <a:p>
            <a:pPr algn="just"/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lahir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karena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undang-undang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timbul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karena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memberikan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akibat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tertentu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terhadap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suatu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peristiwa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atau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keadaan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tanpa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mensyaratkan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adanya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persetujuan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sebelumnya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. Dengan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demikian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tidak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semua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hubungan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perikatan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bersifat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600" dirty="0" err="1">
                <a:ln w="0"/>
                <a:solidFill>
                  <a:schemeClr val="tx1"/>
                </a:solidFill>
                <a:latin typeface="+mj-lt"/>
              </a:rPr>
              <a:t>kontraktual</a:t>
            </a:r>
            <a:r>
              <a:rPr lang="en-US" sz="3600" dirty="0">
                <a:ln w="0"/>
                <a:solidFill>
                  <a:schemeClr val="tx1"/>
                </a:solidFill>
                <a:latin typeface="+mj-lt"/>
              </a:rPr>
              <a:t>.</a:t>
            </a:r>
          </a:p>
          <a:p>
            <a:pPr algn="just"/>
            <a:endParaRPr lang="en-US" sz="3600" dirty="0">
              <a:ln w="0"/>
              <a:solidFill>
                <a:schemeClr val="tx1"/>
              </a:solidFill>
              <a:latin typeface="+mj-lt"/>
            </a:endParaRPr>
          </a:p>
          <a:p>
            <a:pPr algn="just"/>
            <a:endParaRPr lang="en-US" sz="3600" dirty="0">
              <a:ln w="0"/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58815668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251460" y="692785"/>
            <a:ext cx="8606790" cy="5607050"/>
          </a:xfrm>
        </p:spPr>
        <p:txBody>
          <a:bodyPr>
            <a:noAutofit/>
          </a:bodyPr>
          <a:lstStyle/>
          <a:p>
            <a:r>
              <a:rPr lang="en-US" sz="32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Permasalahan</a:t>
            </a:r>
            <a:r>
              <a:rPr lang="en-US" sz="3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yang Sering </a:t>
            </a:r>
            <a:r>
              <a:rPr lang="en-US" sz="32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Timbul</a:t>
            </a:r>
            <a:endParaRPr lang="en-US" sz="3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endParaRPr>
          </a:p>
          <a:p>
            <a:endParaRPr lang="en-US" sz="3200" dirty="0">
              <a:ln w="0"/>
              <a:solidFill>
                <a:schemeClr val="tx1"/>
              </a:solidFill>
              <a:latin typeface="+mj-lt"/>
            </a:endParaRPr>
          </a:p>
          <a:p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Persoalan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yang paling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sering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muncul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adalah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kekeliruan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dalam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membedakan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wanprestasi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dan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perbuatan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melawan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.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Keberadaan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perjanjian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tidak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selalu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berarti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seluruh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tindakan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yang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merugikan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pihak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lain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hanya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dapat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dianalisis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sebagai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wanprestasi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.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Sebaliknya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,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keberadaan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hubungan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kontraktual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juga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tidak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secara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otomatis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menghapus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kemungkinan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adanya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kewajiban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hukum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lain di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luar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latin typeface="+mj-lt"/>
              </a:rPr>
              <a:t>kontrak</a:t>
            </a:r>
            <a:r>
              <a:rPr lang="en-US" sz="3200" dirty="0">
                <a:ln w="0"/>
                <a:solidFill>
                  <a:schemeClr val="tx1"/>
                </a:solidFill>
                <a:latin typeface="+mj-lt"/>
              </a:rPr>
              <a:t>.</a:t>
            </a:r>
          </a:p>
          <a:p>
            <a:pPr algn="just">
              <a:buFont typeface="+mj-lt"/>
            </a:pPr>
            <a:endParaRPr lang="en-US" altLang="en-US" sz="3200" dirty="0">
              <a:ln w="0"/>
              <a:solidFill>
                <a:schemeClr val="tx1"/>
              </a:solidFill>
              <a:latin typeface="+mj-lt"/>
              <a:cs typeface="Bookman Old Style" panose="02050604050505020204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C44AD69B-0416-2C27-7DF7-276EBB1603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08446757"/>
              </p:ext>
            </p:extLst>
          </p:nvPr>
        </p:nvGraphicFramePr>
        <p:xfrm>
          <a:off x="323528" y="692696"/>
          <a:ext cx="8352928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94255303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9393F022-C92E-03E7-115B-AA57AB113A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504" y="548680"/>
            <a:ext cx="8784976" cy="5688632"/>
          </a:xfrm>
        </p:spPr>
        <p:txBody>
          <a:bodyPr>
            <a:noAutofit/>
          </a:bodyPr>
          <a:lstStyle/>
          <a:p>
            <a:pPr algn="r"/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Pasal 1353 KUH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Perdata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,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perikatan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yang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timbul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dari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undang-undang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sebagai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akibat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dari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perbuatan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orang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timbul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dari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perbuatan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halal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atau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dibolehkan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oleh  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hukum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(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rechtmatige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daad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).</a:t>
            </a:r>
          </a:p>
          <a:p>
            <a:pPr algn="r"/>
            <a:endParaRPr lang="en-US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j-lt"/>
            </a:endParaRPr>
          </a:p>
          <a:p>
            <a:pPr marL="457200" lvl="0" indent="-457200" algn="r">
              <a:buFont typeface="Wingdings" panose="05000000000000000000" pitchFamily="2" charset="2"/>
              <a:buChar char="Ø"/>
            </a:pP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wakil </a:t>
            </a: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tanpa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kuasa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(</a:t>
            </a: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zaakwarneming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) Pasal 1354 </a:t>
            </a: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KUHPerdata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;</a:t>
            </a:r>
          </a:p>
          <a:p>
            <a:pPr marL="914400" lvl="1" indent="-457200" algn="r">
              <a:buFont typeface="Wingdings" panose="05000000000000000000" pitchFamily="2" charset="2"/>
              <a:buChar char="Ø"/>
            </a:pP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pembayaran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yang </a:t>
            </a: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tidak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terutang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(</a:t>
            </a: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overschuldidge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betaling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)Pasal 1359 </a:t>
            </a: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KUHPerdata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;</a:t>
            </a:r>
          </a:p>
          <a:p>
            <a:pPr marL="914400" lvl="1" indent="-457200" algn="r">
              <a:buFont typeface="Wingdings" panose="05000000000000000000" pitchFamily="2" charset="2"/>
              <a:buChar char="Ø"/>
            </a:pP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perikatan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wajar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atau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perikatan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alam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(</a:t>
            </a: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natuurlijke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verbintenis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) Pasal 1791 </a:t>
            </a:r>
            <a:r>
              <a:rPr lang="en-US" sz="28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KUHPerdata</a:t>
            </a:r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.</a:t>
            </a:r>
          </a:p>
          <a:p>
            <a:pPr marL="457200" lvl="0" indent="-457200" algn="r">
              <a:buFont typeface="Wingdings" panose="05000000000000000000" pitchFamily="2" charset="2"/>
              <a:buChar char="Ø"/>
            </a:pP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yang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terbit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dari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perbuatan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melanggar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hukum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(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onrechtmatige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 </a:t>
            </a:r>
            <a:r>
              <a:rPr lang="en-US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daad</a:t>
            </a:r>
            <a:r>
              <a: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2615527784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5DB89DC-CEE3-3D09-51EA-BB489573EB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956340"/>
      </p:ext>
    </p:extLst>
  </p:cSld>
  <p:clrMapOvr>
    <a:masterClrMapping/>
  </p:clrMapOvr>
  <p:transition spd="slow"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C9BD7F7-3743-26E3-1C17-FA8E6D70D8D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037015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59E32A6D-B704-3C68-3612-A2FEC6C6DF0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354794"/>
      </p:ext>
    </p:extLst>
  </p:cSld>
  <p:clrMapOvr>
    <a:masterClrMapping/>
  </p:clrMapOvr>
  <p:transition spd="slow"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311956D-2FC2-F74C-7101-EF0153C1609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439670"/>
      </p:ext>
    </p:extLst>
  </p:cSld>
  <p:clrMapOvr>
    <a:masterClrMapping/>
  </p:clrMapOvr>
  <p:transition spd="slow"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/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 dirty="0"/>
              <a:t>	</a:t>
            </a:r>
          </a:p>
          <a:p>
            <a:endParaRPr lang="en-US" sz="4000" b="1" dirty="0"/>
          </a:p>
          <a:p>
            <a:endParaRPr lang="id-ID" sz="2400" b="1" dirty="0">
              <a:sym typeface="Wingdings" panose="05000000000000000000" pitchFamily="2" charset="2"/>
            </a:endParaRPr>
          </a:p>
          <a:p>
            <a:pPr marL="571500" indent="-571500">
              <a:buFont typeface="Wingdings" panose="05000000000000000000" pitchFamily="2" charset="2"/>
              <a:buChar char="J"/>
            </a:pPr>
            <a:r>
              <a:rPr lang="en-US" sz="4000" b="1" dirty="0"/>
              <a:t>END</a:t>
            </a:r>
            <a:r>
              <a:rPr lang="id-ID" sz="4000" b="1" dirty="0"/>
              <a:t> </a:t>
            </a:r>
            <a:r>
              <a:rPr lang="id-ID" sz="4000" b="1" dirty="0">
                <a:sym typeface="Wingdings" panose="05000000000000000000" pitchFamily="2" charset="2"/>
              </a:rPr>
              <a:t></a:t>
            </a:r>
            <a:endParaRPr lang="en-US" sz="4000" b="1" dirty="0">
              <a:sym typeface="Wingdings" panose="05000000000000000000" pitchFamily="2" charset="2"/>
            </a:endParaRPr>
          </a:p>
          <a:p>
            <a:r>
              <a:rPr lang="en-US" sz="4000" b="1" dirty="0">
                <a:sym typeface="Wingdings" panose="05000000000000000000" pitchFamily="2" charset="2"/>
              </a:rPr>
              <a:t>TERIMA KASI</a:t>
            </a:r>
          </a:p>
        </p:txBody>
      </p:sp>
    </p:spTree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422</TotalTime>
  <Words>245</Words>
  <Application>Microsoft Office PowerPoint</Application>
  <PresentationFormat>On-screen Show (4:3)</PresentationFormat>
  <Paragraphs>27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Bookman Old Style</vt:lpstr>
      <vt:lpstr>Calibri</vt:lpstr>
      <vt:lpstr>Cambria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Eka Chandre Pratiwi</cp:lastModifiedBy>
  <cp:revision>685</cp:revision>
  <cp:lastPrinted>2017-08-29T02:54:00Z</cp:lastPrinted>
  <dcterms:created xsi:type="dcterms:W3CDTF">2010-04-18T12:06:00Z</dcterms:created>
  <dcterms:modified xsi:type="dcterms:W3CDTF">2026-10-16T16:46:38Z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9A5EFE740EC449978A5AB6B85036B936_12</vt:lpwstr>
  </property>
  <property fmtid="{D5CDD505-2E9C-101B-9397-08002B2CF9AE}" pid="3" name="KSOProductBuildVer">
    <vt:lpwstr>1033-12.2.0.22549</vt:lpwstr>
  </property>
</Properties>
</file>