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256" r:id="rId2"/>
    <p:sldId id="385" r:id="rId3"/>
    <p:sldId id="411" r:id="rId4"/>
    <p:sldId id="434" r:id="rId5"/>
    <p:sldId id="435" r:id="rId6"/>
    <p:sldId id="438" r:id="rId7"/>
    <p:sldId id="436" r:id="rId8"/>
    <p:sldId id="439" r:id="rId9"/>
    <p:sldId id="440" r:id="rId10"/>
    <p:sldId id="441" r:id="rId11"/>
    <p:sldId id="442" r:id="rId12"/>
    <p:sldId id="443" r:id="rId13"/>
    <p:sldId id="444" r:id="rId14"/>
    <p:sldId id="445" r:id="rId15"/>
    <p:sldId id="446" r:id="rId16"/>
    <p:sldId id="447" r:id="rId17"/>
    <p:sldId id="448" r:id="rId18"/>
    <p:sldId id="449" r:id="rId19"/>
    <p:sldId id="450" r:id="rId20"/>
    <p:sldId id="451" r:id="rId21"/>
    <p:sldId id="453" r:id="rId22"/>
    <p:sldId id="454" r:id="rId23"/>
    <p:sldId id="437" r:id="rId24"/>
    <p:sldId id="455" r:id="rId25"/>
    <p:sldId id="460" r:id="rId26"/>
  </p:sldIdLst>
  <p:sldSz cx="9144000" cy="6858000" type="screen4x3"/>
  <p:notesSz cx="7045325" cy="9345613"/>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9" userDrawn="1">
          <p15:clr>
            <a:srgbClr val="A4A3A4"/>
          </p15:clr>
        </p15:guide>
        <p15:guide id="2" pos="2821" userDrawn="1">
          <p15:clr>
            <a:srgbClr val="A4A3A4"/>
          </p15:clr>
        </p15:guide>
      </p15:sldGuideLst>
    </p:ext>
    <p:ext uri="{2D200454-40CA-4A62-9FC3-DE9A4176ACB9}">
      <p15:notesGuideLst xmlns:p15="http://schemas.microsoft.com/office/powerpoint/2012/main">
        <p15:guide id="1" orient="horz" pos="3011">
          <p15:clr>
            <a:srgbClr val="A4A3A4"/>
          </p15:clr>
        </p15:guide>
        <p15:guide id="2" pos="217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6" autoAdjust="0"/>
    <p:restoredTop sz="81339" autoAdjust="0"/>
  </p:normalViewPr>
  <p:slideViewPr>
    <p:cSldViewPr showGuides="1">
      <p:cViewPr varScale="1">
        <p:scale>
          <a:sx n="59" d="100"/>
          <a:sy n="59" d="100"/>
        </p:scale>
        <p:origin x="1626" y="66"/>
      </p:cViewPr>
      <p:guideLst>
        <p:guide orient="horz" pos="2209"/>
        <p:guide pos="2821"/>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3011"/>
        <p:guide pos="217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commentAuthors" Target="commentAuthor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t>‹#›</a:t>
            </a:fld>
            <a:endParaRPr lang="en-US"/>
          </a:p>
        </p:txBody>
      </p:sp>
    </p:spTree>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HKB24413</a:t>
            </a: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PERUSAHAAN</a:t>
            </a:r>
            <a:endParaRPr kumimoji="0" lang="en-US" alt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sym typeface="+mn-ea"/>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lang="en-US" altLang="en-US"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HKB24413</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a:t>
            </a:r>
            <a:r>
              <a:rPr lang="id-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PERUSAHAAN</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
          <p:cNvSpPr>
            <a:spLocks noChangeArrowheads="1"/>
          </p:cNvSpPr>
          <p:nvPr userDrawn="1"/>
        </p:nvSpPr>
        <p:spPr bwMode="auto">
          <a:xfrm>
            <a:off x="899592" y="287700"/>
            <a:ext cx="7704856"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lang="en-US" altLang="en-US"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HKB24413</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a:t>
            </a:r>
            <a:r>
              <a:rPr lang="id-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PERUSAHAAN</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8"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1"/>
            </p:custDataLst>
          </p:nvPr>
        </p:nvSpPr>
        <p:spPr>
          <a:xfrm>
            <a:off x="0" y="1918097"/>
            <a:ext cx="9144000" cy="1568450"/>
          </a:xfrm>
          <a:prstGeom prst="rect">
            <a:avLst/>
          </a:prstGeom>
          <a:noFill/>
        </p:spPr>
        <p:txBody>
          <a:bodyPr wrap="square" lIns="91440" tIns="45720" rIns="91440" bIns="45720">
            <a:spAutoFit/>
          </a:bodyPr>
          <a:lstStyle/>
          <a:p>
            <a:pPr algn="ctr">
              <a:lnSpc>
                <a:spcPct val="120000"/>
              </a:lnSpc>
            </a:pPr>
            <a:r>
              <a:rPr lang="en-US" altLang="en-US" sz="40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cs typeface="Arial" panose="020B0604020202020204" pitchFamily="34" charset="0"/>
              </a:rPr>
              <a:t>Persekutuan Perdata (Maatschap)</a:t>
            </a:r>
          </a:p>
          <a:p>
            <a:pPr algn="ctr">
              <a:lnSpc>
                <a:spcPct val="120000"/>
              </a:lnSpc>
            </a:pPr>
            <a:r>
              <a:rPr lang="en-US" altLang="en-US" sz="40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cs typeface="Arial" panose="020B0604020202020204" pitchFamily="34" charset="0"/>
              </a:rPr>
              <a:t>Pertemuan Ke-5</a:t>
            </a:r>
          </a:p>
        </p:txBody>
      </p:sp>
      <p:pic>
        <p:nvPicPr>
          <p:cNvPr id="5" name="Picture 4" descr="D:\!!!DATA RETNO_QAC\ARSIP Internal Memo\LOGO IM.png"/>
          <p:cNvPicPr/>
          <p:nvPr/>
        </p:nvPicPr>
        <p:blipFill>
          <a:blip r:embed="rId5">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550545"/>
            <a:ext cx="7416800" cy="1139825"/>
          </a:xfrm>
        </p:spPr>
        <p:txBody>
          <a:bodyPr>
            <a:normAutofit/>
          </a:bodyPr>
          <a:lstStyle/>
          <a:p>
            <a:pPr algn="ctr">
              <a:lnSpc>
                <a:spcPct val="100000"/>
              </a:lnSpc>
              <a:buFont typeface="Wingdings" panose="05000000000000000000" charset="0"/>
            </a:pPr>
            <a:r>
              <a:rPr lang="en-US" altLang="en-US" sz="2400" b="1" dirty="0">
                <a:solidFill>
                  <a:schemeClr val="tx1"/>
                </a:solidFill>
                <a:sym typeface="+mn-ea"/>
              </a:rPr>
              <a:t>PERSEKUTUAN PERDATA (MAATSCHAP)</a:t>
            </a:r>
            <a:endParaRPr lang="en-US" altLang="en-US" sz="2400" b="1" dirty="0">
              <a:solidFill>
                <a:schemeClr val="tx1"/>
              </a:solidFill>
            </a:endParaRPr>
          </a:p>
        </p:txBody>
      </p:sp>
      <p:sp>
        <p:nvSpPr>
          <p:cNvPr id="3" name="Subtitle 1"/>
          <p:cNvSpPr txBox="1"/>
          <p:nvPr/>
        </p:nvSpPr>
        <p:spPr>
          <a:xfrm>
            <a:off x="366395" y="1641475"/>
            <a:ext cx="8387080" cy="460184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ct val="100000"/>
              </a:lnSpc>
              <a:buFont typeface="Wingdings" panose="05000000000000000000" charset="0"/>
            </a:pPr>
            <a:r>
              <a:rPr lang="en-US" altLang="en-US" sz="2100" dirty="0">
                <a:solidFill>
                  <a:schemeClr val="tx1"/>
                </a:solidFill>
              </a:rPr>
              <a:t>“Bentuk kerja sama antara dua orang atau lebih yang sepakat memasukkan sesuatu ke dalam persekutuan dengan tujuan memperoleh keuntungan bersama.”</a:t>
            </a:r>
          </a:p>
          <a:p>
            <a:pPr marL="342900" indent="-342900" algn="just">
              <a:lnSpc>
                <a:spcPct val="100000"/>
              </a:lnSpc>
              <a:buFont typeface="Wingdings" panose="05000000000000000000" charset="0"/>
              <a:buChar char="v"/>
            </a:pPr>
            <a:endParaRPr lang="en-US" altLang="en-US" sz="2100" dirty="0">
              <a:solidFill>
                <a:schemeClr val="tx1"/>
              </a:solidFill>
            </a:endParaRPr>
          </a:p>
          <a:p>
            <a:pPr algn="just">
              <a:lnSpc>
                <a:spcPct val="100000"/>
              </a:lnSpc>
              <a:buFont typeface="Wingdings" panose="05000000000000000000" charset="0"/>
            </a:pPr>
            <a:r>
              <a:rPr lang="en-US" altLang="en-US" sz="2100" dirty="0">
                <a:solidFill>
                  <a:schemeClr val="tx1"/>
                </a:solidFill>
              </a:rPr>
              <a:t>Dasar Hukum: Pasal 1618–1652 KUHPerdata.</a:t>
            </a:r>
          </a:p>
          <a:p>
            <a:pPr algn="just">
              <a:lnSpc>
                <a:spcPct val="100000"/>
              </a:lnSpc>
              <a:buFont typeface="Wingdings" panose="05000000000000000000" charset="0"/>
            </a:pPr>
            <a:r>
              <a:rPr lang="en-US" altLang="en-US" sz="2100" dirty="0">
                <a:solidFill>
                  <a:schemeClr val="tx1"/>
                </a:solidFill>
              </a:rPr>
              <a:t>Persekutuan perdata merupakan bentuk kerja sama yang tidak berbadan hukum, sehingga tanggung jawabnya melekat pada pribadi para sekutu.</a:t>
            </a:r>
          </a:p>
          <a:p>
            <a:pPr algn="just">
              <a:lnSpc>
                <a:spcPct val="100000"/>
              </a:lnSpc>
              <a:buFont typeface="Wingdings" panose="05000000000000000000" charset="0"/>
            </a:pPr>
            <a:endParaRPr lang="en-US" altLang="en-US" sz="2100" dirty="0">
              <a:solidFill>
                <a:schemeClr val="tx1"/>
              </a:solidFill>
            </a:endParaRPr>
          </a:p>
          <a:p>
            <a:pPr algn="just">
              <a:lnSpc>
                <a:spcPct val="100000"/>
              </a:lnSpc>
              <a:buFont typeface="Wingdings" panose="05000000000000000000" charset="0"/>
            </a:pPr>
            <a:endParaRPr lang="en-US" altLang="en-US" sz="2100" dirty="0">
              <a:solidFill>
                <a:schemeClr val="tx1"/>
              </a:solidFill>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241300" y="1458595"/>
            <a:ext cx="8486775" cy="460819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ct val="100000"/>
              </a:lnSpc>
              <a:buFont typeface="Wingdings" panose="05000000000000000000" charset="0"/>
            </a:pPr>
            <a:r>
              <a:rPr lang="en-US" altLang="en-US" sz="3000" dirty="0">
                <a:solidFill>
                  <a:schemeClr val="tx1"/>
                </a:solidFill>
                <a:sym typeface="+mn-ea"/>
              </a:rPr>
              <a:t>Persekutuan Perdata adalah bentuk kerja sama ekonomi yang sering digunakan oleh profesi bebas, seperti pengacara, dokter, arsitek, atau akuntan.</a:t>
            </a:r>
            <a:endParaRPr lang="en-US" altLang="en-US" sz="3000" dirty="0">
              <a:solidFill>
                <a:schemeClr val="tx1"/>
              </a:solidFill>
            </a:endParaRPr>
          </a:p>
          <a:p>
            <a:pPr algn="just">
              <a:lnSpc>
                <a:spcPct val="100000"/>
              </a:lnSpc>
              <a:buFont typeface="Wingdings" panose="05000000000000000000" charset="0"/>
            </a:pPr>
            <a:r>
              <a:rPr lang="en-US" altLang="en-US" sz="3000" dirty="0">
                <a:solidFill>
                  <a:schemeClr val="tx1"/>
                </a:solidFill>
                <a:sym typeface="+mn-ea"/>
              </a:rPr>
              <a:t>Maatschap menekankan kerja sama atas dasar kepercayaan dan kesetaraan, bukan hierarki.</a:t>
            </a:r>
            <a:endParaRPr lang="en-US" altLang="en-US" sz="3000" dirty="0">
              <a:solidFill>
                <a:schemeClr val="tx1"/>
              </a:solidFill>
            </a:endParaRPr>
          </a:p>
          <a:p>
            <a:pPr algn="just">
              <a:lnSpc>
                <a:spcPct val="100000"/>
              </a:lnSpc>
              <a:buFont typeface="Wingdings" panose="05000000000000000000" charset="0"/>
            </a:pPr>
            <a:r>
              <a:rPr lang="en-US" altLang="en-US" sz="3000" dirty="0">
                <a:solidFill>
                  <a:schemeClr val="tx1"/>
                </a:solidFill>
                <a:sym typeface="+mn-ea"/>
              </a:rPr>
              <a:t>Contoh: Dua dokter membuka klinik bersama dan sepakat membagi keuntungan sesuai kontribusi modal.</a:t>
            </a:r>
            <a:endParaRPr lang="en-US" altLang="en-US" sz="3000" dirty="0">
              <a:solidFill>
                <a:schemeClr val="tx1"/>
              </a:solidFill>
            </a:endParaRPr>
          </a:p>
          <a:p>
            <a:pPr algn="just">
              <a:lnSpc>
                <a:spcPts val="2350"/>
              </a:lnSpc>
              <a:buFont typeface="+mj-lt"/>
            </a:pPr>
            <a:endParaRPr lang="en-US" altLang="en-US" sz="3000" dirty="0">
              <a:solidFill>
                <a:schemeClr val="tx1"/>
              </a:solidFill>
            </a:endParaRP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r>
              <a:rPr lang="en-US" altLang="en-US" sz="2200" b="1">
                <a:solidFill>
                  <a:schemeClr val="tx1"/>
                </a:solidFill>
              </a:rPr>
              <a:t>LANDASAN HUKUM</a:t>
            </a:r>
          </a:p>
          <a:p>
            <a:pPr algn="just"/>
            <a:endParaRPr lang="en-US" altLang="en-US" sz="2200" b="1">
              <a:solidFill>
                <a:schemeClr val="tx1"/>
              </a:solidFill>
            </a:endParaRPr>
          </a:p>
          <a:p>
            <a:pPr algn="just"/>
            <a:r>
              <a:rPr lang="en-US" altLang="en-US" sz="2200">
                <a:solidFill>
                  <a:schemeClr val="tx1"/>
                </a:solidFill>
              </a:rPr>
              <a:t>KUHPerdata Pasal 1618: mengatur definisi dan sifat persekutuan perdata.</a:t>
            </a:r>
          </a:p>
          <a:p>
            <a:pPr algn="just"/>
            <a:endParaRPr lang="en-US" altLang="en-US" sz="2200">
              <a:solidFill>
                <a:schemeClr val="tx1"/>
              </a:solidFill>
            </a:endParaRPr>
          </a:p>
          <a:p>
            <a:pPr algn="just"/>
            <a:r>
              <a:rPr lang="en-US" altLang="en-US" sz="2200">
                <a:solidFill>
                  <a:schemeClr val="tx1"/>
                </a:solidFill>
              </a:rPr>
              <a:t>Pasal 1619: menegaskan adanya unsur “pemasukan sesuatu” (modal, barang, tenaga, keahlian).</a:t>
            </a:r>
          </a:p>
          <a:p>
            <a:pPr algn="just"/>
            <a:endParaRPr lang="en-US" altLang="en-US" sz="2200">
              <a:solidFill>
                <a:schemeClr val="tx1"/>
              </a:solidFill>
            </a:endParaRPr>
          </a:p>
          <a:p>
            <a:pPr algn="just"/>
            <a:r>
              <a:rPr lang="en-US" altLang="en-US" sz="2200">
                <a:solidFill>
                  <a:schemeClr val="tx1"/>
                </a:solidFill>
              </a:rPr>
              <a:t>Pasal 1623: mengatur tentang pembagian keuntungan dan kerugian.</a:t>
            </a:r>
          </a:p>
          <a:p>
            <a:pPr algn="just"/>
            <a:r>
              <a:rPr lang="en-US" altLang="en-US" sz="2200">
                <a:solidFill>
                  <a:schemeClr val="tx1"/>
                </a:solidFill>
              </a:rPr>
              <a:t>Artinya, seluruh ketentuan hukum persekutuan perdata bersifat pelengkap (aanvullend recht) — boleh diubah sesuai kesepakatan para pihak.</a:t>
            </a: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r>
              <a:rPr lang="en-US" altLang="en-US" sz="2200" b="1">
                <a:solidFill>
                  <a:schemeClr val="tx1"/>
                </a:solidFill>
              </a:rPr>
              <a:t>PENGERTIAN MAATSCHAP</a:t>
            </a:r>
          </a:p>
          <a:p>
            <a:pPr algn="just"/>
            <a:endParaRPr lang="en-US" altLang="en-US" sz="2200">
              <a:solidFill>
                <a:schemeClr val="tx1"/>
              </a:solidFill>
            </a:endParaRPr>
          </a:p>
          <a:p>
            <a:pPr algn="just"/>
            <a:r>
              <a:rPr lang="en-US" altLang="en-US" sz="2200">
                <a:solidFill>
                  <a:schemeClr val="tx1"/>
                </a:solidFill>
              </a:rPr>
              <a:t>Maatschap berasal dari kata Belanda yang berarti “perserikatan” atau “kemitraan.”</a:t>
            </a:r>
          </a:p>
          <a:p>
            <a:pPr algn="just"/>
            <a:r>
              <a:rPr lang="en-US" altLang="en-US" sz="2200">
                <a:solidFill>
                  <a:schemeClr val="tx1"/>
                </a:solidFill>
              </a:rPr>
              <a:t>Secara hukum, Maatschap adalah perjanjian antara dua orang atau lebih untuk bekerja sama dengan menyumbangkan sesuatu demi keuntungan bersama.</a:t>
            </a:r>
          </a:p>
          <a:p>
            <a:pPr algn="just"/>
            <a:r>
              <a:rPr lang="en-US" altLang="en-US" sz="2200">
                <a:solidFill>
                  <a:schemeClr val="tx1"/>
                </a:solidFill>
              </a:rPr>
              <a:t>Tidak berbadan hukum, sehingga tidak memiliki kekayaan terpisah dari sekutu.</a:t>
            </a:r>
          </a:p>
          <a:p>
            <a:pPr algn="just"/>
            <a:r>
              <a:rPr lang="en-US" altLang="en-US" sz="2200">
                <a:solidFill>
                  <a:schemeClr val="tx1"/>
                </a:solidFill>
              </a:rPr>
              <a:t>Contoh: Dua konsultan hukum sepakat membuka firma dengan modal dan keahlian masing-masing.</a:t>
            </a: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r>
              <a:rPr lang="en-US" altLang="en-US" sz="2200">
                <a:solidFill>
                  <a:schemeClr val="tx1"/>
                </a:solidFill>
              </a:rPr>
              <a:t>UNSUR-UNSUR PERSEKUTUAN PERDATA</a:t>
            </a:r>
          </a:p>
          <a:p>
            <a:pPr algn="just"/>
            <a:endParaRPr lang="en-US" altLang="en-US" sz="2200">
              <a:solidFill>
                <a:schemeClr val="tx1"/>
              </a:solidFill>
            </a:endParaRPr>
          </a:p>
          <a:p>
            <a:pPr marL="457200" indent="-457200" algn="just">
              <a:buFont typeface="+mj-lt"/>
              <a:buAutoNum type="arabicPeriod"/>
            </a:pPr>
            <a:r>
              <a:rPr lang="en-US" altLang="en-US" sz="2200">
                <a:solidFill>
                  <a:schemeClr val="tx1"/>
                </a:solidFill>
              </a:rPr>
              <a:t>Perjanjian: harus sah menurut Pasal 1320 KUHPerdata.</a:t>
            </a:r>
          </a:p>
          <a:p>
            <a:pPr marL="457200" indent="-457200" algn="just">
              <a:buFont typeface="+mj-lt"/>
              <a:buAutoNum type="arabicPeriod"/>
            </a:pPr>
            <a:r>
              <a:rPr lang="en-US" altLang="en-US" sz="2200">
                <a:solidFill>
                  <a:schemeClr val="tx1"/>
                </a:solidFill>
              </a:rPr>
              <a:t>Para Sekutu: minimal dua orang.</a:t>
            </a:r>
          </a:p>
          <a:p>
            <a:pPr marL="457200" indent="-457200" algn="just">
              <a:buFont typeface="+mj-lt"/>
              <a:buAutoNum type="arabicPeriod"/>
            </a:pPr>
            <a:r>
              <a:rPr lang="en-US" altLang="en-US" sz="2200">
                <a:solidFill>
                  <a:schemeClr val="tx1"/>
                </a:solidFill>
              </a:rPr>
              <a:t>Kontribusi: setiap sekutu menyumbang sesuatu (uang, barang, atau keahlian).</a:t>
            </a:r>
          </a:p>
          <a:p>
            <a:pPr marL="457200" indent="-457200" algn="just">
              <a:buFont typeface="+mj-lt"/>
              <a:buAutoNum type="arabicPeriod"/>
            </a:pPr>
            <a:r>
              <a:rPr lang="en-US" altLang="en-US" sz="2200">
                <a:solidFill>
                  <a:schemeClr val="tx1"/>
                </a:solidFill>
              </a:rPr>
              <a:t>Tujuan Bersama: mencari keuntungan bersama.</a:t>
            </a:r>
          </a:p>
          <a:p>
            <a:pPr marL="457200" indent="-457200" algn="just">
              <a:buFont typeface="+mj-lt"/>
              <a:buAutoNum type="arabicPeriod"/>
            </a:pPr>
            <a:r>
              <a:rPr lang="en-US" altLang="en-US" sz="2200">
                <a:solidFill>
                  <a:schemeClr val="tx1"/>
                </a:solidFill>
              </a:rPr>
              <a:t>Pembagian Hasil: keuntungan dan kerugian dibagi sesuai perjanjian.</a:t>
            </a:r>
          </a:p>
          <a:p>
            <a:pPr algn="just"/>
            <a:endParaRPr lang="en-US" altLang="en-US" sz="2200">
              <a:solidFill>
                <a:schemeClr val="tx1"/>
              </a:solidFill>
            </a:endParaRPr>
          </a:p>
          <a:p>
            <a:pPr algn="just"/>
            <a:r>
              <a:rPr lang="en-US" altLang="en-US" sz="2200">
                <a:solidFill>
                  <a:schemeClr val="tx1"/>
                </a:solidFill>
              </a:rPr>
              <a:t>Contoh: Dua akuntan bekerja sama dengan kontribusi keahlian dan biaya operasional, lalu membagi hasil sesuai kesepakatan.</a:t>
            </a: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r>
              <a:rPr lang="en-US" altLang="en-US" sz="2200">
                <a:solidFill>
                  <a:schemeClr val="tx1"/>
                </a:solidFill>
              </a:rPr>
              <a:t>CIRI-CIRI PERSEKUTUAN PERDATA</a:t>
            </a:r>
          </a:p>
          <a:p>
            <a:pPr algn="just"/>
            <a:endParaRPr lang="en-US" altLang="en-US" sz="2200">
              <a:solidFill>
                <a:schemeClr val="tx1"/>
              </a:solidFill>
            </a:endParaRPr>
          </a:p>
          <a:p>
            <a:pPr marL="342900" indent="-342900" algn="just">
              <a:buFont typeface="Wingdings" panose="05000000000000000000" charset="0"/>
              <a:buChar char="v"/>
            </a:pPr>
            <a:r>
              <a:rPr lang="en-US" altLang="en-US" sz="2200">
                <a:solidFill>
                  <a:schemeClr val="tx1"/>
                </a:solidFill>
              </a:rPr>
              <a:t>Berdasarkan hubungan kepercayaan tinggi antar sekutu.</a:t>
            </a:r>
          </a:p>
          <a:p>
            <a:pPr marL="342900" indent="-342900" algn="just">
              <a:buFont typeface="Wingdings" panose="05000000000000000000" charset="0"/>
              <a:buChar char="v"/>
            </a:pPr>
            <a:r>
              <a:rPr lang="en-US" altLang="en-US" sz="2200">
                <a:solidFill>
                  <a:schemeClr val="tx1"/>
                </a:solidFill>
              </a:rPr>
              <a:t>Tidak memiliki status badan hukum.</a:t>
            </a:r>
          </a:p>
          <a:p>
            <a:pPr marL="342900" indent="-342900" algn="just">
              <a:buFont typeface="Wingdings" panose="05000000000000000000" charset="0"/>
              <a:buChar char="v"/>
            </a:pPr>
            <a:r>
              <a:rPr lang="en-US" altLang="en-US" sz="2200">
                <a:solidFill>
                  <a:schemeClr val="tx1"/>
                </a:solidFill>
              </a:rPr>
              <a:t>Kekayaan dan tanggung jawab melekat pada pribadi sekutu.</a:t>
            </a:r>
          </a:p>
          <a:p>
            <a:pPr marL="342900" indent="-342900" algn="just">
              <a:buFont typeface="Wingdings" panose="05000000000000000000" charset="0"/>
              <a:buChar char="v"/>
            </a:pPr>
            <a:r>
              <a:rPr lang="en-US" altLang="en-US" sz="2200">
                <a:solidFill>
                  <a:schemeClr val="tx1"/>
                </a:solidFill>
              </a:rPr>
              <a:t>Bersifat perjanjian konsensual, cukup dengan kesepakatan.</a:t>
            </a:r>
          </a:p>
          <a:p>
            <a:pPr marL="342900" indent="-342900" algn="just">
              <a:buFont typeface="Wingdings" panose="05000000000000000000" charset="0"/>
              <a:buChar char="v"/>
            </a:pPr>
            <a:r>
              <a:rPr lang="en-US" altLang="en-US" sz="2200">
                <a:solidFill>
                  <a:schemeClr val="tx1"/>
                </a:solidFill>
              </a:rPr>
              <a:t>Cocok untuk usaha kecil dan menengah berbasis profesi.</a:t>
            </a:r>
          </a:p>
          <a:p>
            <a:pPr algn="just"/>
            <a:r>
              <a:rPr lang="en-US" altLang="en-US" sz="2200">
                <a:solidFill>
                  <a:schemeClr val="tx1"/>
                </a:solidFill>
              </a:rPr>
              <a:t>Contoh: Firma hukum kecil yang beranggotakan dua atau tiga advokat.</a:t>
            </a: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r>
              <a:rPr lang="en-US" altLang="en-US" sz="2200">
                <a:solidFill>
                  <a:schemeClr val="tx1"/>
                </a:solidFill>
              </a:rPr>
              <a:t>TUJUAN PERSEKUTUAN PERDATA</a:t>
            </a:r>
          </a:p>
          <a:p>
            <a:pPr algn="just"/>
            <a:endParaRPr lang="en-US" altLang="en-US" sz="2200">
              <a:solidFill>
                <a:schemeClr val="tx1"/>
              </a:solidFill>
            </a:endParaRPr>
          </a:p>
          <a:p>
            <a:pPr marL="457200" indent="-457200" algn="just">
              <a:buFont typeface="+mj-lt"/>
              <a:buAutoNum type="arabicPeriod"/>
            </a:pPr>
            <a:r>
              <a:rPr lang="en-US" altLang="en-US" sz="2200">
                <a:solidFill>
                  <a:schemeClr val="tx1"/>
                </a:solidFill>
              </a:rPr>
              <a:t>Menggabungkan Modal dan Keahlian: agar usaha lebih efisien.</a:t>
            </a:r>
          </a:p>
          <a:p>
            <a:pPr marL="457200" indent="-457200" algn="just">
              <a:buFont typeface="+mj-lt"/>
              <a:buAutoNum type="arabicPeriod"/>
            </a:pPr>
            <a:r>
              <a:rPr lang="en-US" altLang="en-US" sz="2200">
                <a:solidFill>
                  <a:schemeClr val="tx1"/>
                </a:solidFill>
              </a:rPr>
              <a:t>Mencapai Keuntungan Bersama: keuntungan dibagi sesuai kontribusi.</a:t>
            </a:r>
          </a:p>
          <a:p>
            <a:pPr marL="457200" indent="-457200" algn="just">
              <a:buFont typeface="+mj-lt"/>
              <a:buAutoNum type="arabicPeriod"/>
            </a:pPr>
            <a:r>
              <a:rPr lang="en-US" altLang="en-US" sz="2200">
                <a:solidFill>
                  <a:schemeClr val="tx1"/>
                </a:solidFill>
              </a:rPr>
              <a:t>Memperluas Jangkauan Usaha: kolaborasi memperbesar peluang proyek.</a:t>
            </a:r>
          </a:p>
          <a:p>
            <a:pPr marL="457200" indent="-457200" algn="just">
              <a:buFont typeface="+mj-lt"/>
              <a:buAutoNum type="arabicPeriod"/>
            </a:pPr>
            <a:r>
              <a:rPr lang="en-US" altLang="en-US" sz="2200">
                <a:solidFill>
                  <a:schemeClr val="tx1"/>
                </a:solidFill>
              </a:rPr>
              <a:t>Mengembangkan Profesi: memungkinkan profesional berbagi keahlian.</a:t>
            </a:r>
          </a:p>
          <a:p>
            <a:pPr algn="just"/>
            <a:endParaRPr lang="en-US" altLang="en-US" sz="2200">
              <a:solidFill>
                <a:schemeClr val="tx1"/>
              </a:solidFill>
            </a:endParaRPr>
          </a:p>
          <a:p>
            <a:pPr algn="just"/>
            <a:r>
              <a:rPr lang="en-US" altLang="en-US" sz="2200">
                <a:solidFill>
                  <a:schemeClr val="tx1"/>
                </a:solidFill>
              </a:rPr>
              <a:t>Contoh: Dua notaris bekerja sama agar pelayanan kepada klien lebih cepat dan efisien.</a:t>
            </a: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r>
              <a:rPr lang="en-US" altLang="en-US" sz="2200">
                <a:solidFill>
                  <a:schemeClr val="tx1"/>
                </a:solidFill>
              </a:rPr>
              <a:t>JENIS-JENIS PERSEKUTUAN PERDATA</a:t>
            </a:r>
          </a:p>
          <a:p>
            <a:pPr algn="just"/>
            <a:endParaRPr lang="en-US" altLang="en-US" sz="2200">
              <a:solidFill>
                <a:schemeClr val="tx1"/>
              </a:solidFill>
            </a:endParaRPr>
          </a:p>
          <a:p>
            <a:pPr marL="457200" indent="-457200" algn="just">
              <a:buFont typeface="+mj-lt"/>
              <a:buAutoNum type="arabicPeriod"/>
            </a:pPr>
            <a:r>
              <a:rPr lang="en-US" altLang="en-US" sz="2200">
                <a:solidFill>
                  <a:schemeClr val="tx1"/>
                </a:solidFill>
              </a:rPr>
              <a:t>Persekutuan Umum: mencakup seluruh harta dan keuntungan sekutu. Contoh: dua saudara menggabungkan seluruh aset keluarga untuk usaha dagang.</a:t>
            </a:r>
          </a:p>
          <a:p>
            <a:pPr algn="just"/>
            <a:endParaRPr lang="en-US" altLang="en-US" sz="2200">
              <a:solidFill>
                <a:schemeClr val="tx1"/>
              </a:solidFill>
            </a:endParaRPr>
          </a:p>
          <a:p>
            <a:pPr marL="457200" indent="-457200" algn="just">
              <a:buFont typeface="+mj-lt"/>
              <a:buAutoNum type="arabicPeriod" startAt="2"/>
            </a:pPr>
            <a:r>
              <a:rPr lang="en-US" altLang="en-US" sz="2200">
                <a:solidFill>
                  <a:schemeClr val="tx1"/>
                </a:solidFill>
              </a:rPr>
              <a:t>Persekutuan Khusus: hanya terbatas pada satu objek atau proyek tertentu. Contoh: dua kontraktor bekerja sama membangun satu proyek gedung pemerintah.</a:t>
            </a:r>
          </a:p>
          <a:p>
            <a:pPr algn="just"/>
            <a:endParaRPr lang="en-US" altLang="en-US" sz="2200">
              <a:solidFill>
                <a:schemeClr val="tx1"/>
              </a:solidFill>
            </a:endParaRPr>
          </a:p>
          <a:p>
            <a:pPr algn="just"/>
            <a:r>
              <a:rPr lang="en-US" altLang="en-US" sz="2200">
                <a:solidFill>
                  <a:schemeClr val="tx1"/>
                </a:solidFill>
              </a:rPr>
              <a:t>Jenis kedua ini paling sering digunakan dalam praktik bisnis modern.</a:t>
            </a: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buFont typeface="+mj-lt"/>
            </a:pPr>
            <a:r>
              <a:rPr lang="en-US" altLang="en-US" sz="2200">
                <a:solidFill>
                  <a:schemeClr val="tx1"/>
                </a:solidFill>
              </a:rPr>
              <a:t>PERMODALAN</a:t>
            </a:r>
          </a:p>
          <a:p>
            <a:pPr algn="just">
              <a:buFont typeface="+mj-lt"/>
            </a:pPr>
            <a:endParaRPr lang="en-US" altLang="en-US" sz="2200">
              <a:solidFill>
                <a:schemeClr val="tx1"/>
              </a:solidFill>
            </a:endParaRPr>
          </a:p>
          <a:p>
            <a:pPr algn="just">
              <a:buFont typeface="+mj-lt"/>
            </a:pPr>
            <a:r>
              <a:rPr lang="en-US" altLang="en-US" sz="2200">
                <a:solidFill>
                  <a:schemeClr val="tx1"/>
                </a:solidFill>
              </a:rPr>
              <a:t>Modal dalam persekutuan perdata dapat berupa:</a:t>
            </a:r>
          </a:p>
          <a:p>
            <a:pPr marL="457200" indent="-457200" algn="just">
              <a:buFont typeface="+mj-lt"/>
              <a:buAutoNum type="arabicPeriod"/>
            </a:pPr>
            <a:r>
              <a:rPr lang="en-US" altLang="en-US" sz="2200">
                <a:solidFill>
                  <a:schemeClr val="tx1"/>
                </a:solidFill>
              </a:rPr>
              <a:t>Uang: modal utama untuk kegiatan usaha.</a:t>
            </a:r>
          </a:p>
          <a:p>
            <a:pPr marL="457200" indent="-457200" algn="just">
              <a:buFont typeface="+mj-lt"/>
              <a:buAutoNum type="arabicPeriod"/>
            </a:pPr>
            <a:r>
              <a:rPr lang="en-US" altLang="en-US" sz="2200">
                <a:solidFill>
                  <a:schemeClr val="tx1"/>
                </a:solidFill>
              </a:rPr>
              <a:t>Barang: peralatan, bangunan, kendaraan.</a:t>
            </a:r>
          </a:p>
          <a:p>
            <a:pPr marL="457200" indent="-457200" algn="just">
              <a:buFont typeface="+mj-lt"/>
              <a:buAutoNum type="arabicPeriod"/>
            </a:pPr>
            <a:r>
              <a:rPr lang="en-US" altLang="en-US" sz="2200">
                <a:solidFill>
                  <a:schemeClr val="tx1"/>
                </a:solidFill>
              </a:rPr>
              <a:t>Keahlian/Tenaga: sumbangan keterampilan profesional.</a:t>
            </a:r>
          </a:p>
          <a:p>
            <a:pPr algn="just">
              <a:buFont typeface="+mj-lt"/>
            </a:pPr>
            <a:endParaRPr lang="en-US" altLang="en-US" sz="2200">
              <a:solidFill>
                <a:schemeClr val="tx1"/>
              </a:solidFill>
            </a:endParaRPr>
          </a:p>
          <a:p>
            <a:pPr algn="just">
              <a:buFont typeface="+mj-lt"/>
            </a:pPr>
            <a:r>
              <a:rPr lang="en-US" altLang="en-US" sz="2200">
                <a:solidFill>
                  <a:schemeClr val="tx1"/>
                </a:solidFill>
              </a:rPr>
              <a:t>Semua kontribusi harus dinilai dan dicatat agar pembagian keuntungan adil.</a:t>
            </a:r>
          </a:p>
          <a:p>
            <a:pPr algn="just">
              <a:buFont typeface="+mj-lt"/>
            </a:pPr>
            <a:r>
              <a:rPr lang="en-US" altLang="en-US" sz="2200">
                <a:solidFill>
                  <a:schemeClr val="tx1"/>
                </a:solidFill>
              </a:rPr>
              <a:t>Contoh: Sekutu A menyetor uang Rp50 juta, sekutu B menyumbang keahlian desain senilai Rp50 juta → pembagian keuntungan 50:50.</a:t>
            </a: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buFont typeface="+mj-lt"/>
            </a:pPr>
            <a:r>
              <a:rPr lang="en-US" altLang="en-US" sz="2200">
                <a:solidFill>
                  <a:schemeClr val="tx1"/>
                </a:solidFill>
              </a:rPr>
              <a:t>Aspek Hukum: Tanggung Jawab Tak Terbatas</a:t>
            </a:r>
          </a:p>
          <a:p>
            <a:pPr algn="ctr">
              <a:buFont typeface="+mj-lt"/>
            </a:pPr>
            <a:endParaRPr lang="en-US" altLang="en-US" sz="2200">
              <a:solidFill>
                <a:schemeClr val="tx1"/>
              </a:solidFill>
            </a:endParaRPr>
          </a:p>
          <a:p>
            <a:pPr marL="342900" indent="-342900" algn="just">
              <a:buFont typeface="Wingdings" panose="05000000000000000000" charset="0"/>
              <a:buChar char="§"/>
            </a:pPr>
            <a:r>
              <a:rPr lang="en-US" altLang="en-US" sz="2200">
                <a:solidFill>
                  <a:schemeClr val="tx1"/>
                </a:solidFill>
              </a:rPr>
              <a:t>Prinsip Hukum: Dalam perusahaan perseorangan, tidak ada pemisahan aset antara pemilik dan perusahaan (prinsip unlimited liability).</a:t>
            </a:r>
          </a:p>
          <a:p>
            <a:pPr marL="342900" indent="-342900" algn="just">
              <a:buFont typeface="Wingdings" panose="05000000000000000000" charset="0"/>
              <a:buChar char="§"/>
            </a:pPr>
            <a:r>
              <a:rPr lang="en-US" altLang="en-US" sz="2200">
                <a:solidFill>
                  <a:schemeClr val="tx1"/>
                </a:solidFill>
              </a:rPr>
              <a:t>Implikasi Pasal: Meskipun tidak ada pasal khusus yang mengatur perusahaan perseorangan secara detail, prinsip ini melekat pada pemilik sebagai individu subjek hukum yang tunduk pada KUHPerdata, terutama dalam hal perikatan dan penyelesaian utang-piutang.</a:t>
            </a:r>
          </a:p>
          <a:p>
            <a:pPr marL="342900" indent="-342900" algn="just">
              <a:buFont typeface="Wingdings" panose="05000000000000000000" charset="0"/>
              <a:buChar char="§"/>
            </a:pPr>
            <a:r>
              <a:rPr lang="en-US" altLang="en-US" sz="2200">
                <a:solidFill>
                  <a:schemeClr val="tx1"/>
                </a:solidFill>
              </a:rPr>
              <a:t>Pasal Relevan (Konteks): Pasal 1131 KUHPerdata, yang menyatakan bahwa “Segala kebendaan si berutang, baik yang bergerak maupun yang tak bergerak, baik yang sudah ada maupun yang baru akan ada di kemudian hari, menjadi tanggungan untuk segala perikatan perorangan.</a:t>
            </a: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buFont typeface="+mj-lt"/>
            </a:pPr>
            <a:r>
              <a:rPr lang="en-US" altLang="en-US" sz="2200" b="1">
                <a:solidFill>
                  <a:schemeClr val="tx1"/>
                </a:solidFill>
              </a:rPr>
              <a:t>PEMBAGIAN KEUNTUNGAN &amp; KERUGIAN</a:t>
            </a:r>
          </a:p>
          <a:p>
            <a:pPr algn="just">
              <a:buFont typeface="+mj-lt"/>
            </a:pPr>
            <a:endParaRPr lang="en-US" altLang="en-US" sz="2200">
              <a:solidFill>
                <a:schemeClr val="tx1"/>
              </a:solidFill>
            </a:endParaRPr>
          </a:p>
          <a:p>
            <a:pPr marL="342900" indent="-342900" algn="just">
              <a:buFont typeface="Arial" panose="020B0604020202020204" pitchFamily="34" charset="0"/>
              <a:buChar char="•"/>
            </a:pPr>
            <a:r>
              <a:rPr lang="en-US" altLang="en-US" sz="2200">
                <a:solidFill>
                  <a:schemeClr val="tx1"/>
                </a:solidFill>
              </a:rPr>
              <a:t>Keuntungan dan kerugian dibagi sesuai proporsi kontribusi.</a:t>
            </a:r>
          </a:p>
          <a:p>
            <a:pPr marL="342900" indent="-342900" algn="just">
              <a:buFont typeface="Arial" panose="020B0604020202020204" pitchFamily="34" charset="0"/>
              <a:buChar char="•"/>
            </a:pPr>
            <a:r>
              <a:rPr lang="en-US" altLang="en-US" sz="2200">
                <a:solidFill>
                  <a:schemeClr val="tx1"/>
                </a:solidFill>
              </a:rPr>
              <a:t>Jika tidak diatur, dianggap dibagi sama rata.</a:t>
            </a:r>
          </a:p>
          <a:p>
            <a:pPr marL="342900" indent="-342900" algn="just">
              <a:buFont typeface="Arial" panose="020B0604020202020204" pitchFamily="34" charset="0"/>
              <a:buChar char="•"/>
            </a:pPr>
            <a:r>
              <a:rPr lang="en-US" altLang="en-US" sz="2200">
                <a:solidFill>
                  <a:schemeClr val="tx1"/>
                </a:solidFill>
              </a:rPr>
              <a:t>Sekutu tidak boleh menanggung kerugian melebihi modal kecuali diperjanjikan.</a:t>
            </a:r>
          </a:p>
          <a:p>
            <a:pPr algn="just">
              <a:buFont typeface="+mj-lt"/>
            </a:pPr>
            <a:endParaRPr lang="en-US" altLang="en-US" sz="2200">
              <a:solidFill>
                <a:schemeClr val="tx1"/>
              </a:solidFill>
            </a:endParaRPr>
          </a:p>
          <a:p>
            <a:pPr algn="just">
              <a:buFont typeface="+mj-lt"/>
            </a:pPr>
            <a:r>
              <a:rPr lang="en-US" altLang="en-US" sz="2200">
                <a:solidFill>
                  <a:schemeClr val="tx1"/>
                </a:solidFill>
              </a:rPr>
              <a:t>Contoh: Jika total laba Rp100 juta, dan A berkontribusi 60%, maka A berhak Rp60 juta.</a:t>
            </a: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buFont typeface="+mj-lt"/>
            </a:pPr>
            <a:r>
              <a:rPr lang="en-US" altLang="en-US" sz="2200">
                <a:solidFill>
                  <a:schemeClr val="tx1"/>
                </a:solidFill>
              </a:rPr>
              <a:t>HAK PARA SEKUTU</a:t>
            </a:r>
          </a:p>
          <a:p>
            <a:pPr algn="just">
              <a:buFont typeface="+mj-lt"/>
            </a:pPr>
            <a:endParaRPr lang="en-US" altLang="en-US" sz="2200">
              <a:solidFill>
                <a:schemeClr val="tx1"/>
              </a:solidFill>
            </a:endParaRPr>
          </a:p>
          <a:p>
            <a:pPr marL="457200" indent="-457200" algn="just">
              <a:buFont typeface="+mj-lt"/>
              <a:buAutoNum type="arabicPeriod"/>
            </a:pPr>
            <a:r>
              <a:rPr lang="en-US" altLang="en-US" sz="2200">
                <a:solidFill>
                  <a:schemeClr val="tx1"/>
                </a:solidFill>
              </a:rPr>
              <a:t>Berhak atas pembagian hasil usaha.</a:t>
            </a:r>
          </a:p>
          <a:p>
            <a:pPr marL="457200" indent="-457200" algn="just">
              <a:buFont typeface="+mj-lt"/>
              <a:buAutoNum type="arabicPeriod"/>
            </a:pPr>
            <a:r>
              <a:rPr lang="en-US" altLang="en-US" sz="2200">
                <a:solidFill>
                  <a:schemeClr val="tx1"/>
                </a:solidFill>
              </a:rPr>
              <a:t>Berhak mendapatkan laporan keuangan dan kegiatan usaha.</a:t>
            </a:r>
          </a:p>
          <a:p>
            <a:pPr marL="457200" indent="-457200" algn="just">
              <a:buFont typeface="+mj-lt"/>
              <a:buAutoNum type="arabicPeriod"/>
            </a:pPr>
            <a:r>
              <a:rPr lang="en-US" altLang="en-US" sz="2200">
                <a:solidFill>
                  <a:schemeClr val="tx1"/>
                </a:solidFill>
              </a:rPr>
              <a:t>Berhak ikut dalam pengambilan keputusan.</a:t>
            </a:r>
          </a:p>
          <a:p>
            <a:pPr marL="457200" indent="-457200" algn="just">
              <a:buFont typeface="+mj-lt"/>
              <a:buAutoNum type="arabicPeriod"/>
            </a:pPr>
            <a:r>
              <a:rPr lang="en-US" altLang="en-US" sz="2200">
                <a:solidFill>
                  <a:schemeClr val="tx1"/>
                </a:solidFill>
              </a:rPr>
              <a:t>Berhak mengundurkan diri dengan pemberitahuan.</a:t>
            </a:r>
          </a:p>
          <a:p>
            <a:pPr algn="just">
              <a:buFont typeface="+mj-lt"/>
            </a:pPr>
            <a:endParaRPr lang="en-US" altLang="en-US" sz="2200">
              <a:solidFill>
                <a:schemeClr val="tx1"/>
              </a:solidFill>
            </a:endParaRPr>
          </a:p>
          <a:p>
            <a:pPr algn="just">
              <a:buFont typeface="+mj-lt"/>
            </a:pPr>
            <a:r>
              <a:rPr lang="en-US" altLang="en-US" sz="2200">
                <a:solidFill>
                  <a:schemeClr val="tx1"/>
                </a:solidFill>
              </a:rPr>
              <a:t>Contoh: Sekutu pasif berhak meninjau laporan keuangan meskipun tidak ikut pengelolaan.</a:t>
            </a: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buFont typeface="+mj-lt"/>
            </a:pPr>
            <a:r>
              <a:rPr lang="en-US" altLang="en-US" sz="2200">
                <a:solidFill>
                  <a:schemeClr val="tx1"/>
                </a:solidFill>
              </a:rPr>
              <a:t>KEWAJIBAN PARA SEKUTU</a:t>
            </a:r>
          </a:p>
          <a:p>
            <a:pPr algn="just">
              <a:buFont typeface="+mj-lt"/>
            </a:pPr>
            <a:endParaRPr lang="en-US" altLang="en-US" sz="2200">
              <a:solidFill>
                <a:schemeClr val="tx1"/>
              </a:solidFill>
            </a:endParaRPr>
          </a:p>
          <a:p>
            <a:pPr marL="457200" indent="-457200" algn="just">
              <a:buFont typeface="+mj-lt"/>
              <a:buAutoNum type="arabicPeriod"/>
            </a:pPr>
            <a:r>
              <a:rPr lang="en-US" altLang="en-US" sz="2200">
                <a:solidFill>
                  <a:schemeClr val="tx1"/>
                </a:solidFill>
              </a:rPr>
              <a:t>Menyetorkan kontribusi sesuai perjanjian.</a:t>
            </a:r>
          </a:p>
          <a:p>
            <a:pPr marL="457200" indent="-457200" algn="just">
              <a:buFont typeface="+mj-lt"/>
              <a:buAutoNum type="arabicPeriod"/>
            </a:pPr>
            <a:r>
              <a:rPr lang="en-US" altLang="en-US" sz="2200">
                <a:solidFill>
                  <a:schemeClr val="tx1"/>
                </a:solidFill>
              </a:rPr>
              <a:t>Menjalankan usaha dengan itikad baik.</a:t>
            </a:r>
          </a:p>
          <a:p>
            <a:pPr marL="457200" indent="-457200" algn="just">
              <a:buFont typeface="+mj-lt"/>
              <a:buAutoNum type="arabicPeriod"/>
            </a:pPr>
            <a:r>
              <a:rPr lang="en-US" altLang="en-US" sz="2200">
                <a:solidFill>
                  <a:schemeClr val="tx1"/>
                </a:solidFill>
              </a:rPr>
              <a:t>Bertanggung jawab terhadap kewajiban persekutuan.</a:t>
            </a:r>
          </a:p>
          <a:p>
            <a:pPr marL="457200" indent="-457200" algn="just">
              <a:buFont typeface="+mj-lt"/>
              <a:buAutoNum type="arabicPeriod"/>
            </a:pPr>
            <a:r>
              <a:rPr lang="en-US" altLang="en-US" sz="2200">
                <a:solidFill>
                  <a:schemeClr val="tx1"/>
                </a:solidFill>
              </a:rPr>
              <a:t>Tidak boleh bersaing dengan persekutuan.</a:t>
            </a:r>
          </a:p>
          <a:p>
            <a:pPr marL="457200" indent="-457200" algn="just">
              <a:buFont typeface="+mj-lt"/>
              <a:buAutoNum type="arabicPeriod"/>
            </a:pPr>
            <a:endParaRPr lang="en-US" altLang="en-US" sz="2200">
              <a:solidFill>
                <a:schemeClr val="tx1"/>
              </a:solidFill>
            </a:endParaRPr>
          </a:p>
          <a:p>
            <a:pPr algn="just">
              <a:buFont typeface="+mj-lt"/>
            </a:pPr>
            <a:r>
              <a:rPr lang="en-US" altLang="en-US" sz="2200">
                <a:solidFill>
                  <a:schemeClr val="tx1"/>
                </a:solidFill>
              </a:rPr>
              <a:t>Contoh: Sekutu klinik dilarang membuka klinik lain dengan nama sendiri selama perjanjian masih berlaku.</a:t>
            </a: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buFont typeface="+mj-lt"/>
            </a:pPr>
            <a:r>
              <a:rPr lang="en-US" altLang="en-US" sz="2200">
                <a:solidFill>
                  <a:schemeClr val="tx1"/>
                </a:solidFill>
              </a:rPr>
              <a:t>ORGAN PERSEKUTUAN PERDATA</a:t>
            </a:r>
          </a:p>
          <a:p>
            <a:pPr algn="just">
              <a:buFont typeface="+mj-lt"/>
            </a:pPr>
            <a:endParaRPr lang="en-US" altLang="en-US" sz="2200">
              <a:solidFill>
                <a:schemeClr val="tx1"/>
              </a:solidFill>
            </a:endParaRPr>
          </a:p>
          <a:p>
            <a:pPr marL="342900" indent="-342900" algn="just">
              <a:buFont typeface="Wingdings" panose="05000000000000000000" charset="0"/>
              <a:buChar char="v"/>
            </a:pPr>
            <a:r>
              <a:rPr lang="en-US" altLang="en-US" sz="2200">
                <a:solidFill>
                  <a:schemeClr val="tx1"/>
                </a:solidFill>
              </a:rPr>
              <a:t>Tidak memiliki struktur formal seperti PT.</a:t>
            </a:r>
          </a:p>
          <a:p>
            <a:pPr marL="342900" indent="-342900" algn="just">
              <a:buFont typeface="Wingdings" panose="05000000000000000000" charset="0"/>
              <a:buChar char="v"/>
            </a:pPr>
            <a:r>
              <a:rPr lang="en-US" altLang="en-US" sz="2200">
                <a:solidFill>
                  <a:schemeClr val="tx1"/>
                </a:solidFill>
              </a:rPr>
              <a:t>Terdiri dari:</a:t>
            </a:r>
          </a:p>
          <a:p>
            <a:pPr marL="777875" indent="-377825" algn="just">
              <a:buFont typeface="+mj-lt"/>
              <a:buAutoNum type="arabicPeriod"/>
            </a:pPr>
            <a:r>
              <a:rPr lang="en-US" altLang="en-US" sz="2200">
                <a:solidFill>
                  <a:schemeClr val="tx1"/>
                </a:solidFill>
              </a:rPr>
              <a:t>Sekutu Aktif: menjalankan usaha dan membuat keputusan.</a:t>
            </a:r>
          </a:p>
          <a:p>
            <a:pPr marL="777875" indent="-377825" algn="just">
              <a:buFont typeface="+mj-lt"/>
              <a:buAutoNum type="arabicPeriod"/>
            </a:pPr>
            <a:r>
              <a:rPr lang="en-US" altLang="en-US" sz="2200">
                <a:solidFill>
                  <a:schemeClr val="tx1"/>
                </a:solidFill>
              </a:rPr>
              <a:t>Sekutu Pasif: menyetor modal, tidak ikut operasional.</a:t>
            </a:r>
          </a:p>
          <a:p>
            <a:pPr marL="342900" indent="-342900" algn="just">
              <a:buFont typeface="Wingdings" panose="05000000000000000000" charset="0"/>
              <a:buChar char="v"/>
            </a:pPr>
            <a:r>
              <a:rPr lang="en-US" altLang="en-US" sz="2200">
                <a:solidFill>
                  <a:schemeClr val="tx1"/>
                </a:solidFill>
              </a:rPr>
              <a:t>Semua sekutu memiliki hak suara sesuai kesepakatan.</a:t>
            </a:r>
          </a:p>
          <a:p>
            <a:pPr algn="just">
              <a:buFont typeface="+mj-lt"/>
            </a:pPr>
            <a:endParaRPr lang="en-US" altLang="en-US" sz="2200">
              <a:solidFill>
                <a:schemeClr val="tx1"/>
              </a:solidFill>
            </a:endParaRPr>
          </a:p>
          <a:p>
            <a:pPr algn="just">
              <a:buFont typeface="+mj-lt"/>
            </a:pPr>
            <a:r>
              <a:rPr lang="en-US" altLang="en-US" sz="2200">
                <a:solidFill>
                  <a:schemeClr val="tx1"/>
                </a:solidFill>
              </a:rPr>
              <a:t>Contoh: Dalam firma hukum, sekutu aktif menangani klien, sekutu pasif hanya menerima bagian keuntungan.</a:t>
            </a: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ctr">
              <a:buFont typeface="+mj-lt"/>
            </a:pPr>
            <a:r>
              <a:rPr lang="en-US" altLang="en-US" sz="2200">
                <a:solidFill>
                  <a:schemeClr val="tx1"/>
                </a:solidFill>
              </a:rPr>
              <a:t>KEWENANGAN DAN TANGGUNG JAWAB</a:t>
            </a:r>
          </a:p>
          <a:p>
            <a:pPr algn="just">
              <a:buFont typeface="+mj-lt"/>
            </a:pPr>
            <a:endParaRPr lang="en-US" altLang="en-US" sz="2200">
              <a:solidFill>
                <a:schemeClr val="tx1"/>
              </a:solidFill>
            </a:endParaRPr>
          </a:p>
          <a:p>
            <a:pPr algn="just">
              <a:buFont typeface="+mj-lt"/>
            </a:pPr>
            <a:r>
              <a:rPr lang="en-US" altLang="en-US" sz="2200">
                <a:solidFill>
                  <a:schemeClr val="tx1"/>
                </a:solidFill>
              </a:rPr>
              <a:t>Sekutu aktif boleh melakukan tindakan hukum untuk kepentingan persekutuan.</a:t>
            </a:r>
          </a:p>
          <a:p>
            <a:pPr algn="just">
              <a:buFont typeface="+mj-lt"/>
            </a:pPr>
            <a:endParaRPr lang="en-US" altLang="en-US" sz="2200">
              <a:solidFill>
                <a:schemeClr val="tx1"/>
              </a:solidFill>
            </a:endParaRPr>
          </a:p>
          <a:p>
            <a:pPr algn="just">
              <a:buFont typeface="+mj-lt"/>
            </a:pPr>
            <a:r>
              <a:rPr lang="en-US" altLang="en-US" sz="2200">
                <a:solidFill>
                  <a:schemeClr val="tx1"/>
                </a:solidFill>
              </a:rPr>
              <a:t>Jika salah satu sekutu bertindak di luar wewenang, ia menanggung risiko pribadi.</a:t>
            </a:r>
          </a:p>
          <a:p>
            <a:pPr algn="just">
              <a:buFont typeface="+mj-lt"/>
            </a:pPr>
            <a:endParaRPr lang="en-US" altLang="en-US" sz="2200">
              <a:solidFill>
                <a:schemeClr val="tx1"/>
              </a:solidFill>
            </a:endParaRPr>
          </a:p>
          <a:p>
            <a:pPr algn="just">
              <a:buFont typeface="+mj-lt"/>
            </a:pPr>
            <a:r>
              <a:rPr lang="en-US" altLang="en-US" sz="2200">
                <a:solidFill>
                  <a:schemeClr val="tx1"/>
                </a:solidFill>
              </a:rPr>
              <a:t>Semua sekutu bertanggung jawab secara pribadi dan bersama-sama.</a:t>
            </a:r>
          </a:p>
          <a:p>
            <a:pPr algn="just">
              <a:buFont typeface="+mj-lt"/>
            </a:pPr>
            <a:endParaRPr lang="en-US" altLang="en-US" sz="2200">
              <a:solidFill>
                <a:schemeClr val="tx1"/>
              </a:solidFill>
            </a:endParaRPr>
          </a:p>
          <a:p>
            <a:pPr algn="just">
              <a:buFont typeface="+mj-lt"/>
            </a:pPr>
            <a:r>
              <a:rPr lang="en-US" altLang="en-US" sz="2200">
                <a:solidFill>
                  <a:schemeClr val="tx1"/>
                </a:solidFill>
              </a:rPr>
              <a:t>Contoh: Bila satu sekutu menandatangani kontrak tanpa persetujuan sekutu lain dan gagal bayar, maka semua sekutu tetap ikut menanggung.</a:t>
            </a: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549910"/>
            <a:ext cx="8744585" cy="5629275"/>
          </a:xfrm>
        </p:spPr>
        <p:txBody>
          <a:bodyPr>
            <a:noAutofit/>
          </a:bodyPr>
          <a:lstStyle/>
          <a:p>
            <a:pPr algn="ctr">
              <a:buFont typeface="+mj-lt"/>
            </a:pPr>
            <a:r>
              <a:rPr lang="en-US" altLang="en-US" sz="2200">
                <a:solidFill>
                  <a:schemeClr val="tx1"/>
                </a:solidFill>
              </a:rPr>
              <a:t>PROSEDUR PENDIRIAN PERSEKUTUAN PERDATA</a:t>
            </a:r>
          </a:p>
          <a:p>
            <a:pPr algn="just">
              <a:buFont typeface="+mj-lt"/>
            </a:pPr>
            <a:endParaRPr lang="en-US" altLang="en-US" sz="2200">
              <a:solidFill>
                <a:schemeClr val="tx1"/>
              </a:solidFill>
            </a:endParaRPr>
          </a:p>
          <a:p>
            <a:pPr algn="just">
              <a:buFont typeface="+mj-lt"/>
            </a:pPr>
            <a:r>
              <a:rPr lang="en-US" altLang="en-US" sz="2200">
                <a:solidFill>
                  <a:schemeClr val="tx1"/>
                </a:solidFill>
              </a:rPr>
              <a:t>Pendirian persekutuan perdata dimulai dari adanya perjanjian kerja sama antar sekutu yang berlandaskan kepercayaan dan kesetaraan hak. Tahapannya:</a:t>
            </a:r>
          </a:p>
          <a:p>
            <a:pPr algn="just">
              <a:buFont typeface="+mj-lt"/>
            </a:pPr>
            <a:endParaRPr lang="en-US" altLang="en-US" sz="2200">
              <a:solidFill>
                <a:schemeClr val="tx1"/>
              </a:solidFill>
            </a:endParaRPr>
          </a:p>
          <a:p>
            <a:pPr marL="457200" indent="-457200" algn="just">
              <a:buFont typeface="+mj-lt"/>
              <a:buAutoNum type="arabicPeriod"/>
            </a:pPr>
            <a:r>
              <a:rPr lang="en-US" altLang="en-US" sz="2200">
                <a:solidFill>
                  <a:schemeClr val="tx1"/>
                </a:solidFill>
              </a:rPr>
              <a:t>Kesepakatan Para Sekutu: menentukan bentuk kerja sama, bidang usaha, serta tujuan persekutuan.</a:t>
            </a:r>
          </a:p>
          <a:p>
            <a:pPr marL="457200" indent="-457200" algn="just">
              <a:buFont typeface="+mj-lt"/>
              <a:buAutoNum type="arabicPeriod"/>
            </a:pPr>
            <a:r>
              <a:rPr lang="en-US" altLang="en-US" sz="2200">
                <a:solidFill>
                  <a:schemeClr val="tx1"/>
                </a:solidFill>
              </a:rPr>
              <a:t>Pembuatan Akta Tertulis (disarankan Akta Notaris): agar memiliki kekuatan pembuktian hukum bila terjadi sengketa.</a:t>
            </a:r>
          </a:p>
          <a:p>
            <a:pPr marL="457200" indent="-457200" algn="just">
              <a:buFont typeface="+mj-lt"/>
              <a:buAutoNum type="arabicPeriod"/>
            </a:pPr>
            <a:r>
              <a:rPr lang="en-US" altLang="en-US" sz="2200">
                <a:solidFill>
                  <a:schemeClr val="tx1"/>
                </a:solidFill>
              </a:rPr>
              <a:t>Penentuan Kontribusi: dapat berupa uang, barang, atau jasa yang memiliki nilai ekonomi.</a:t>
            </a:r>
          </a:p>
          <a:p>
            <a:pPr algn="just">
              <a:buFont typeface="+mj-lt"/>
            </a:pPr>
            <a:endParaRPr lang="en-US" altLang="en-US" sz="2200">
              <a:solidFill>
                <a:schemeClr val="tx1"/>
              </a:solidFill>
            </a:endParaRPr>
          </a:p>
        </p:txBody>
      </p:sp>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marL="457200" indent="-457200" algn="just">
              <a:buFont typeface="+mj-lt"/>
              <a:buAutoNum type="arabicPeriod" startAt="4"/>
            </a:pPr>
            <a:r>
              <a:rPr lang="en-US" altLang="en-US" sz="2200">
                <a:solidFill>
                  <a:schemeClr val="tx1"/>
                </a:solidFill>
                <a:sym typeface="+mn-ea"/>
              </a:rPr>
              <a:t>Kesepakatan Pembagian Hasil dan Risiko: harus jelas untuk menghindari konflik di kemudian hari.</a:t>
            </a:r>
          </a:p>
          <a:p>
            <a:pPr marL="457200" indent="-457200" algn="just">
              <a:buFont typeface="+mj-lt"/>
              <a:buAutoNum type="arabicPeriod" startAt="4"/>
            </a:pPr>
            <a:r>
              <a:rPr lang="en-US" altLang="en-US" sz="2200">
                <a:solidFill>
                  <a:schemeClr val="tx1"/>
                </a:solidFill>
                <a:sym typeface="+mn-ea"/>
              </a:rPr>
              <a:t>Pendaftaran Usaha (opsional): melalui OSS/Kemenkumham agar memiliki legitimasi administratif.</a:t>
            </a:r>
            <a:endParaRPr lang="en-US" altLang="en-US" sz="2200">
              <a:solidFill>
                <a:schemeClr val="tx1"/>
              </a:solidFill>
            </a:endParaRPr>
          </a:p>
          <a:p>
            <a:pPr algn="just">
              <a:buFont typeface="+mj-lt"/>
            </a:pPr>
            <a:endParaRPr lang="en-US" altLang="en-US" sz="2200">
              <a:solidFill>
                <a:schemeClr val="tx1"/>
              </a:solidFill>
              <a:sym typeface="+mn-ea"/>
            </a:endParaRPr>
          </a:p>
          <a:p>
            <a:pPr algn="just">
              <a:buFont typeface="+mj-lt"/>
            </a:pPr>
            <a:r>
              <a:rPr lang="en-US" altLang="en-US" sz="2200">
                <a:solidFill>
                  <a:schemeClr val="tx1"/>
                </a:solidFill>
                <a:sym typeface="+mn-ea"/>
              </a:rPr>
              <a:t>Contoh: Dua konsultan hukum membuat akta notaris persekutuan dengan kontribusi masing-masing Rp75 juta dan tenaga profesional, lalu mendaftarkan NPWP bersama atas nama persekutuan.</a:t>
            </a:r>
            <a:endParaRPr lang="en-US" altLang="en-US" sz="2200">
              <a:solidFill>
                <a:schemeClr val="tx1"/>
              </a:solidFill>
            </a:endParaRPr>
          </a:p>
        </p:txBody>
      </p:sp>
    </p:spTree>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549910"/>
            <a:ext cx="8744585" cy="5629275"/>
          </a:xfrm>
        </p:spPr>
        <p:txBody>
          <a:bodyPr>
            <a:noAutofit/>
          </a:bodyPr>
          <a:lstStyle/>
          <a:p>
            <a:pPr algn="ctr">
              <a:buFont typeface="+mj-lt"/>
            </a:pPr>
            <a:r>
              <a:rPr lang="en-US" altLang="en-US" sz="2200">
                <a:solidFill>
                  <a:schemeClr val="tx1"/>
                </a:solidFill>
              </a:rPr>
              <a:t>ISI AKTA PERSEKUTUAN</a:t>
            </a:r>
          </a:p>
          <a:p>
            <a:pPr algn="just">
              <a:buFont typeface="+mj-lt"/>
            </a:pPr>
            <a:endParaRPr lang="en-US" altLang="en-US" sz="2200">
              <a:solidFill>
                <a:schemeClr val="tx1"/>
              </a:solidFill>
            </a:endParaRPr>
          </a:p>
          <a:p>
            <a:pPr algn="just">
              <a:buFont typeface="+mj-lt"/>
            </a:pPr>
            <a:r>
              <a:rPr lang="en-US" altLang="en-US" sz="2200">
                <a:solidFill>
                  <a:schemeClr val="tx1"/>
                </a:solidFill>
              </a:rPr>
              <a:t>Akta persekutuan menjadi dokumen dasar hukum internal yang mengatur segala hubungan antar sekutu. Elemen penting yang wajib dicantumkan:</a:t>
            </a:r>
          </a:p>
          <a:p>
            <a:pPr marL="457200" indent="-457200" algn="just">
              <a:buFont typeface="+mj-lt"/>
              <a:buAutoNum type="arabicPeriod"/>
            </a:pPr>
            <a:r>
              <a:rPr lang="en-US" altLang="en-US" sz="2200">
                <a:solidFill>
                  <a:schemeClr val="tx1"/>
                </a:solidFill>
              </a:rPr>
              <a:t>Identitas lengkap para sekutu.</a:t>
            </a:r>
          </a:p>
          <a:p>
            <a:pPr marL="457200" indent="-457200" algn="just">
              <a:buFont typeface="+mj-lt"/>
              <a:buAutoNum type="arabicPeriod"/>
            </a:pPr>
            <a:r>
              <a:rPr lang="en-US" altLang="en-US" sz="2200">
                <a:solidFill>
                  <a:schemeClr val="tx1"/>
                </a:solidFill>
              </a:rPr>
              <a:t>Nama dan alamat persekutuan.</a:t>
            </a:r>
          </a:p>
          <a:p>
            <a:pPr marL="457200" indent="-457200" algn="just">
              <a:buFont typeface="+mj-lt"/>
              <a:buAutoNum type="arabicPeriod"/>
            </a:pPr>
            <a:r>
              <a:rPr lang="en-US" altLang="en-US" sz="2200">
                <a:solidFill>
                  <a:schemeClr val="tx1"/>
                </a:solidFill>
              </a:rPr>
              <a:t>Tujuan dan ruang lingkup kegiatan usaha.</a:t>
            </a:r>
          </a:p>
          <a:p>
            <a:pPr marL="457200" indent="-457200" algn="just">
              <a:buFont typeface="+mj-lt"/>
              <a:buAutoNum type="arabicPeriod"/>
            </a:pPr>
            <a:r>
              <a:rPr lang="en-US" altLang="en-US" sz="2200">
                <a:solidFill>
                  <a:schemeClr val="tx1"/>
                </a:solidFill>
              </a:rPr>
              <a:t>Besaran dan bentuk kontribusi setiap sekutu.</a:t>
            </a:r>
          </a:p>
          <a:p>
            <a:pPr marL="457200" indent="-457200" algn="just">
              <a:buFont typeface="+mj-lt"/>
              <a:buAutoNum type="arabicPeriod"/>
            </a:pPr>
            <a:r>
              <a:rPr lang="en-US" altLang="en-US" sz="2200">
                <a:solidFill>
                  <a:schemeClr val="tx1"/>
                </a:solidFill>
              </a:rPr>
              <a:t>Mekanisme pembagian keuntungan dan kerugian.</a:t>
            </a:r>
          </a:p>
          <a:p>
            <a:pPr marL="457200" indent="-457200" algn="just">
              <a:buFont typeface="+mj-lt"/>
              <a:buAutoNum type="arabicPeriod"/>
            </a:pPr>
            <a:r>
              <a:rPr lang="en-US" altLang="en-US" sz="2200">
                <a:solidFill>
                  <a:schemeClr val="tx1"/>
                </a:solidFill>
              </a:rPr>
              <a:t>Ketentuan pengambilan keputusan, pengunduran diri, serta pembubaran.</a:t>
            </a:r>
          </a:p>
          <a:p>
            <a:pPr algn="just">
              <a:buFont typeface="+mj-lt"/>
            </a:pPr>
            <a:endParaRPr lang="en-US" altLang="en-US" sz="2200">
              <a:solidFill>
                <a:schemeClr val="tx1"/>
              </a:solidFill>
            </a:endParaRPr>
          </a:p>
          <a:p>
            <a:pPr algn="just">
              <a:buFont typeface="+mj-lt"/>
            </a:pPr>
            <a:r>
              <a:rPr lang="en-US" altLang="en-US" sz="2200">
                <a:solidFill>
                  <a:schemeClr val="tx1"/>
                </a:solidFill>
              </a:rPr>
              <a:t>Cara penyelesaian sengketa (misalnya melalui mediasi atau arbitrase).</a:t>
            </a:r>
          </a:p>
          <a:p>
            <a:pPr algn="just">
              <a:buFont typeface="+mj-lt"/>
            </a:pPr>
            <a:r>
              <a:rPr lang="en-US" altLang="en-US" sz="2200">
                <a:solidFill>
                  <a:schemeClr val="tx1"/>
                </a:solidFill>
              </a:rPr>
              <a:t>Contoh: Firma hukum mencantumkan klausul bahwa sengketa antar sekutu wajib diselesaikan melalui mediasi internal sebelum ke pengadilan.</a:t>
            </a:r>
          </a:p>
        </p:txBody>
      </p:sp>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549910"/>
            <a:ext cx="8744585" cy="5629275"/>
          </a:xfrm>
        </p:spPr>
        <p:txBody>
          <a:bodyPr>
            <a:noAutofit/>
          </a:bodyPr>
          <a:lstStyle/>
          <a:p>
            <a:pPr algn="ctr">
              <a:buFont typeface="+mj-lt"/>
            </a:pPr>
            <a:r>
              <a:rPr lang="en-US" altLang="en-US" sz="2200" b="1">
                <a:solidFill>
                  <a:schemeClr val="tx1"/>
                </a:solidFill>
              </a:rPr>
              <a:t>PEMBUBARAN PERSEKUTUAN PERDATA</a:t>
            </a:r>
          </a:p>
          <a:p>
            <a:pPr algn="just">
              <a:buFont typeface="+mj-lt"/>
            </a:pPr>
            <a:endParaRPr lang="en-US" altLang="en-US" sz="2200">
              <a:solidFill>
                <a:schemeClr val="tx1"/>
              </a:solidFill>
            </a:endParaRPr>
          </a:p>
          <a:p>
            <a:pPr algn="just">
              <a:buFont typeface="+mj-lt"/>
            </a:pPr>
            <a:r>
              <a:rPr lang="en-US" altLang="en-US" sz="2200">
                <a:solidFill>
                  <a:schemeClr val="tx1"/>
                </a:solidFill>
              </a:rPr>
              <a:t>Persekutuan perdata bersifat tidak permanen, sehingga dapat bubar bila alasan hukum atau kesepakatan terjadi:</a:t>
            </a:r>
          </a:p>
          <a:p>
            <a:pPr marL="457200" indent="-457200" algn="just">
              <a:buFont typeface="+mj-lt"/>
              <a:buAutoNum type="arabicPeriod"/>
            </a:pPr>
            <a:r>
              <a:rPr lang="en-US" altLang="en-US" sz="2200">
                <a:solidFill>
                  <a:schemeClr val="tx1"/>
                </a:solidFill>
              </a:rPr>
              <a:t>Berakhirnya jangka waktu perjanjian.</a:t>
            </a:r>
          </a:p>
          <a:p>
            <a:pPr marL="457200" indent="-457200" algn="just">
              <a:buFont typeface="+mj-lt"/>
              <a:buAutoNum type="arabicPeriod"/>
            </a:pPr>
            <a:r>
              <a:rPr lang="en-US" altLang="en-US" sz="2200">
                <a:solidFill>
                  <a:schemeClr val="tx1"/>
                </a:solidFill>
              </a:rPr>
              <a:t>Tercapainya tujuan persekutuan.</a:t>
            </a:r>
          </a:p>
          <a:p>
            <a:pPr marL="457200" indent="-457200" algn="just">
              <a:buFont typeface="+mj-lt"/>
              <a:buAutoNum type="arabicPeriod"/>
            </a:pPr>
            <a:r>
              <a:rPr lang="en-US" altLang="en-US" sz="2200">
                <a:solidFill>
                  <a:schemeClr val="tx1"/>
                </a:solidFill>
              </a:rPr>
              <a:t>Kehendak salah satu sekutu untuk keluar (dengan pemberitahuan).</a:t>
            </a:r>
          </a:p>
          <a:p>
            <a:pPr marL="457200" indent="-457200" algn="just">
              <a:buFont typeface="+mj-lt"/>
              <a:buAutoNum type="arabicPeriod"/>
            </a:pPr>
            <a:r>
              <a:rPr lang="en-US" altLang="en-US" sz="2200">
                <a:solidFill>
                  <a:schemeClr val="tx1"/>
                </a:solidFill>
              </a:rPr>
              <a:t>Kematian atau pailitnya sekutu.</a:t>
            </a:r>
          </a:p>
          <a:p>
            <a:pPr marL="457200" indent="-457200" algn="just">
              <a:buFont typeface="+mj-lt"/>
              <a:buAutoNum type="arabicPeriod"/>
            </a:pPr>
            <a:r>
              <a:rPr lang="en-US" altLang="en-US" sz="2200">
                <a:solidFill>
                  <a:schemeClr val="tx1"/>
                </a:solidFill>
              </a:rPr>
              <a:t>Putusan pengadilan bila terjadi pelanggaran perjanjian. Contoh: Persekutuan arsitek bubar setelah proyek pembangunan selesai karena tujuan telah tercapai dan tidak diperpanjang lagi.</a:t>
            </a:r>
          </a:p>
          <a:p>
            <a:pPr algn="just">
              <a:buFont typeface="+mj-lt"/>
            </a:pPr>
            <a:r>
              <a:rPr lang="en-US" altLang="en-US" sz="2200">
                <a:solidFill>
                  <a:schemeClr val="tx1"/>
                </a:solidFill>
              </a:rPr>
              <a:t>Catatan penting: Bila tidak diatur lain, kematian satu sekutu secara otomatis membubarkan persekutuan, kecuali ahli waris disetujui masuk menggantikan posisi sekutu tersebut.</a:t>
            </a:r>
          </a:p>
        </p:txBody>
      </p:sp>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549910"/>
            <a:ext cx="8744585" cy="5629275"/>
          </a:xfrm>
        </p:spPr>
        <p:txBody>
          <a:bodyPr>
            <a:noAutofit/>
          </a:bodyPr>
          <a:lstStyle/>
          <a:p>
            <a:pPr algn="ctr">
              <a:buFont typeface="Arial" panose="020B0604020202020204" pitchFamily="34" charset="0"/>
            </a:pPr>
            <a:r>
              <a:rPr lang="en-US" altLang="en-US" sz="2200" b="1" dirty="0">
                <a:solidFill>
                  <a:schemeClr val="tx1"/>
                </a:solidFill>
              </a:rPr>
              <a:t>KELEBIHAN PERSEKUTUAN PERDATA</a:t>
            </a:r>
            <a:endParaRPr lang="en-US" altLang="en-US" sz="2200" dirty="0">
              <a:solidFill>
                <a:schemeClr val="tx1"/>
              </a:solidFill>
            </a:endParaRPr>
          </a:p>
          <a:p>
            <a:pPr algn="just">
              <a:buFont typeface="Arial" panose="020B0604020202020204" pitchFamily="34" charset="0"/>
            </a:pPr>
            <a:endParaRPr lang="en-US" altLang="en-US" sz="2200" dirty="0">
              <a:solidFill>
                <a:schemeClr val="tx1"/>
              </a:solidFill>
            </a:endParaRPr>
          </a:p>
          <a:p>
            <a:pPr marL="457200" indent="-457200" algn="just">
              <a:buFont typeface="Arial" panose="020B0604020202020204" pitchFamily="34" charset="0"/>
              <a:buAutoNum type="arabicPeriod"/>
            </a:pPr>
            <a:r>
              <a:rPr lang="en-US" altLang="en-US" sz="2200" dirty="0" err="1">
                <a:solidFill>
                  <a:schemeClr val="tx1"/>
                </a:solidFill>
              </a:rPr>
              <a:t>Pendirian</a:t>
            </a:r>
            <a:r>
              <a:rPr lang="en-US" altLang="en-US" sz="2200" dirty="0">
                <a:solidFill>
                  <a:schemeClr val="tx1"/>
                </a:solidFill>
              </a:rPr>
              <a:t> </a:t>
            </a:r>
            <a:r>
              <a:rPr lang="en-US" altLang="en-US" sz="2200" dirty="0" err="1">
                <a:solidFill>
                  <a:schemeClr val="tx1"/>
                </a:solidFill>
              </a:rPr>
              <a:t>mudah</a:t>
            </a:r>
            <a:r>
              <a:rPr lang="en-US" altLang="en-US" sz="2200" dirty="0">
                <a:solidFill>
                  <a:schemeClr val="tx1"/>
                </a:solidFill>
              </a:rPr>
              <a:t> dan </a:t>
            </a:r>
            <a:r>
              <a:rPr lang="en-US" altLang="en-US" sz="2200" dirty="0" err="1">
                <a:solidFill>
                  <a:schemeClr val="tx1"/>
                </a:solidFill>
              </a:rPr>
              <a:t>hemat</a:t>
            </a:r>
            <a:r>
              <a:rPr lang="en-US" altLang="en-US" sz="2200" dirty="0">
                <a:solidFill>
                  <a:schemeClr val="tx1"/>
                </a:solidFill>
              </a:rPr>
              <a:t> </a:t>
            </a:r>
            <a:r>
              <a:rPr lang="en-US" altLang="en-US" sz="2200" dirty="0" err="1">
                <a:solidFill>
                  <a:schemeClr val="tx1"/>
                </a:solidFill>
              </a:rPr>
              <a:t>biaya</a:t>
            </a:r>
            <a:r>
              <a:rPr lang="en-US" altLang="en-US" sz="2200" dirty="0">
                <a:solidFill>
                  <a:schemeClr val="tx1"/>
                </a:solidFill>
              </a:rPr>
              <a:t> - </a:t>
            </a:r>
            <a:r>
              <a:rPr lang="en-US" altLang="en-US" sz="2200" dirty="0" err="1">
                <a:solidFill>
                  <a:schemeClr val="tx1"/>
                </a:solidFill>
              </a:rPr>
              <a:t>Cukup</a:t>
            </a:r>
            <a:r>
              <a:rPr lang="en-US" altLang="en-US" sz="2200" dirty="0">
                <a:solidFill>
                  <a:schemeClr val="tx1"/>
                </a:solidFill>
              </a:rPr>
              <a:t> </a:t>
            </a:r>
            <a:r>
              <a:rPr lang="en-US" altLang="en-US" sz="2200" dirty="0" err="1">
                <a:solidFill>
                  <a:schemeClr val="tx1"/>
                </a:solidFill>
              </a:rPr>
              <a:t>berdasarkan</a:t>
            </a:r>
            <a:r>
              <a:rPr lang="en-US" altLang="en-US" sz="2200" dirty="0">
                <a:solidFill>
                  <a:schemeClr val="tx1"/>
                </a:solidFill>
              </a:rPr>
              <a:t> </a:t>
            </a:r>
            <a:r>
              <a:rPr lang="en-US" altLang="en-US" sz="2200" dirty="0" err="1">
                <a:solidFill>
                  <a:schemeClr val="tx1"/>
                </a:solidFill>
              </a:rPr>
              <a:t>perjanjian</a:t>
            </a:r>
            <a:r>
              <a:rPr lang="en-US" altLang="en-US" sz="2200" dirty="0">
                <a:solidFill>
                  <a:schemeClr val="tx1"/>
                </a:solidFill>
              </a:rPr>
              <a:t>, </a:t>
            </a:r>
            <a:r>
              <a:rPr lang="en-US" altLang="en-US" sz="2200" dirty="0" err="1">
                <a:solidFill>
                  <a:schemeClr val="tx1"/>
                </a:solidFill>
              </a:rPr>
              <a:t>tanpa</a:t>
            </a:r>
            <a:r>
              <a:rPr lang="en-US" altLang="en-US" sz="2200" dirty="0">
                <a:solidFill>
                  <a:schemeClr val="tx1"/>
                </a:solidFill>
              </a:rPr>
              <a:t> </a:t>
            </a:r>
            <a:r>
              <a:rPr lang="en-US" altLang="en-US" sz="2200" dirty="0" err="1">
                <a:solidFill>
                  <a:schemeClr val="tx1"/>
                </a:solidFill>
              </a:rPr>
              <a:t>pengesahan</a:t>
            </a:r>
            <a:r>
              <a:rPr lang="en-US" altLang="en-US" sz="2200" dirty="0">
                <a:solidFill>
                  <a:schemeClr val="tx1"/>
                </a:solidFill>
              </a:rPr>
              <a:t> </a:t>
            </a:r>
            <a:r>
              <a:rPr lang="en-US" altLang="en-US" sz="2200" dirty="0" err="1">
                <a:solidFill>
                  <a:schemeClr val="tx1"/>
                </a:solidFill>
              </a:rPr>
              <a:t>pemerintah</a:t>
            </a:r>
            <a:r>
              <a:rPr lang="en-US" altLang="en-US" sz="2200" dirty="0">
                <a:solidFill>
                  <a:schemeClr val="tx1"/>
                </a:solidFill>
              </a:rPr>
              <a:t> </a:t>
            </a:r>
            <a:r>
              <a:rPr lang="en-US" altLang="en-US" sz="2200" dirty="0" err="1">
                <a:solidFill>
                  <a:schemeClr val="tx1"/>
                </a:solidFill>
              </a:rPr>
              <a:t>seperti</a:t>
            </a:r>
            <a:r>
              <a:rPr lang="en-US" altLang="en-US" sz="2200" dirty="0">
                <a:solidFill>
                  <a:schemeClr val="tx1"/>
                </a:solidFill>
              </a:rPr>
              <a:t> PT.</a:t>
            </a:r>
          </a:p>
          <a:p>
            <a:pPr marL="457200" indent="-457200" algn="just">
              <a:buFont typeface="Arial" panose="020B0604020202020204" pitchFamily="34" charset="0"/>
              <a:buAutoNum type="arabicPeriod"/>
            </a:pPr>
            <a:r>
              <a:rPr lang="en-US" altLang="en-US" sz="2200" dirty="0" err="1">
                <a:solidFill>
                  <a:schemeClr val="tx1"/>
                </a:solidFill>
              </a:rPr>
              <a:t>Fleksibilitas</a:t>
            </a:r>
            <a:r>
              <a:rPr lang="en-US" altLang="en-US" sz="2200" dirty="0">
                <a:solidFill>
                  <a:schemeClr val="tx1"/>
                </a:solidFill>
              </a:rPr>
              <a:t> </a:t>
            </a:r>
            <a:r>
              <a:rPr lang="en-US" altLang="en-US" sz="2200" dirty="0" err="1">
                <a:solidFill>
                  <a:schemeClr val="tx1"/>
                </a:solidFill>
              </a:rPr>
              <a:t>tinggi</a:t>
            </a:r>
            <a:r>
              <a:rPr lang="en-US" altLang="en-US" sz="2200" dirty="0">
                <a:solidFill>
                  <a:schemeClr val="tx1"/>
                </a:solidFill>
              </a:rPr>
              <a:t> - Para </a:t>
            </a:r>
            <a:r>
              <a:rPr lang="en-US" altLang="en-US" sz="2200" dirty="0" err="1">
                <a:solidFill>
                  <a:schemeClr val="tx1"/>
                </a:solidFill>
              </a:rPr>
              <a:t>sekutu</a:t>
            </a:r>
            <a:r>
              <a:rPr lang="en-US" altLang="en-US" sz="2200" dirty="0">
                <a:solidFill>
                  <a:schemeClr val="tx1"/>
                </a:solidFill>
              </a:rPr>
              <a:t> </a:t>
            </a:r>
            <a:r>
              <a:rPr lang="en-US" altLang="en-US" sz="2200" dirty="0" err="1">
                <a:solidFill>
                  <a:schemeClr val="tx1"/>
                </a:solidFill>
              </a:rPr>
              <a:t>bebas</a:t>
            </a:r>
            <a:r>
              <a:rPr lang="en-US" altLang="en-US" sz="2200" dirty="0">
                <a:solidFill>
                  <a:schemeClr val="tx1"/>
                </a:solidFill>
              </a:rPr>
              <a:t> </a:t>
            </a:r>
            <a:r>
              <a:rPr lang="en-US" altLang="en-US" sz="2200" dirty="0" err="1">
                <a:solidFill>
                  <a:schemeClr val="tx1"/>
                </a:solidFill>
              </a:rPr>
              <a:t>menentukan</a:t>
            </a:r>
            <a:r>
              <a:rPr lang="en-US" altLang="en-US" sz="2200" dirty="0">
                <a:solidFill>
                  <a:schemeClr val="tx1"/>
                </a:solidFill>
              </a:rPr>
              <a:t> </a:t>
            </a:r>
            <a:r>
              <a:rPr lang="en-US" altLang="en-US" sz="2200" dirty="0" err="1">
                <a:solidFill>
                  <a:schemeClr val="tx1"/>
                </a:solidFill>
              </a:rPr>
              <a:t>struktur</a:t>
            </a:r>
            <a:r>
              <a:rPr lang="en-US" altLang="en-US" sz="2200" dirty="0">
                <a:solidFill>
                  <a:schemeClr val="tx1"/>
                </a:solidFill>
              </a:rPr>
              <a:t> </a:t>
            </a:r>
            <a:r>
              <a:rPr lang="en-US" altLang="en-US" sz="2200" dirty="0" err="1">
                <a:solidFill>
                  <a:schemeClr val="tx1"/>
                </a:solidFill>
              </a:rPr>
              <a:t>organisasi</a:t>
            </a:r>
            <a:r>
              <a:rPr lang="en-US" altLang="en-US" sz="2200" dirty="0">
                <a:solidFill>
                  <a:schemeClr val="tx1"/>
                </a:solidFill>
              </a:rPr>
              <a:t>, </a:t>
            </a:r>
            <a:r>
              <a:rPr lang="en-US" altLang="en-US" sz="2200" dirty="0" err="1">
                <a:solidFill>
                  <a:schemeClr val="tx1"/>
                </a:solidFill>
              </a:rPr>
              <a:t>pembagian</a:t>
            </a:r>
            <a:r>
              <a:rPr lang="en-US" altLang="en-US" sz="2200" dirty="0">
                <a:solidFill>
                  <a:schemeClr val="tx1"/>
                </a:solidFill>
              </a:rPr>
              <a:t> </a:t>
            </a:r>
            <a:r>
              <a:rPr lang="en-US" altLang="en-US" sz="2200" dirty="0" err="1">
                <a:solidFill>
                  <a:schemeClr val="tx1"/>
                </a:solidFill>
              </a:rPr>
              <a:t>hasil</a:t>
            </a:r>
            <a:r>
              <a:rPr lang="en-US" altLang="en-US" sz="2200" dirty="0">
                <a:solidFill>
                  <a:schemeClr val="tx1"/>
                </a:solidFill>
              </a:rPr>
              <a:t>, dan </a:t>
            </a:r>
            <a:r>
              <a:rPr lang="en-US" altLang="en-US" sz="2200" dirty="0" err="1">
                <a:solidFill>
                  <a:schemeClr val="tx1"/>
                </a:solidFill>
              </a:rPr>
              <a:t>mekanisme</a:t>
            </a:r>
            <a:r>
              <a:rPr lang="en-US" altLang="en-US" sz="2200" dirty="0">
                <a:solidFill>
                  <a:schemeClr val="tx1"/>
                </a:solidFill>
              </a:rPr>
              <a:t> </a:t>
            </a:r>
            <a:r>
              <a:rPr lang="en-US" altLang="en-US" sz="2200" dirty="0" err="1">
                <a:solidFill>
                  <a:schemeClr val="tx1"/>
                </a:solidFill>
              </a:rPr>
              <a:t>kerja</a:t>
            </a:r>
            <a:r>
              <a:rPr lang="en-US" altLang="en-US" sz="2200" dirty="0">
                <a:solidFill>
                  <a:schemeClr val="tx1"/>
                </a:solidFill>
              </a:rPr>
              <a:t>.</a:t>
            </a:r>
          </a:p>
          <a:p>
            <a:pPr marL="457200" indent="-457200" algn="just">
              <a:buFont typeface="Arial" panose="020B0604020202020204" pitchFamily="34" charset="0"/>
              <a:buAutoNum type="arabicPeriod"/>
            </a:pPr>
            <a:r>
              <a:rPr lang="en-US" altLang="en-US" sz="2200" dirty="0" err="1">
                <a:solidFill>
                  <a:schemeClr val="tx1"/>
                </a:solidFill>
              </a:rPr>
              <a:t>Cocok</a:t>
            </a:r>
            <a:r>
              <a:rPr lang="en-US" altLang="en-US" sz="2200" dirty="0">
                <a:solidFill>
                  <a:schemeClr val="tx1"/>
                </a:solidFill>
              </a:rPr>
              <a:t> </a:t>
            </a:r>
            <a:r>
              <a:rPr lang="en-US" altLang="en-US" sz="2200" dirty="0" err="1">
                <a:solidFill>
                  <a:schemeClr val="tx1"/>
                </a:solidFill>
              </a:rPr>
              <a:t>untuk</a:t>
            </a:r>
            <a:r>
              <a:rPr lang="en-US" altLang="en-US" sz="2200" dirty="0">
                <a:solidFill>
                  <a:schemeClr val="tx1"/>
                </a:solidFill>
              </a:rPr>
              <a:t> </a:t>
            </a:r>
            <a:r>
              <a:rPr lang="en-US" altLang="en-US" sz="2200" dirty="0" err="1">
                <a:solidFill>
                  <a:schemeClr val="tx1"/>
                </a:solidFill>
              </a:rPr>
              <a:t>usaha</a:t>
            </a:r>
            <a:r>
              <a:rPr lang="en-US" altLang="en-US" sz="2200" dirty="0">
                <a:solidFill>
                  <a:schemeClr val="tx1"/>
                </a:solidFill>
              </a:rPr>
              <a:t> </a:t>
            </a:r>
            <a:r>
              <a:rPr lang="en-US" altLang="en-US" sz="2200" dirty="0" err="1">
                <a:solidFill>
                  <a:schemeClr val="tx1"/>
                </a:solidFill>
              </a:rPr>
              <a:t>berbasis</a:t>
            </a:r>
            <a:r>
              <a:rPr lang="en-US" altLang="en-US" sz="2200" dirty="0">
                <a:solidFill>
                  <a:schemeClr val="tx1"/>
                </a:solidFill>
              </a:rPr>
              <a:t> </a:t>
            </a:r>
            <a:r>
              <a:rPr lang="en-US" altLang="en-US" sz="2200" dirty="0" err="1">
                <a:solidFill>
                  <a:schemeClr val="tx1"/>
                </a:solidFill>
              </a:rPr>
              <a:t>profesi</a:t>
            </a:r>
            <a:r>
              <a:rPr lang="en-US" altLang="en-US" sz="2200" dirty="0">
                <a:solidFill>
                  <a:schemeClr val="tx1"/>
                </a:solidFill>
              </a:rPr>
              <a:t> - </a:t>
            </a:r>
            <a:r>
              <a:rPr lang="en-US" altLang="en-US" sz="2200" dirty="0" err="1">
                <a:solidFill>
                  <a:schemeClr val="tx1"/>
                </a:solidFill>
              </a:rPr>
              <a:t>Seperti</a:t>
            </a:r>
            <a:r>
              <a:rPr lang="en-US" altLang="en-US" sz="2200" dirty="0">
                <a:solidFill>
                  <a:schemeClr val="tx1"/>
                </a:solidFill>
              </a:rPr>
              <a:t> </a:t>
            </a:r>
            <a:r>
              <a:rPr lang="en-US" altLang="en-US" sz="2200" dirty="0" err="1">
                <a:solidFill>
                  <a:schemeClr val="tx1"/>
                </a:solidFill>
              </a:rPr>
              <a:t>firma</a:t>
            </a:r>
            <a:r>
              <a:rPr lang="en-US" altLang="en-US" sz="2200" dirty="0">
                <a:solidFill>
                  <a:schemeClr val="tx1"/>
                </a:solidFill>
              </a:rPr>
              <a:t> </a:t>
            </a:r>
            <a:r>
              <a:rPr lang="en-US" altLang="en-US" sz="2200" dirty="0" err="1">
                <a:solidFill>
                  <a:schemeClr val="tx1"/>
                </a:solidFill>
              </a:rPr>
              <a:t>hukum</a:t>
            </a:r>
            <a:r>
              <a:rPr lang="en-US" altLang="en-US" sz="2200" dirty="0">
                <a:solidFill>
                  <a:schemeClr val="tx1"/>
                </a:solidFill>
              </a:rPr>
              <a:t>, </a:t>
            </a:r>
            <a:r>
              <a:rPr lang="en-US" altLang="en-US" sz="2200" dirty="0" err="1">
                <a:solidFill>
                  <a:schemeClr val="tx1"/>
                </a:solidFill>
              </a:rPr>
              <a:t>klinik</a:t>
            </a:r>
            <a:r>
              <a:rPr lang="en-US" altLang="en-US" sz="2200" dirty="0">
                <a:solidFill>
                  <a:schemeClr val="tx1"/>
                </a:solidFill>
              </a:rPr>
              <a:t> </a:t>
            </a:r>
            <a:r>
              <a:rPr lang="en-US" altLang="en-US" sz="2200" dirty="0" err="1">
                <a:solidFill>
                  <a:schemeClr val="tx1"/>
                </a:solidFill>
              </a:rPr>
              <a:t>medis</a:t>
            </a:r>
            <a:r>
              <a:rPr lang="en-US" altLang="en-US" sz="2200" dirty="0">
                <a:solidFill>
                  <a:schemeClr val="tx1"/>
                </a:solidFill>
              </a:rPr>
              <a:t>, </a:t>
            </a:r>
            <a:r>
              <a:rPr lang="en-US" altLang="en-US" sz="2200" dirty="0" err="1">
                <a:solidFill>
                  <a:schemeClr val="tx1"/>
                </a:solidFill>
              </a:rPr>
              <a:t>arsitek</a:t>
            </a:r>
            <a:r>
              <a:rPr lang="en-US" altLang="en-US" sz="2200" dirty="0">
                <a:solidFill>
                  <a:schemeClr val="tx1"/>
                </a:solidFill>
              </a:rPr>
              <a:t>, </a:t>
            </a:r>
            <a:r>
              <a:rPr lang="en-US" altLang="en-US" sz="2200" dirty="0" err="1">
                <a:solidFill>
                  <a:schemeClr val="tx1"/>
                </a:solidFill>
              </a:rPr>
              <a:t>atau</a:t>
            </a:r>
            <a:r>
              <a:rPr lang="en-US" altLang="en-US" sz="2200" dirty="0">
                <a:solidFill>
                  <a:schemeClr val="tx1"/>
                </a:solidFill>
              </a:rPr>
              <a:t> </a:t>
            </a:r>
            <a:r>
              <a:rPr lang="en-US" altLang="en-US" sz="2200" dirty="0" err="1">
                <a:solidFill>
                  <a:schemeClr val="tx1"/>
                </a:solidFill>
              </a:rPr>
              <a:t>akuntan</a:t>
            </a:r>
            <a:r>
              <a:rPr lang="en-US" altLang="en-US" sz="2200" dirty="0">
                <a:solidFill>
                  <a:schemeClr val="tx1"/>
                </a:solidFill>
              </a:rPr>
              <a:t> </a:t>
            </a:r>
            <a:r>
              <a:rPr lang="en-US" altLang="en-US" sz="2200" dirty="0" err="1">
                <a:solidFill>
                  <a:schemeClr val="tx1"/>
                </a:solidFill>
              </a:rPr>
              <a:t>publik</a:t>
            </a:r>
            <a:r>
              <a:rPr lang="en-US" altLang="en-US" sz="2200" dirty="0">
                <a:solidFill>
                  <a:schemeClr val="tx1"/>
                </a:solidFill>
              </a:rPr>
              <a:t>.</a:t>
            </a:r>
          </a:p>
          <a:p>
            <a:pPr marL="457200" indent="-457200" algn="just">
              <a:buFont typeface="Arial" panose="020B0604020202020204" pitchFamily="34" charset="0"/>
              <a:buAutoNum type="arabicPeriod"/>
            </a:pPr>
            <a:r>
              <a:rPr lang="en-US" altLang="en-US" sz="2200" dirty="0" err="1">
                <a:solidFill>
                  <a:schemeClr val="tx1"/>
                </a:solidFill>
              </a:rPr>
              <a:t>Menggabungkan</a:t>
            </a:r>
            <a:r>
              <a:rPr lang="en-US" altLang="en-US" sz="2200" dirty="0">
                <a:solidFill>
                  <a:schemeClr val="tx1"/>
                </a:solidFill>
              </a:rPr>
              <a:t> modal dan </a:t>
            </a:r>
            <a:r>
              <a:rPr lang="en-US" altLang="en-US" sz="2200" dirty="0" err="1">
                <a:solidFill>
                  <a:schemeClr val="tx1"/>
                </a:solidFill>
              </a:rPr>
              <a:t>keahlian</a:t>
            </a:r>
            <a:r>
              <a:rPr lang="en-US" altLang="en-US" sz="2200" dirty="0">
                <a:solidFill>
                  <a:schemeClr val="tx1"/>
                </a:solidFill>
              </a:rPr>
              <a:t> - </a:t>
            </a:r>
            <a:r>
              <a:rPr lang="en-US" altLang="en-US" sz="2200" dirty="0" err="1">
                <a:solidFill>
                  <a:schemeClr val="tx1"/>
                </a:solidFill>
              </a:rPr>
              <a:t>Memberi</a:t>
            </a:r>
            <a:r>
              <a:rPr lang="en-US" altLang="en-US" sz="2200" dirty="0">
                <a:solidFill>
                  <a:schemeClr val="tx1"/>
                </a:solidFill>
              </a:rPr>
              <a:t> </a:t>
            </a:r>
            <a:r>
              <a:rPr lang="en-US" altLang="en-US" sz="2200" dirty="0" err="1">
                <a:solidFill>
                  <a:schemeClr val="tx1"/>
                </a:solidFill>
              </a:rPr>
              <a:t>nilai</a:t>
            </a:r>
            <a:r>
              <a:rPr lang="en-US" altLang="en-US" sz="2200" dirty="0">
                <a:solidFill>
                  <a:schemeClr val="tx1"/>
                </a:solidFill>
              </a:rPr>
              <a:t> </a:t>
            </a:r>
            <a:r>
              <a:rPr lang="en-US" altLang="en-US" sz="2200" dirty="0" err="1">
                <a:solidFill>
                  <a:schemeClr val="tx1"/>
                </a:solidFill>
              </a:rPr>
              <a:t>tambah</a:t>
            </a:r>
            <a:r>
              <a:rPr lang="en-US" altLang="en-US" sz="2200" dirty="0">
                <a:solidFill>
                  <a:schemeClr val="tx1"/>
                </a:solidFill>
              </a:rPr>
              <a:t> dan </a:t>
            </a:r>
            <a:r>
              <a:rPr lang="en-US" altLang="en-US" sz="2200" dirty="0" err="1">
                <a:solidFill>
                  <a:schemeClr val="tx1"/>
                </a:solidFill>
              </a:rPr>
              <a:t>daya</a:t>
            </a:r>
            <a:r>
              <a:rPr lang="en-US" altLang="en-US" sz="2200" dirty="0">
                <a:solidFill>
                  <a:schemeClr val="tx1"/>
                </a:solidFill>
              </a:rPr>
              <a:t> </a:t>
            </a:r>
            <a:r>
              <a:rPr lang="en-US" altLang="en-US" sz="2200" dirty="0" err="1">
                <a:solidFill>
                  <a:schemeClr val="tx1"/>
                </a:solidFill>
              </a:rPr>
              <a:t>saing</a:t>
            </a:r>
            <a:r>
              <a:rPr lang="en-US" altLang="en-US" sz="2200" dirty="0">
                <a:solidFill>
                  <a:schemeClr val="tx1"/>
                </a:solidFill>
              </a:rPr>
              <a:t> </a:t>
            </a:r>
            <a:r>
              <a:rPr lang="en-US" altLang="en-US" sz="2200" dirty="0" err="1">
                <a:solidFill>
                  <a:schemeClr val="tx1"/>
                </a:solidFill>
              </a:rPr>
              <a:t>lebih</a:t>
            </a:r>
            <a:r>
              <a:rPr lang="en-US" altLang="en-US" sz="2200" dirty="0">
                <a:solidFill>
                  <a:schemeClr val="tx1"/>
                </a:solidFill>
              </a:rPr>
              <a:t> </a:t>
            </a:r>
            <a:r>
              <a:rPr lang="en-US" altLang="en-US" sz="2200" dirty="0" err="1">
                <a:solidFill>
                  <a:schemeClr val="tx1"/>
                </a:solidFill>
              </a:rPr>
              <a:t>tinggi</a:t>
            </a:r>
            <a:r>
              <a:rPr lang="en-US" altLang="en-US" sz="2200" dirty="0">
                <a:solidFill>
                  <a:schemeClr val="tx1"/>
                </a:solidFill>
              </a:rPr>
              <a:t>.</a:t>
            </a:r>
          </a:p>
          <a:p>
            <a:pPr marL="457200" indent="-457200" algn="just">
              <a:buFont typeface="Arial" panose="020B0604020202020204" pitchFamily="34" charset="0"/>
              <a:buAutoNum type="arabicPeriod"/>
            </a:pPr>
            <a:r>
              <a:rPr lang="en-US" altLang="en-US" sz="2200" dirty="0" err="1">
                <a:solidFill>
                  <a:schemeClr val="tx1"/>
                </a:solidFill>
              </a:rPr>
              <a:t>Menumbuhkan</a:t>
            </a:r>
            <a:r>
              <a:rPr lang="en-US" altLang="en-US" sz="2200" dirty="0">
                <a:solidFill>
                  <a:schemeClr val="tx1"/>
                </a:solidFill>
              </a:rPr>
              <a:t> </a:t>
            </a:r>
            <a:r>
              <a:rPr lang="en-US" altLang="en-US" sz="2200" dirty="0" err="1">
                <a:solidFill>
                  <a:schemeClr val="tx1"/>
                </a:solidFill>
              </a:rPr>
              <a:t>semangat</a:t>
            </a:r>
            <a:r>
              <a:rPr lang="en-US" altLang="en-US" sz="2200" dirty="0">
                <a:solidFill>
                  <a:schemeClr val="tx1"/>
                </a:solidFill>
              </a:rPr>
              <a:t> </a:t>
            </a:r>
            <a:r>
              <a:rPr lang="en-US" altLang="en-US" sz="2200" dirty="0" err="1">
                <a:solidFill>
                  <a:schemeClr val="tx1"/>
                </a:solidFill>
              </a:rPr>
              <a:t>kolegial</a:t>
            </a:r>
            <a:r>
              <a:rPr lang="en-US" altLang="en-US" sz="2200" dirty="0">
                <a:solidFill>
                  <a:schemeClr val="tx1"/>
                </a:solidFill>
              </a:rPr>
              <a:t> - Karena </a:t>
            </a:r>
            <a:r>
              <a:rPr lang="en-US" altLang="en-US" sz="2200" dirty="0" err="1">
                <a:solidFill>
                  <a:schemeClr val="tx1"/>
                </a:solidFill>
              </a:rPr>
              <a:t>hubungan</a:t>
            </a:r>
            <a:r>
              <a:rPr lang="en-US" altLang="en-US" sz="2200" dirty="0">
                <a:solidFill>
                  <a:schemeClr val="tx1"/>
                </a:solidFill>
              </a:rPr>
              <a:t> </a:t>
            </a:r>
            <a:r>
              <a:rPr lang="en-US" altLang="en-US" sz="2200" dirty="0" err="1">
                <a:solidFill>
                  <a:schemeClr val="tx1"/>
                </a:solidFill>
              </a:rPr>
              <a:t>antar</a:t>
            </a:r>
            <a:r>
              <a:rPr lang="en-US" altLang="en-US" sz="2200" dirty="0">
                <a:solidFill>
                  <a:schemeClr val="tx1"/>
                </a:solidFill>
              </a:rPr>
              <a:t> </a:t>
            </a:r>
            <a:r>
              <a:rPr lang="en-US" altLang="en-US" sz="2200" dirty="0" err="1">
                <a:solidFill>
                  <a:schemeClr val="tx1"/>
                </a:solidFill>
              </a:rPr>
              <a:t>sekutu</a:t>
            </a:r>
            <a:r>
              <a:rPr lang="en-US" altLang="en-US" sz="2200" dirty="0">
                <a:solidFill>
                  <a:schemeClr val="tx1"/>
                </a:solidFill>
              </a:rPr>
              <a:t> </a:t>
            </a:r>
            <a:r>
              <a:rPr lang="en-US" altLang="en-US" sz="2200" dirty="0" err="1">
                <a:solidFill>
                  <a:schemeClr val="tx1"/>
                </a:solidFill>
              </a:rPr>
              <a:t>berbasis</a:t>
            </a:r>
            <a:r>
              <a:rPr lang="en-US" altLang="en-US" sz="2200" dirty="0">
                <a:solidFill>
                  <a:schemeClr val="tx1"/>
                </a:solidFill>
              </a:rPr>
              <a:t> </a:t>
            </a:r>
            <a:r>
              <a:rPr lang="en-US" altLang="en-US" sz="2200" dirty="0" err="1">
                <a:solidFill>
                  <a:schemeClr val="tx1"/>
                </a:solidFill>
              </a:rPr>
              <a:t>kepercayaan</a:t>
            </a:r>
            <a:r>
              <a:rPr lang="en-US" altLang="en-US" sz="2200" dirty="0">
                <a:solidFill>
                  <a:schemeClr val="tx1"/>
                </a:solidFill>
              </a:rPr>
              <a:t> dan </a:t>
            </a:r>
            <a:r>
              <a:rPr lang="en-US" altLang="en-US" sz="2200" dirty="0" err="1">
                <a:solidFill>
                  <a:schemeClr val="tx1"/>
                </a:solidFill>
              </a:rPr>
              <a:t>kesetaraan</a:t>
            </a:r>
            <a:r>
              <a:rPr lang="en-US" altLang="en-US" sz="2200" dirty="0">
                <a:solidFill>
                  <a:schemeClr val="tx1"/>
                </a:solidFill>
              </a:rPr>
              <a:t>.</a:t>
            </a:r>
          </a:p>
          <a:p>
            <a:pPr algn="just">
              <a:buFont typeface="Arial" panose="020B0604020202020204" pitchFamily="34" charset="0"/>
            </a:pPr>
            <a:endParaRPr lang="en-US" altLang="en-US" sz="2200" dirty="0">
              <a:solidFill>
                <a:schemeClr val="tx1"/>
              </a:solidFill>
            </a:endParaRPr>
          </a:p>
          <a:p>
            <a:pPr algn="just">
              <a:buFont typeface="Arial" panose="020B0604020202020204" pitchFamily="34" charset="0"/>
            </a:pPr>
            <a:r>
              <a:rPr lang="en-US" altLang="en-US" sz="2200" dirty="0" err="1">
                <a:solidFill>
                  <a:schemeClr val="tx1"/>
                </a:solidFill>
              </a:rPr>
              <a:t>Contoh</a:t>
            </a:r>
            <a:r>
              <a:rPr lang="en-US" altLang="en-US" sz="2200" dirty="0">
                <a:solidFill>
                  <a:schemeClr val="tx1"/>
                </a:solidFill>
              </a:rPr>
              <a:t>: Tiga </a:t>
            </a:r>
            <a:r>
              <a:rPr lang="en-US" altLang="en-US" sz="2200" dirty="0" err="1">
                <a:solidFill>
                  <a:schemeClr val="tx1"/>
                </a:solidFill>
              </a:rPr>
              <a:t>konsultan</a:t>
            </a:r>
            <a:r>
              <a:rPr lang="en-US" altLang="en-US" sz="2200" dirty="0">
                <a:solidFill>
                  <a:schemeClr val="tx1"/>
                </a:solidFill>
              </a:rPr>
              <a:t> </a:t>
            </a:r>
            <a:r>
              <a:rPr lang="en-US" altLang="en-US" sz="2200" dirty="0" err="1">
                <a:solidFill>
                  <a:schemeClr val="tx1"/>
                </a:solidFill>
              </a:rPr>
              <a:t>hukum</a:t>
            </a:r>
            <a:r>
              <a:rPr lang="en-US" altLang="en-US" sz="2200" dirty="0">
                <a:solidFill>
                  <a:schemeClr val="tx1"/>
                </a:solidFill>
              </a:rPr>
              <a:t> </a:t>
            </a:r>
            <a:r>
              <a:rPr lang="en-US" altLang="en-US" sz="2200" dirty="0" err="1">
                <a:solidFill>
                  <a:schemeClr val="tx1"/>
                </a:solidFill>
              </a:rPr>
              <a:t>bergabung</a:t>
            </a:r>
            <a:r>
              <a:rPr lang="en-US" altLang="en-US" sz="2200" dirty="0">
                <a:solidFill>
                  <a:schemeClr val="tx1"/>
                </a:solidFill>
              </a:rPr>
              <a:t> </a:t>
            </a:r>
            <a:r>
              <a:rPr lang="en-US" altLang="en-US" sz="2200" dirty="0" err="1">
                <a:solidFill>
                  <a:schemeClr val="tx1"/>
                </a:solidFill>
              </a:rPr>
              <a:t>membuka</a:t>
            </a:r>
            <a:r>
              <a:rPr lang="en-US" altLang="en-US" sz="2200" dirty="0">
                <a:solidFill>
                  <a:schemeClr val="tx1"/>
                </a:solidFill>
              </a:rPr>
              <a:t> </a:t>
            </a:r>
            <a:r>
              <a:rPr lang="en-US" altLang="en-US" sz="2200" dirty="0" err="1">
                <a:solidFill>
                  <a:schemeClr val="tx1"/>
                </a:solidFill>
              </a:rPr>
              <a:t>firma</a:t>
            </a:r>
            <a:r>
              <a:rPr lang="en-US" altLang="en-US" sz="2200" dirty="0">
                <a:solidFill>
                  <a:schemeClr val="tx1"/>
                </a:solidFill>
              </a:rPr>
              <a:t> agar </a:t>
            </a:r>
            <a:r>
              <a:rPr lang="en-US" altLang="en-US" sz="2200" dirty="0" err="1">
                <a:solidFill>
                  <a:schemeClr val="tx1"/>
                </a:solidFill>
              </a:rPr>
              <a:t>dapat</a:t>
            </a:r>
            <a:r>
              <a:rPr lang="en-US" altLang="en-US" sz="2200" dirty="0">
                <a:solidFill>
                  <a:schemeClr val="tx1"/>
                </a:solidFill>
              </a:rPr>
              <a:t> </a:t>
            </a:r>
            <a:r>
              <a:rPr lang="en-US" altLang="en-US" sz="2200" dirty="0" err="1">
                <a:solidFill>
                  <a:schemeClr val="tx1"/>
                </a:solidFill>
              </a:rPr>
              <a:t>menangani</a:t>
            </a:r>
            <a:r>
              <a:rPr lang="en-US" altLang="en-US" sz="2200" dirty="0">
                <a:solidFill>
                  <a:schemeClr val="tx1"/>
                </a:solidFill>
              </a:rPr>
              <a:t> </a:t>
            </a:r>
            <a:r>
              <a:rPr lang="en-US" altLang="en-US" sz="2200" dirty="0" err="1">
                <a:solidFill>
                  <a:schemeClr val="tx1"/>
                </a:solidFill>
              </a:rPr>
              <a:t>kasus</a:t>
            </a:r>
            <a:r>
              <a:rPr lang="en-US" altLang="en-US" sz="2200" dirty="0">
                <a:solidFill>
                  <a:schemeClr val="tx1"/>
                </a:solidFill>
              </a:rPr>
              <a:t> </a:t>
            </a:r>
            <a:r>
              <a:rPr lang="en-US" altLang="en-US" sz="2200" dirty="0" err="1">
                <a:solidFill>
                  <a:schemeClr val="tx1"/>
                </a:solidFill>
              </a:rPr>
              <a:t>besar</a:t>
            </a:r>
            <a:r>
              <a:rPr lang="en-US" altLang="en-US" sz="2200" dirty="0">
                <a:solidFill>
                  <a:schemeClr val="tx1"/>
                </a:solidFill>
              </a:rPr>
              <a:t> </a:t>
            </a:r>
            <a:r>
              <a:rPr lang="en-US" altLang="en-US" sz="2200" dirty="0" err="1">
                <a:solidFill>
                  <a:schemeClr val="tx1"/>
                </a:solidFill>
              </a:rPr>
              <a:t>perusahaan</a:t>
            </a:r>
            <a:r>
              <a:rPr lang="en-US" altLang="en-US" sz="2200" dirty="0">
                <a:solidFill>
                  <a:schemeClr val="tx1"/>
                </a:solidFill>
              </a:rPr>
              <a:t> </a:t>
            </a:r>
            <a:r>
              <a:rPr lang="en-US" altLang="en-US" sz="2200" dirty="0" err="1">
                <a:solidFill>
                  <a:schemeClr val="tx1"/>
                </a:solidFill>
              </a:rPr>
              <a:t>multinasional</a:t>
            </a:r>
            <a:r>
              <a:rPr lang="en-US" altLang="en-US" sz="2200" dirty="0">
                <a:solidFill>
                  <a:schemeClr val="tx1"/>
                </a:solidFill>
              </a:rPr>
              <a:t>.</a:t>
            </a:r>
          </a:p>
        </p:txBody>
      </p:sp>
    </p:spTree>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549910"/>
            <a:ext cx="8744585" cy="5629275"/>
          </a:xfrm>
        </p:spPr>
        <p:txBody>
          <a:bodyPr>
            <a:noAutofit/>
          </a:bodyPr>
          <a:lstStyle/>
          <a:p>
            <a:pPr algn="ctr">
              <a:buFont typeface="Arial" panose="020B0604020202020204" pitchFamily="34" charset="0"/>
            </a:pPr>
            <a:r>
              <a:rPr lang="en-US" altLang="en-US" sz="2200" b="1">
                <a:solidFill>
                  <a:schemeClr val="tx1"/>
                </a:solidFill>
              </a:rPr>
              <a:t>KEKURANGAN PERSEKUTUAN PERDATA</a:t>
            </a:r>
          </a:p>
          <a:p>
            <a:pPr algn="ctr">
              <a:buFont typeface="Arial" panose="020B0604020202020204" pitchFamily="34" charset="0"/>
            </a:pPr>
            <a:endParaRPr lang="en-US" altLang="en-US" sz="2200">
              <a:solidFill>
                <a:schemeClr val="tx1"/>
              </a:solidFill>
            </a:endParaRPr>
          </a:p>
          <a:p>
            <a:pPr marL="457200" indent="-457200" algn="just">
              <a:buFont typeface="Arial" panose="020B0604020202020204" pitchFamily="34" charset="0"/>
              <a:buAutoNum type="arabicPeriod"/>
            </a:pPr>
            <a:r>
              <a:rPr lang="en-US" altLang="en-US" sz="2200">
                <a:solidFill>
                  <a:schemeClr val="tx1"/>
                </a:solidFill>
              </a:rPr>
              <a:t>Tidak berbadan hukum - Artinya, persekutuan tidak memiliki kekayaan terpisah. Semua sekutu menanggung utang secara pribadi (joint and several liability).</a:t>
            </a:r>
          </a:p>
          <a:p>
            <a:pPr marL="457200" indent="-457200" algn="just">
              <a:buFont typeface="Arial" panose="020B0604020202020204" pitchFamily="34" charset="0"/>
              <a:buAutoNum type="arabicPeriod"/>
            </a:pPr>
            <a:r>
              <a:rPr lang="en-US" altLang="en-US" sz="2200">
                <a:solidFill>
                  <a:schemeClr val="tx1"/>
                </a:solidFill>
              </a:rPr>
              <a:t>Risiko hukum tinggi. - Tindakan satu sekutu dapat mengikat sekutu lainnya meski tanpa izin langsung.</a:t>
            </a:r>
          </a:p>
          <a:p>
            <a:pPr marL="457200" indent="-457200" algn="just">
              <a:buFont typeface="Arial" panose="020B0604020202020204" pitchFamily="34" charset="0"/>
              <a:buAutoNum type="arabicPeriod"/>
            </a:pPr>
            <a:r>
              <a:rPr lang="en-US" altLang="en-US" sz="2200">
                <a:solidFill>
                  <a:schemeClr val="tx1"/>
                </a:solidFill>
              </a:rPr>
              <a:t>Mudah bubar - Kematian atau keluarnya satu sekutu dapat menghentikan kegiatan usaha.</a:t>
            </a:r>
          </a:p>
          <a:p>
            <a:pPr marL="457200" indent="-457200" algn="just">
              <a:buFont typeface="Arial" panose="020B0604020202020204" pitchFamily="34" charset="0"/>
              <a:buAutoNum type="arabicPeriod"/>
            </a:pPr>
            <a:r>
              <a:rPr lang="en-US" altLang="en-US" sz="2200">
                <a:solidFill>
                  <a:schemeClr val="tx1"/>
                </a:solidFill>
              </a:rPr>
              <a:t>Sulit menarik investor besar - Karena tidak ada pemisahan kekayaan dan risiko.</a:t>
            </a:r>
          </a:p>
          <a:p>
            <a:pPr marL="457200" indent="-457200" algn="just">
              <a:buFont typeface="Arial" panose="020B0604020202020204" pitchFamily="34" charset="0"/>
              <a:buAutoNum type="arabicPeriod"/>
            </a:pPr>
            <a:r>
              <a:rPr lang="en-US" altLang="en-US" sz="2200">
                <a:solidFill>
                  <a:schemeClr val="tx1"/>
                </a:solidFill>
              </a:rPr>
              <a:t>Potensi konflik internal - Jika pembagian hasil atau wewenang tidak diatur jelas.</a:t>
            </a:r>
          </a:p>
          <a:p>
            <a:pPr algn="just">
              <a:buFont typeface="Arial" panose="020B0604020202020204" pitchFamily="34" charset="0"/>
            </a:pPr>
            <a:r>
              <a:rPr lang="en-US" altLang="en-US" sz="2200">
                <a:solidFill>
                  <a:schemeClr val="tx1"/>
                </a:solidFill>
              </a:rPr>
              <a:t>Contoh: Sekutu A menandatangani kontrak besar tanpa sepengetahuan sekutu B, menyebabkan kerugian besar dan persekutuan bubar.</a:t>
            </a:r>
          </a:p>
        </p:txBody>
      </p:sp>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51460" y="692785"/>
            <a:ext cx="8744585" cy="5763895"/>
          </a:xfrm>
        </p:spPr>
        <p:txBody>
          <a:bodyPr>
            <a:noAutofit/>
          </a:bodyPr>
          <a:lstStyle/>
          <a:p>
            <a:pPr algn="ctr">
              <a:buFont typeface="+mj-lt"/>
            </a:pPr>
            <a:r>
              <a:rPr lang="en-US" altLang="en-US" sz="2200" b="1">
                <a:solidFill>
                  <a:schemeClr val="tx1"/>
                </a:solidFill>
              </a:rPr>
              <a:t>STUDI KASUS PRAKTIK</a:t>
            </a:r>
            <a:endParaRPr lang="en-US" altLang="en-US" sz="2200">
              <a:solidFill>
                <a:schemeClr val="tx1"/>
              </a:solidFill>
            </a:endParaRPr>
          </a:p>
          <a:p>
            <a:pPr algn="just"/>
            <a:r>
              <a:rPr lang="en-US" altLang="en-US" sz="2200">
                <a:solidFill>
                  <a:schemeClr val="tx1"/>
                </a:solidFill>
              </a:rPr>
              <a:t>Kasus: Firma Akuntansi “Prima Konsultan”</a:t>
            </a:r>
          </a:p>
          <a:p>
            <a:pPr marL="342900" indent="-342900" algn="just">
              <a:buFont typeface="Arial" panose="020B0604020202020204" pitchFamily="34" charset="0"/>
              <a:buChar char="•"/>
            </a:pPr>
            <a:r>
              <a:rPr lang="en-US" altLang="en-US" sz="2200">
                <a:solidFill>
                  <a:schemeClr val="tx1"/>
                </a:solidFill>
              </a:rPr>
              <a:t>Didirikan oleh tiga sekutu: A, B, dan C.</a:t>
            </a:r>
          </a:p>
          <a:p>
            <a:pPr marL="342900" indent="-342900" algn="just">
              <a:buFont typeface="Arial" panose="020B0604020202020204" pitchFamily="34" charset="0"/>
              <a:buChar char="•"/>
            </a:pPr>
            <a:r>
              <a:rPr lang="en-US" altLang="en-US" sz="2200">
                <a:solidFill>
                  <a:schemeClr val="tx1"/>
                </a:solidFill>
              </a:rPr>
              <a:t>A menyumbang modal Rp100 juta, B menyumbang keahlian audit, C menyumbang jaringan klien.</a:t>
            </a:r>
          </a:p>
          <a:p>
            <a:pPr marL="342900" indent="-342900" algn="just">
              <a:buFont typeface="Arial" panose="020B0604020202020204" pitchFamily="34" charset="0"/>
              <a:buChar char="•"/>
            </a:pPr>
            <a:r>
              <a:rPr lang="en-US" altLang="en-US" sz="2200">
                <a:solidFill>
                  <a:schemeClr val="tx1"/>
                </a:solidFill>
              </a:rPr>
              <a:t>Setelah dua tahun, B keluar tanpa menyelesaikan laporan keuangan.</a:t>
            </a:r>
          </a:p>
          <a:p>
            <a:pPr algn="just">
              <a:buFont typeface="Arial" panose="020B0604020202020204" pitchFamily="34" charset="0"/>
            </a:pPr>
            <a:endParaRPr lang="en-US" altLang="en-US" sz="2200">
              <a:solidFill>
                <a:schemeClr val="tx1"/>
              </a:solidFill>
            </a:endParaRPr>
          </a:p>
          <a:p>
            <a:pPr algn="just"/>
            <a:r>
              <a:rPr lang="en-US" altLang="en-US" sz="2200">
                <a:solidFill>
                  <a:schemeClr val="tx1"/>
                </a:solidFill>
              </a:rPr>
              <a:t>Akibat: </a:t>
            </a:r>
          </a:p>
          <a:p>
            <a:pPr marL="457200" indent="-457200" algn="just">
              <a:buAutoNum type="arabicPeriod"/>
            </a:pPr>
            <a:r>
              <a:rPr lang="en-US" altLang="en-US" sz="2200">
                <a:solidFill>
                  <a:schemeClr val="tx1"/>
                </a:solidFill>
              </a:rPr>
              <a:t>Persekutuan dianggap bubar karena sekutu keluar tanpa kesepakatan.</a:t>
            </a:r>
          </a:p>
          <a:p>
            <a:pPr marL="457200" indent="-457200" algn="just">
              <a:buAutoNum type="arabicPeriod"/>
            </a:pPr>
            <a:r>
              <a:rPr lang="en-US" altLang="en-US" sz="2200">
                <a:solidFill>
                  <a:schemeClr val="tx1"/>
                </a:solidFill>
              </a:rPr>
              <a:t>Klien menuntut tanggung jawab atas audit yang tertunda.</a:t>
            </a:r>
          </a:p>
          <a:p>
            <a:pPr marL="457200" indent="-457200" algn="just">
              <a:buAutoNum type="arabicPeriod"/>
            </a:pPr>
            <a:r>
              <a:rPr lang="en-US" altLang="en-US" sz="2200">
                <a:solidFill>
                  <a:schemeClr val="tx1"/>
                </a:solidFill>
              </a:rPr>
              <a:t>A dan C tetap harus bertanggung jawab karena tanggung jawab persekutuan bersifat bersama.</a:t>
            </a:r>
          </a:p>
          <a:p>
            <a:pPr algn="just"/>
            <a:r>
              <a:rPr lang="en-US" altLang="en-US" sz="2200">
                <a:solidFill>
                  <a:schemeClr val="tx1"/>
                </a:solidFill>
              </a:rPr>
              <a:t>Pelajaran: pentingnya mencantumkan ketentuan pengunduran diri dan tanggung jawab pasca keluar dalam akta persekutuan.</a:t>
            </a:r>
          </a:p>
        </p:txBody>
      </p:sp>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6060" y="693420"/>
            <a:ext cx="8744585" cy="5629275"/>
          </a:xfrm>
        </p:spPr>
        <p:txBody>
          <a:bodyPr>
            <a:noAutofit/>
          </a:bodyPr>
          <a:lstStyle/>
          <a:p>
            <a:pPr algn="just"/>
            <a:r>
              <a:rPr lang="en-US" altLang="en-US" sz="2100">
                <a:solidFill>
                  <a:schemeClr val="tx1"/>
                </a:solidFill>
              </a:rPr>
              <a:t>Persekutuan Perdata (Maatschap) adalah bentuk kerja sama sederhana, efisien, dan cocok untuk usaha berbasis profesi. Namun, sifatnya yang tidak berbadan hukum menuntut kejelasan perjanjian dan kepercayaan tinggi antar sekutu.</a:t>
            </a:r>
          </a:p>
          <a:p>
            <a:pPr algn="just"/>
            <a:endParaRPr lang="en-US" altLang="en-US" sz="2100">
              <a:solidFill>
                <a:schemeClr val="tx1"/>
              </a:solidFill>
            </a:endParaRPr>
          </a:p>
          <a:p>
            <a:pPr marL="457200" indent="-457200" algn="just">
              <a:buAutoNum type="arabicPeriod"/>
            </a:pPr>
            <a:r>
              <a:rPr lang="en-US" altLang="en-US" sz="2100">
                <a:solidFill>
                  <a:schemeClr val="tx1"/>
                </a:solidFill>
              </a:rPr>
              <a:t>Cocok untuk skala usaha kecil-menengah.</a:t>
            </a:r>
          </a:p>
          <a:p>
            <a:pPr marL="457200" indent="-457200" algn="just">
              <a:buAutoNum type="arabicPeriod"/>
            </a:pPr>
            <a:r>
              <a:rPr lang="en-US" altLang="en-US" sz="2100">
                <a:solidFill>
                  <a:schemeClr val="tx1"/>
                </a:solidFill>
              </a:rPr>
              <a:t>Perlu kejelasan dalam akta agar tidak menimbulkan sengketa.</a:t>
            </a:r>
          </a:p>
          <a:p>
            <a:pPr marL="457200" indent="-457200" algn="just">
              <a:buAutoNum type="arabicPeriod"/>
            </a:pPr>
            <a:r>
              <a:rPr lang="en-US" altLang="en-US" sz="2100">
                <a:solidFill>
                  <a:schemeClr val="tx1"/>
                </a:solidFill>
              </a:rPr>
              <a:t>Setiap tindakan sekutu harus transparan dan disetujui bersama.</a:t>
            </a:r>
          </a:p>
          <a:p>
            <a:pPr algn="just"/>
            <a:endParaRPr lang="en-US" altLang="en-US" sz="2100">
              <a:solidFill>
                <a:schemeClr val="tx1"/>
              </a:solidFill>
            </a:endParaRPr>
          </a:p>
          <a:p>
            <a:pPr algn="just"/>
            <a:r>
              <a:rPr lang="en-US" altLang="en-US" sz="2100">
                <a:solidFill>
                  <a:schemeClr val="tx1"/>
                </a:solidFill>
              </a:rPr>
              <a:t>Idealnya, dibuat dengan akta notaris dan disertai aturan internal tertulis (partnership agreement).</a:t>
            </a:r>
          </a:p>
          <a:p>
            <a:pPr algn="just"/>
            <a:endParaRPr lang="en-US" altLang="en-US" sz="2100">
              <a:solidFill>
                <a:schemeClr val="tx1"/>
              </a:solidFill>
            </a:endParaRPr>
          </a:p>
          <a:p>
            <a:pPr algn="ctr"/>
            <a:r>
              <a:rPr lang="en-US" altLang="en-US" sz="2100">
                <a:solidFill>
                  <a:schemeClr val="tx1"/>
                </a:solidFill>
              </a:rPr>
              <a:t>“Keberhasilan Maatschap bukan sekadar kerja sama, tetapi persekutuan kepercayaan dan tanggung jawab.”</a:t>
            </a:r>
          </a:p>
        </p:txBody>
      </p:sp>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a:t>	</a:t>
            </a:r>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cSld>
  <p:clrMapOvr>
    <a:masterClrMapping/>
  </p:clrMapOvr>
  <p:transition spd="slow">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1610</Words>
  <Application>Microsoft Office PowerPoint</Application>
  <PresentationFormat>On-screen Show (4:3)</PresentationFormat>
  <Paragraphs>184</Paragraphs>
  <Slides>25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Cambria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IBI Darmajaya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Admin</cp:lastModifiedBy>
  <cp:revision>537</cp:revision>
  <cp:lastPrinted>2017-08-29T02:54:00Z</cp:lastPrinted>
  <dcterms:created xsi:type="dcterms:W3CDTF">2010-04-18T12:06:00Z</dcterms:created>
  <dcterms:modified xsi:type="dcterms:W3CDTF">2026-10-17T04:45:39Z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63FF5585FBAC497AA5C1E1856302071D_12</vt:lpwstr>
  </property>
  <property fmtid="{D5CDD505-2E9C-101B-9397-08002B2CF9AE}" pid="3" name="KSOProductBuildVer">
    <vt:lpwstr>1033-12.2.0.22549</vt:lpwstr>
  </property>
</Properties>
</file>