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FFB4-0972-4F61-9785-6AD7883EEE8D}" type="datetimeFigureOut">
              <a:rPr lang="en-ID" smtClean="0"/>
              <a:t>23/10/2026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F5638-C2F1-4AAB-8AF5-CBBE3E24B3C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5691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FFB4-0972-4F61-9785-6AD7883EEE8D}" type="datetimeFigureOut">
              <a:rPr lang="en-ID" smtClean="0"/>
              <a:t>23/10/2026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F5638-C2F1-4AAB-8AF5-CBBE3E24B3C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73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FFB4-0972-4F61-9785-6AD7883EEE8D}" type="datetimeFigureOut">
              <a:rPr lang="en-ID" smtClean="0"/>
              <a:t>23/10/2026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F5638-C2F1-4AAB-8AF5-CBBE3E24B3C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631221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FFB4-0972-4F61-9785-6AD7883EEE8D}" type="datetimeFigureOut">
              <a:rPr lang="en-ID" smtClean="0"/>
              <a:t>23/10/2026</a:t>
            </a:fld>
            <a:endParaRPr lang="en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F5638-C2F1-4AAB-8AF5-CBBE3E24B3C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21253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FFB4-0972-4F61-9785-6AD7883EEE8D}" type="datetimeFigureOut">
              <a:rPr lang="en-ID" smtClean="0"/>
              <a:t>23/10/2026</a:t>
            </a:fld>
            <a:endParaRPr lang="en-ID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F5638-C2F1-4AAB-8AF5-CBBE3E24B3C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79799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FFB4-0972-4F61-9785-6AD7883EEE8D}" type="datetimeFigureOut">
              <a:rPr lang="en-ID" smtClean="0"/>
              <a:t>23/10/2026</a:t>
            </a:fld>
            <a:endParaRPr lang="en-ID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F5638-C2F1-4AAB-8AF5-CBBE3E24B3C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4804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FFB4-0972-4F61-9785-6AD7883EEE8D}" type="datetimeFigureOut">
              <a:rPr lang="en-ID" smtClean="0"/>
              <a:t>23/10/2026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F5638-C2F1-4AAB-8AF5-CBBE3E24B3C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4654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FFB4-0972-4F61-9785-6AD7883EEE8D}" type="datetimeFigureOut">
              <a:rPr lang="en-ID" smtClean="0"/>
              <a:t>23/10/2026</a:t>
            </a:fld>
            <a:endParaRPr lang="en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F5638-C2F1-4AAB-8AF5-CBBE3E24B3C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279005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FFB4-0972-4F61-9785-6AD7883EEE8D}" type="datetimeFigureOut">
              <a:rPr lang="en-ID" smtClean="0"/>
              <a:t>23/10/2026</a:t>
            </a:fld>
            <a:endParaRPr lang="en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F5638-C2F1-4AAB-8AF5-CBBE3E24B3C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47622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FFB4-0972-4F61-9785-6AD7883EEE8D}" type="datetimeFigureOut">
              <a:rPr lang="en-ID" smtClean="0"/>
              <a:t>23/10/2026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F5638-C2F1-4AAB-8AF5-CBBE3E24B3C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583455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FFB4-0972-4F61-9785-6AD7883EEE8D}" type="datetimeFigureOut">
              <a:rPr lang="en-ID" smtClean="0"/>
              <a:t>23/10/2026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6F5638-C2F1-4AAB-8AF5-CBBE3E24B3C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19469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04BEFFB4-0972-4F61-9785-6AD7883EEE8D}" type="datetimeFigureOut">
              <a:rPr lang="en-ID" smtClean="0"/>
              <a:t>23/10/2026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A96F5638-C2F1-4AAB-8AF5-CBBE3E24B3CA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31437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npb.go.id/berita/perkembangan-situasi-dan-penanganan-bencana-di-tanah-air-per-12-september-2026?utm_source=chatgpt.com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C5EB1-3DD9-EB5B-3352-1AFDA202C0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D" dirty="0" err="1"/>
              <a:t>Landasan</a:t>
            </a:r>
            <a:r>
              <a:rPr lang="en-ID" dirty="0"/>
              <a:t> </a:t>
            </a:r>
            <a:r>
              <a:rPr lang="en-ID" dirty="0" err="1"/>
              <a:t>Yuridis</a:t>
            </a:r>
            <a:r>
              <a:rPr lang="en-ID" dirty="0"/>
              <a:t>, </a:t>
            </a:r>
            <a:r>
              <a:rPr lang="en-ID" dirty="0" err="1"/>
              <a:t>politik</a:t>
            </a:r>
            <a:r>
              <a:rPr lang="en-ID" dirty="0"/>
              <a:t>, </a:t>
            </a:r>
            <a:r>
              <a:rPr lang="en-ID" dirty="0" err="1"/>
              <a:t>historis</a:t>
            </a:r>
            <a:r>
              <a:rPr lang="en-ID" dirty="0"/>
              <a:t> dan </a:t>
            </a:r>
            <a:r>
              <a:rPr lang="en-ID" dirty="0" err="1"/>
              <a:t>sosiologis</a:t>
            </a:r>
            <a:r>
              <a:rPr lang="en-ID" dirty="0"/>
              <a:t> Pancasila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dasar</a:t>
            </a:r>
            <a:r>
              <a:rPr lang="en-ID" dirty="0"/>
              <a:t> negara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76F1957-CC04-EA7A-EA68-03BC80960AB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r"/>
            <a:r>
              <a:rPr lang="en-US" dirty="0"/>
              <a:t>23 Oktober 2026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4343672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78E35-B43A-6294-6705-3050BEE32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864109"/>
            <a:ext cx="2947482" cy="4860912"/>
          </a:xfrm>
        </p:spPr>
        <p:txBody>
          <a:bodyPr>
            <a:normAutofit/>
          </a:bodyPr>
          <a:lstStyle/>
          <a:p>
            <a:pPr>
              <a:buClr>
                <a:schemeClr val="accent1"/>
              </a:buClr>
            </a:pPr>
            <a:r>
              <a:rPr lang="en-ID" sz="4000" b="1" dirty="0">
                <a:latin typeface="Aptos Narrow" panose="020B0004020202020204" pitchFamily="34" charset="0"/>
              </a:rPr>
              <a:t>“Pancasila di Tengah </a:t>
            </a:r>
            <a:r>
              <a:rPr lang="en-ID" sz="4000" b="1" dirty="0" err="1">
                <a:latin typeface="Aptos Narrow" panose="020B0004020202020204" pitchFamily="34" charset="0"/>
              </a:rPr>
              <a:t>Perubahan</a:t>
            </a:r>
            <a:r>
              <a:rPr lang="en-ID" sz="4000" b="1" dirty="0">
                <a:latin typeface="Aptos Narrow" panose="020B0004020202020204" pitchFamily="34" charset="0"/>
              </a:rPr>
              <a:t> </a:t>
            </a:r>
            <a:r>
              <a:rPr lang="en-ID" sz="4000" b="1" dirty="0" err="1">
                <a:latin typeface="Aptos Narrow" panose="020B0004020202020204" pitchFamily="34" charset="0"/>
              </a:rPr>
              <a:t>Kehidupan</a:t>
            </a:r>
            <a:r>
              <a:rPr lang="en-ID" sz="4000" b="1" dirty="0">
                <a:latin typeface="Aptos Narrow" panose="020B0004020202020204" pitchFamily="34" charset="0"/>
              </a:rPr>
              <a:t> Masyarakat”</a:t>
            </a:r>
            <a:br>
              <a:rPr lang="en-ID" sz="4000" b="1" dirty="0">
                <a:latin typeface="Aptos Narrow" panose="020B0004020202020204" pitchFamily="34" charset="0"/>
              </a:rPr>
            </a:br>
            <a:endParaRPr lang="en-ID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76126B-630E-ED21-9800-C1CBB26837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69268" y="864108"/>
            <a:ext cx="7688748" cy="5682996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ID" sz="1200" dirty="0">
                <a:latin typeface="Century" panose="02040604050505020304" pitchFamily="18" charset="0"/>
              </a:rPr>
              <a:t>Indonesia </a:t>
            </a:r>
            <a:r>
              <a:rPr lang="en-ID" sz="1200" dirty="0" err="1">
                <a:latin typeface="Century" panose="02040604050505020304" pitchFamily="18" charset="0"/>
              </a:rPr>
              <a:t>merupakan</a:t>
            </a:r>
            <a:r>
              <a:rPr lang="en-ID" sz="1200" dirty="0">
                <a:latin typeface="Century" panose="02040604050505020304" pitchFamily="18" charset="0"/>
              </a:rPr>
              <a:t> negara yang </a:t>
            </a:r>
            <a:r>
              <a:rPr lang="en-ID" sz="1200" dirty="0" err="1">
                <a:latin typeface="Century" panose="02040604050505020304" pitchFamily="18" charset="0"/>
              </a:rPr>
              <a:t>memiliki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keberagaman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suku</a:t>
            </a:r>
            <a:r>
              <a:rPr lang="en-ID" sz="1200" dirty="0">
                <a:latin typeface="Century" panose="02040604050505020304" pitchFamily="18" charset="0"/>
              </a:rPr>
              <a:t>, agama, </a:t>
            </a:r>
            <a:r>
              <a:rPr lang="en-ID" sz="1200" dirty="0" err="1">
                <a:latin typeface="Century" panose="02040604050505020304" pitchFamily="18" charset="0"/>
              </a:rPr>
              <a:t>budaya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bahasa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kondisi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ekonomi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serta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karakteristik</a:t>
            </a:r>
            <a:r>
              <a:rPr lang="en-ID" sz="1200" dirty="0">
                <a:latin typeface="Century" panose="02040604050505020304" pitchFamily="18" charset="0"/>
              </a:rPr>
              <a:t> wilayah. Pancasila </a:t>
            </a:r>
            <a:r>
              <a:rPr lang="en-ID" sz="1200" dirty="0" err="1">
                <a:latin typeface="Century" panose="02040604050505020304" pitchFamily="18" charset="0"/>
              </a:rPr>
              <a:t>hadir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bukan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hanya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sebagai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simbol</a:t>
            </a:r>
            <a:r>
              <a:rPr lang="en-ID" sz="1200" dirty="0">
                <a:latin typeface="Century" panose="02040604050505020304" pitchFamily="18" charset="0"/>
              </a:rPr>
              <a:t> negara, </a:t>
            </a:r>
            <a:r>
              <a:rPr lang="en-ID" sz="1200" dirty="0" err="1">
                <a:latin typeface="Century" panose="02040604050505020304" pitchFamily="18" charset="0"/>
              </a:rPr>
              <a:t>tetapi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sebagai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dasar</a:t>
            </a:r>
            <a:r>
              <a:rPr lang="en-ID" sz="1200" dirty="0">
                <a:latin typeface="Century" panose="02040604050505020304" pitchFamily="18" charset="0"/>
              </a:rPr>
              <a:t> negara dan </a:t>
            </a:r>
            <a:r>
              <a:rPr lang="en-ID" sz="1200" dirty="0" err="1">
                <a:latin typeface="Century" panose="02040604050505020304" pitchFamily="18" charset="0"/>
              </a:rPr>
              <a:t>pedoman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dalam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kehidupan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bermasyarakat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berbangsa</a:t>
            </a:r>
            <a:r>
              <a:rPr lang="en-ID" sz="1200" dirty="0">
                <a:latin typeface="Century" panose="02040604050505020304" pitchFamily="18" charset="0"/>
              </a:rPr>
              <a:t>, dan </a:t>
            </a:r>
            <a:r>
              <a:rPr lang="en-ID" sz="1200" dirty="0" err="1">
                <a:latin typeface="Century" panose="02040604050505020304" pitchFamily="18" charset="0"/>
              </a:rPr>
              <a:t>bernegara</a:t>
            </a:r>
            <a:r>
              <a:rPr lang="en-ID" sz="1200" dirty="0">
                <a:latin typeface="Century" panose="02040604050505020304" pitchFamily="18" charset="0"/>
              </a:rPr>
              <a:t>. </a:t>
            </a:r>
            <a:r>
              <a:rPr lang="en-ID" sz="1200" dirty="0" err="1">
                <a:latin typeface="Century" panose="02040604050505020304" pitchFamily="18" charset="0"/>
              </a:rPr>
              <a:t>Dalam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bidang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politik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masyarakat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memiliki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hak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untuk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menyampaikan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pendapat</a:t>
            </a:r>
            <a:r>
              <a:rPr lang="en-ID" sz="1200" dirty="0">
                <a:latin typeface="Century" panose="02040604050505020304" pitchFamily="18" charset="0"/>
              </a:rPr>
              <a:t> dan </a:t>
            </a:r>
            <a:r>
              <a:rPr lang="en-ID" sz="1200" dirty="0" err="1">
                <a:latin typeface="Century" panose="02040604050505020304" pitchFamily="18" charset="0"/>
              </a:rPr>
              <a:t>berpartisipasi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dalam</a:t>
            </a:r>
            <a:r>
              <a:rPr lang="en-ID" sz="1200" dirty="0">
                <a:latin typeface="Century" panose="02040604050505020304" pitchFamily="18" charset="0"/>
              </a:rPr>
              <a:t> proses </a:t>
            </a:r>
            <a:r>
              <a:rPr lang="en-ID" sz="1200" dirty="0" err="1">
                <a:latin typeface="Century" panose="02040604050505020304" pitchFamily="18" charset="0"/>
              </a:rPr>
              <a:t>demokrasi</a:t>
            </a:r>
            <a:r>
              <a:rPr lang="en-ID" sz="1200" dirty="0">
                <a:latin typeface="Century" panose="02040604050505020304" pitchFamily="18" charset="0"/>
              </a:rPr>
              <a:t>. </a:t>
            </a:r>
            <a:r>
              <a:rPr lang="en-ID" sz="1200" dirty="0" err="1">
                <a:latin typeface="Century" panose="02040604050505020304" pitchFamily="18" charset="0"/>
              </a:rPr>
              <a:t>Namun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politik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identitas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penyebaran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informasi</a:t>
            </a:r>
            <a:r>
              <a:rPr lang="en-ID" sz="1200" dirty="0">
                <a:latin typeface="Century" panose="02040604050505020304" pitchFamily="18" charset="0"/>
              </a:rPr>
              <a:t> yang </a:t>
            </a:r>
            <a:r>
              <a:rPr lang="en-ID" sz="1200" dirty="0" err="1">
                <a:latin typeface="Century" panose="02040604050505020304" pitchFamily="18" charset="0"/>
              </a:rPr>
              <a:t>tidak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benar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kepentingan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kelompok</a:t>
            </a:r>
            <a:r>
              <a:rPr lang="en-ID" sz="1200" dirty="0">
                <a:latin typeface="Century" panose="02040604050505020304" pitchFamily="18" charset="0"/>
              </a:rPr>
              <a:t>, dan </a:t>
            </a:r>
            <a:r>
              <a:rPr lang="en-ID" sz="1200" dirty="0" err="1">
                <a:latin typeface="Century" panose="02040604050505020304" pitchFamily="18" charset="0"/>
              </a:rPr>
              <a:t>rendahnya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literasi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politik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dapat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mengancam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persatuan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masyarakat</a:t>
            </a:r>
            <a:r>
              <a:rPr lang="en-ID" sz="1200" dirty="0">
                <a:latin typeface="Century" panose="02040604050505020304" pitchFamily="18" charset="0"/>
              </a:rPr>
              <a:t>. Pada </a:t>
            </a:r>
            <a:r>
              <a:rPr lang="en-ID" sz="1200" dirty="0" err="1">
                <a:latin typeface="Century" panose="02040604050505020304" pitchFamily="18" charset="0"/>
              </a:rPr>
              <a:t>tingkat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internasional</a:t>
            </a:r>
            <a:r>
              <a:rPr lang="en-ID" sz="1200" dirty="0">
                <a:latin typeface="Century" panose="02040604050505020304" pitchFamily="18" charset="0"/>
              </a:rPr>
              <a:t>, Indonesia juga </a:t>
            </a:r>
            <a:r>
              <a:rPr lang="en-ID" sz="1200" dirty="0" err="1">
                <a:latin typeface="Century" panose="02040604050505020304" pitchFamily="18" charset="0"/>
              </a:rPr>
              <a:t>menghadapi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dinamika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geopolitik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persaingan</a:t>
            </a:r>
            <a:r>
              <a:rPr lang="en-ID" sz="1200" dirty="0">
                <a:latin typeface="Century" panose="02040604050505020304" pitchFamily="18" charset="0"/>
              </a:rPr>
              <a:t> negara-negara </a:t>
            </a:r>
            <a:r>
              <a:rPr lang="en-ID" sz="1200" dirty="0" err="1">
                <a:latin typeface="Century" panose="02040604050505020304" pitchFamily="18" charset="0"/>
              </a:rPr>
              <a:t>besar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perubahan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ekonomi</a:t>
            </a:r>
            <a:r>
              <a:rPr lang="en-ID" sz="1200" dirty="0">
                <a:latin typeface="Century" panose="02040604050505020304" pitchFamily="18" charset="0"/>
              </a:rPr>
              <a:t> global, </a:t>
            </a:r>
            <a:r>
              <a:rPr lang="en-ID" sz="1200" dirty="0" err="1">
                <a:latin typeface="Century" panose="02040604050505020304" pitchFamily="18" charset="0"/>
              </a:rPr>
              <a:t>perkembangan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teknologi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keamanan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siber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perubahan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iklim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serta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berbagai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persoalan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kemanusiaan</a:t>
            </a:r>
            <a:endParaRPr lang="en-ID" sz="1200" dirty="0">
              <a:latin typeface="Century" panose="02040604050505020304" pitchFamily="18" charset="0"/>
            </a:endParaRPr>
          </a:p>
          <a:p>
            <a:pPr marL="0" indent="0" algn="just">
              <a:buNone/>
            </a:pPr>
            <a:r>
              <a:rPr lang="en-ID" sz="1200" dirty="0" err="1">
                <a:latin typeface="Century" panose="02040604050505020304" pitchFamily="18" charset="0"/>
              </a:rPr>
              <a:t>Namun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kehidupan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masyarakat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saat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ini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mengalami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perubahan</a:t>
            </a:r>
            <a:r>
              <a:rPr lang="en-ID" sz="1200" dirty="0">
                <a:latin typeface="Century" panose="02040604050505020304" pitchFamily="18" charset="0"/>
              </a:rPr>
              <a:t> yang sangat </a:t>
            </a:r>
            <a:r>
              <a:rPr lang="en-ID" sz="1200" dirty="0" err="1">
                <a:latin typeface="Century" panose="02040604050505020304" pitchFamily="18" charset="0"/>
              </a:rPr>
              <a:t>cepat</a:t>
            </a:r>
            <a:r>
              <a:rPr lang="en-ID" sz="1200" dirty="0">
                <a:latin typeface="Century" panose="02040604050505020304" pitchFamily="18" charset="0"/>
              </a:rPr>
              <a:t>. </a:t>
            </a:r>
            <a:r>
              <a:rPr lang="en-ID" sz="1200" dirty="0" err="1">
                <a:latin typeface="Century" panose="02040604050505020304" pitchFamily="18" charset="0"/>
              </a:rPr>
              <a:t>Perkembangan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teknologi</a:t>
            </a:r>
            <a:r>
              <a:rPr lang="en-ID" sz="1200" dirty="0">
                <a:latin typeface="Century" panose="02040604050505020304" pitchFamily="18" charset="0"/>
              </a:rPr>
              <a:t> digital </a:t>
            </a:r>
            <a:r>
              <a:rPr lang="en-ID" sz="1200" dirty="0" err="1">
                <a:latin typeface="Century" panose="02040604050505020304" pitchFamily="18" charset="0"/>
              </a:rPr>
              <a:t>membuat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informasi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dapat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menyebar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dalam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hitungan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detik</a:t>
            </a:r>
            <a:r>
              <a:rPr lang="en-ID" sz="1200" dirty="0">
                <a:latin typeface="Century" panose="02040604050505020304" pitchFamily="18" charset="0"/>
              </a:rPr>
              <a:t>. Media </a:t>
            </a:r>
            <a:r>
              <a:rPr lang="en-ID" sz="1200" dirty="0" err="1">
                <a:latin typeface="Century" panose="02040604050505020304" pitchFamily="18" charset="0"/>
              </a:rPr>
              <a:t>sosial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memberikan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ruang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bagi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masyarakat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untuk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berpendapat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tetapi</a:t>
            </a:r>
            <a:r>
              <a:rPr lang="en-ID" sz="1200" dirty="0">
                <a:latin typeface="Century" panose="02040604050505020304" pitchFamily="18" charset="0"/>
              </a:rPr>
              <a:t> juga </a:t>
            </a:r>
            <a:r>
              <a:rPr lang="en-ID" sz="1200" dirty="0" err="1">
                <a:latin typeface="Century" panose="02040604050505020304" pitchFamily="18" charset="0"/>
              </a:rPr>
              <a:t>dapat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menjadi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tempat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berkembangnya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hoaks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ujaran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kebencian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intoleransi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provokasi</a:t>
            </a:r>
            <a:r>
              <a:rPr lang="en-ID" sz="1200" dirty="0">
                <a:latin typeface="Century" panose="02040604050505020304" pitchFamily="18" charset="0"/>
              </a:rPr>
              <a:t>, dan </a:t>
            </a:r>
            <a:r>
              <a:rPr lang="en-ID" sz="1200" dirty="0" err="1">
                <a:latin typeface="Century" panose="02040604050505020304" pitchFamily="18" charset="0"/>
              </a:rPr>
              <a:t>polarisasi</a:t>
            </a:r>
            <a:r>
              <a:rPr lang="en-ID" sz="1200" dirty="0">
                <a:latin typeface="Century" panose="02040604050505020304" pitchFamily="18" charset="0"/>
              </a:rPr>
              <a:t>. </a:t>
            </a:r>
            <a:r>
              <a:rPr lang="en-ID" sz="1200" dirty="0" err="1">
                <a:latin typeface="Century" panose="02040604050505020304" pitchFamily="18" charset="0"/>
              </a:rPr>
              <a:t>pembangunan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ekonomi</a:t>
            </a:r>
            <a:r>
              <a:rPr lang="en-ID" sz="1200" dirty="0">
                <a:latin typeface="Century" panose="02040604050505020304" pitchFamily="18" charset="0"/>
              </a:rPr>
              <a:t> dan </a:t>
            </a:r>
            <a:r>
              <a:rPr lang="en-ID" sz="1200" dirty="0" err="1">
                <a:latin typeface="Century" panose="02040604050505020304" pitchFamily="18" charset="0"/>
              </a:rPr>
              <a:t>pemanfaatan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sumber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daya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alam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dapat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membuka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lapangan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pekerjaan</a:t>
            </a:r>
            <a:r>
              <a:rPr lang="en-ID" sz="1200" dirty="0">
                <a:latin typeface="Century" panose="02040604050505020304" pitchFamily="18" charset="0"/>
              </a:rPr>
              <a:t> dan </a:t>
            </a:r>
            <a:r>
              <a:rPr lang="en-ID" sz="1200" dirty="0" err="1">
                <a:latin typeface="Century" panose="02040604050505020304" pitchFamily="18" charset="0"/>
              </a:rPr>
              <a:t>meningkatkan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kesejahteraan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masyarakat</a:t>
            </a:r>
            <a:r>
              <a:rPr lang="en-ID" sz="1200" dirty="0">
                <a:latin typeface="Century" panose="02040604050505020304" pitchFamily="18" charset="0"/>
              </a:rPr>
              <a:t>. </a:t>
            </a:r>
            <a:r>
              <a:rPr lang="en-ID" sz="1200" dirty="0" err="1">
                <a:latin typeface="Century" panose="02040604050505020304" pitchFamily="18" charset="0"/>
              </a:rPr>
              <a:t>Namun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apabila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tidak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dikelola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secara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adil</a:t>
            </a:r>
            <a:r>
              <a:rPr lang="en-ID" sz="1200" dirty="0">
                <a:latin typeface="Century" panose="02040604050505020304" pitchFamily="18" charset="0"/>
              </a:rPr>
              <a:t> dan </a:t>
            </a:r>
            <a:r>
              <a:rPr lang="en-ID" sz="1200" dirty="0" err="1">
                <a:latin typeface="Century" panose="02040604050505020304" pitchFamily="18" charset="0"/>
              </a:rPr>
              <a:t>berkelanjutan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pembangunan</a:t>
            </a:r>
            <a:r>
              <a:rPr lang="en-ID" sz="1200" dirty="0">
                <a:latin typeface="Century" panose="02040604050505020304" pitchFamily="18" charset="0"/>
              </a:rPr>
              <a:t> juga </a:t>
            </a:r>
            <a:r>
              <a:rPr lang="en-ID" sz="1200" dirty="0" err="1">
                <a:latin typeface="Century" panose="02040604050505020304" pitchFamily="18" charset="0"/>
              </a:rPr>
              <a:t>dapat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menimbulkan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persoalan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seperti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kerusakan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lingkungan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kesenjangan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sosial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konflik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kepentingan</a:t>
            </a:r>
            <a:r>
              <a:rPr lang="en-ID" sz="1200" dirty="0">
                <a:latin typeface="Century" panose="02040604050505020304" pitchFamily="18" charset="0"/>
              </a:rPr>
              <a:t>, dan </a:t>
            </a:r>
            <a:r>
              <a:rPr lang="en-ID" sz="1200" dirty="0" err="1">
                <a:latin typeface="Century" panose="02040604050505020304" pitchFamily="18" charset="0"/>
              </a:rPr>
              <a:t>marginalisasi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masyarakat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tertentu</a:t>
            </a:r>
            <a:r>
              <a:rPr lang="en-ID" sz="1200" dirty="0">
                <a:latin typeface="Century" panose="020406040505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en-ID" sz="1200" dirty="0">
                <a:latin typeface="Century" panose="02040604050505020304" pitchFamily="18" charset="0"/>
              </a:rPr>
              <a:t>Saat </a:t>
            </a:r>
            <a:r>
              <a:rPr lang="en-ID" sz="1200" dirty="0" err="1">
                <a:latin typeface="Century" panose="02040604050505020304" pitchFamily="18" charset="0"/>
              </a:rPr>
              <a:t>ini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Sebagai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konteks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aktual</a:t>
            </a:r>
            <a:r>
              <a:rPr lang="en-ID" sz="1200" dirty="0">
                <a:latin typeface="Century" panose="02040604050505020304" pitchFamily="18" charset="0"/>
              </a:rPr>
              <a:t>, BNPB pada 2026 </a:t>
            </a:r>
            <a:r>
              <a:rPr lang="en-ID" sz="1200" dirty="0" err="1">
                <a:latin typeface="Century" panose="02040604050505020304" pitchFamily="18" charset="0"/>
              </a:rPr>
              <a:t>masih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mencatat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berbagai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kejadian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karhutla</a:t>
            </a:r>
            <a:r>
              <a:rPr lang="en-ID" sz="1200" dirty="0">
                <a:latin typeface="Century" panose="02040604050505020304" pitchFamily="18" charset="0"/>
              </a:rPr>
              <a:t> di </a:t>
            </a:r>
            <a:r>
              <a:rPr lang="en-ID" sz="1200" dirty="0" err="1">
                <a:latin typeface="Century" panose="02040604050505020304" pitchFamily="18" charset="0"/>
              </a:rPr>
              <a:t>sejumlah</a:t>
            </a:r>
            <a:r>
              <a:rPr lang="en-ID" sz="1200" dirty="0">
                <a:latin typeface="Century" panose="02040604050505020304" pitchFamily="18" charset="0"/>
              </a:rPr>
              <a:t> wilayah Indonesia. </a:t>
            </a:r>
            <a:r>
              <a:rPr lang="en-ID" sz="1200" dirty="0" err="1">
                <a:latin typeface="Century" panose="02040604050505020304" pitchFamily="18" charset="0"/>
              </a:rPr>
              <a:t>Dampaknya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tidak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hanya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berupa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kerusakan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lahan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tetapi</a:t>
            </a:r>
            <a:r>
              <a:rPr lang="en-ID" sz="1200" dirty="0">
                <a:latin typeface="Century" panose="02040604050505020304" pitchFamily="18" charset="0"/>
              </a:rPr>
              <a:t> juga </a:t>
            </a:r>
            <a:r>
              <a:rPr lang="en-ID" sz="1200" dirty="0" err="1">
                <a:latin typeface="Century" panose="02040604050505020304" pitchFamily="18" charset="0"/>
              </a:rPr>
              <a:t>dapat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memengaruhi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kualitas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udara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aktivitas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ekonomi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kehidupan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sosial</a:t>
            </a:r>
            <a:r>
              <a:rPr lang="en-ID" sz="1200" dirty="0">
                <a:latin typeface="Century" panose="02040604050505020304" pitchFamily="18" charset="0"/>
              </a:rPr>
              <a:t>, dan </a:t>
            </a:r>
            <a:r>
              <a:rPr lang="en-ID" sz="1200" dirty="0" err="1">
                <a:latin typeface="Century" panose="02040604050505020304" pitchFamily="18" charset="0"/>
              </a:rPr>
              <a:t>kesehatan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masyarakat</a:t>
            </a:r>
            <a:r>
              <a:rPr lang="en-ID" sz="1200" dirty="0">
                <a:latin typeface="Century" panose="02040604050505020304" pitchFamily="18" charset="0"/>
              </a:rPr>
              <a:t>. </a:t>
            </a:r>
            <a:r>
              <a:rPr lang="en-ID" sz="1200" dirty="0">
                <a:latin typeface="Century" panose="02040604050505020304" pitchFamily="18" charset="0"/>
                <a:hlinkClick r:id="rId2"/>
              </a:rPr>
              <a:t>BNPB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Bahkan</a:t>
            </a:r>
            <a:r>
              <a:rPr lang="en-ID" sz="1200" dirty="0">
                <a:latin typeface="Century" panose="02040604050505020304" pitchFamily="18" charset="0"/>
              </a:rPr>
              <a:t> pada September 2026, </a:t>
            </a:r>
            <a:r>
              <a:rPr lang="en-ID" sz="1200" dirty="0" err="1">
                <a:latin typeface="Century" panose="02040604050505020304" pitchFamily="18" charset="0"/>
              </a:rPr>
              <a:t>karhutla</a:t>
            </a:r>
            <a:r>
              <a:rPr lang="en-ID" sz="1200" dirty="0">
                <a:latin typeface="Century" panose="02040604050505020304" pitchFamily="18" charset="0"/>
              </a:rPr>
              <a:t> di </a:t>
            </a:r>
            <a:r>
              <a:rPr lang="en-ID" sz="1200" dirty="0" err="1">
                <a:latin typeface="Century" panose="02040604050505020304" pitchFamily="18" charset="0"/>
              </a:rPr>
              <a:t>kawasan</a:t>
            </a:r>
            <a:r>
              <a:rPr lang="en-ID" sz="1200" dirty="0">
                <a:latin typeface="Century" panose="02040604050505020304" pitchFamily="18" charset="0"/>
              </a:rPr>
              <a:t> Taman Nasional Way </a:t>
            </a:r>
            <a:r>
              <a:rPr lang="en-ID" sz="1200" dirty="0" err="1">
                <a:latin typeface="Century" panose="02040604050505020304" pitchFamily="18" charset="0"/>
              </a:rPr>
              <a:t>Kambas</a:t>
            </a:r>
            <a:r>
              <a:rPr lang="en-ID" sz="1200" dirty="0">
                <a:latin typeface="Century" panose="02040604050505020304" pitchFamily="18" charset="0"/>
              </a:rPr>
              <a:t>, Lampung Timur, </a:t>
            </a:r>
            <a:r>
              <a:rPr lang="en-ID" sz="1200" dirty="0" err="1">
                <a:latin typeface="Century" panose="02040604050505020304" pitchFamily="18" charset="0"/>
              </a:rPr>
              <a:t>dilaporkan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berdampak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sekitar</a:t>
            </a:r>
            <a:r>
              <a:rPr lang="en-ID" sz="1200" dirty="0">
                <a:latin typeface="Century" panose="02040604050505020304" pitchFamily="18" charset="0"/>
              </a:rPr>
              <a:t> 600 </a:t>
            </a:r>
            <a:r>
              <a:rPr lang="en-ID" sz="1200" dirty="0" err="1">
                <a:latin typeface="Century" panose="02040604050505020304" pitchFamily="18" charset="0"/>
              </a:rPr>
              <a:t>hektare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lahan</a:t>
            </a:r>
            <a:r>
              <a:rPr lang="en-ID" sz="1200" dirty="0">
                <a:latin typeface="Century" panose="02040604050505020304" pitchFamily="18" charset="0"/>
              </a:rPr>
              <a:t>. </a:t>
            </a:r>
            <a:r>
              <a:rPr lang="en-ID" sz="1200" dirty="0" err="1">
                <a:latin typeface="Century" panose="02040604050505020304" pitchFamily="18" charset="0"/>
              </a:rPr>
              <a:t>ebakaran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hutan</a:t>
            </a:r>
            <a:r>
              <a:rPr lang="en-ID" sz="1200" dirty="0">
                <a:latin typeface="Century" panose="02040604050505020304" pitchFamily="18" charset="0"/>
              </a:rPr>
              <a:t> dan </a:t>
            </a:r>
            <a:r>
              <a:rPr lang="en-ID" sz="1200" dirty="0" err="1">
                <a:latin typeface="Century" panose="02040604050505020304" pitchFamily="18" charset="0"/>
              </a:rPr>
              <a:t>lahan</a:t>
            </a:r>
            <a:r>
              <a:rPr lang="en-ID" sz="1200" dirty="0">
                <a:latin typeface="Century" panose="02040604050505020304" pitchFamily="18" charset="0"/>
              </a:rPr>
              <a:t> (</a:t>
            </a:r>
            <a:r>
              <a:rPr lang="en-ID" sz="1200" dirty="0" err="1">
                <a:latin typeface="Century" panose="02040604050505020304" pitchFamily="18" charset="0"/>
              </a:rPr>
              <a:t>karhutla</a:t>
            </a:r>
            <a:r>
              <a:rPr lang="en-ID" sz="1200" dirty="0">
                <a:latin typeface="Century" panose="02040604050505020304" pitchFamily="18" charset="0"/>
              </a:rPr>
              <a:t>) </a:t>
            </a:r>
            <a:r>
              <a:rPr lang="en-ID" sz="1200" dirty="0" err="1">
                <a:latin typeface="Century" panose="02040604050505020304" pitchFamily="18" charset="0"/>
              </a:rPr>
              <a:t>terjadi</a:t>
            </a:r>
            <a:r>
              <a:rPr lang="en-ID" sz="1200" dirty="0">
                <a:latin typeface="Century" panose="02040604050505020304" pitchFamily="18" charset="0"/>
              </a:rPr>
              <a:t> di </a:t>
            </a:r>
            <a:r>
              <a:rPr lang="en-ID" sz="1200" dirty="0" err="1">
                <a:latin typeface="Century" panose="02040604050505020304" pitchFamily="18" charset="0"/>
              </a:rPr>
              <a:t>berbagai</a:t>
            </a:r>
            <a:r>
              <a:rPr lang="en-ID" sz="1200" dirty="0">
                <a:latin typeface="Century" panose="02040604050505020304" pitchFamily="18" charset="0"/>
              </a:rPr>
              <a:t> wilayah Indonesia, </a:t>
            </a:r>
            <a:r>
              <a:rPr lang="en-ID" sz="1200" dirty="0" err="1">
                <a:latin typeface="Century" panose="02040604050505020304" pitchFamily="18" charset="0"/>
              </a:rPr>
              <a:t>terutama</a:t>
            </a:r>
            <a:r>
              <a:rPr lang="en-ID" sz="1200" dirty="0">
                <a:latin typeface="Century" panose="02040604050505020304" pitchFamily="18" charset="0"/>
              </a:rPr>
              <a:t> pada </a:t>
            </a:r>
            <a:r>
              <a:rPr lang="en-ID" sz="1200" dirty="0" err="1">
                <a:latin typeface="Century" panose="02040604050505020304" pitchFamily="18" charset="0"/>
              </a:rPr>
              <a:t>musim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kemarau</a:t>
            </a:r>
            <a:r>
              <a:rPr lang="en-ID" sz="1200" dirty="0">
                <a:latin typeface="Century" panose="02040604050505020304" pitchFamily="18" charset="0"/>
              </a:rPr>
              <a:t>. </a:t>
            </a:r>
            <a:r>
              <a:rPr lang="en-ID" sz="1200" dirty="0" err="1">
                <a:latin typeface="Century" panose="02040604050505020304" pitchFamily="18" charset="0"/>
              </a:rPr>
              <a:t>Kebakaran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dapat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disebabkan</a:t>
            </a:r>
            <a:r>
              <a:rPr lang="en-ID" sz="1200" dirty="0">
                <a:latin typeface="Century" panose="02040604050505020304" pitchFamily="18" charset="0"/>
              </a:rPr>
              <a:t> oleh </a:t>
            </a:r>
            <a:r>
              <a:rPr lang="en-ID" sz="1200" dirty="0" err="1">
                <a:latin typeface="Century" panose="02040604050505020304" pitchFamily="18" charset="0"/>
              </a:rPr>
              <a:t>kondisi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alam</a:t>
            </a:r>
            <a:r>
              <a:rPr lang="en-ID" sz="1200" dirty="0">
                <a:latin typeface="Century" panose="02040604050505020304" pitchFamily="18" charset="0"/>
              </a:rPr>
              <a:t> yang </a:t>
            </a:r>
            <a:r>
              <a:rPr lang="en-ID" sz="1200" dirty="0" err="1">
                <a:latin typeface="Century" panose="02040604050505020304" pitchFamily="18" charset="0"/>
              </a:rPr>
              <a:t>kering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maupun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aktivitas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manusia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seperti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pembakaran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lahan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atau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sampah</a:t>
            </a:r>
            <a:r>
              <a:rPr lang="en-ID" sz="1200" dirty="0">
                <a:latin typeface="Century" panose="02040604050505020304" pitchFamily="18" charset="0"/>
              </a:rPr>
              <a:t>. </a:t>
            </a:r>
            <a:r>
              <a:rPr lang="en-ID" sz="1200" dirty="0" err="1">
                <a:latin typeface="Century" panose="02040604050505020304" pitchFamily="18" charset="0"/>
              </a:rPr>
              <a:t>Dampaknya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dapat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dirasakan</a:t>
            </a:r>
            <a:r>
              <a:rPr lang="en-ID" sz="1200" dirty="0">
                <a:latin typeface="Century" panose="02040604050505020304" pitchFamily="18" charset="0"/>
              </a:rPr>
              <a:t> oleh </a:t>
            </a:r>
            <a:r>
              <a:rPr lang="en-ID" sz="1200" dirty="0" err="1">
                <a:latin typeface="Century" panose="02040604050505020304" pitchFamily="18" charset="0"/>
              </a:rPr>
              <a:t>masyarakat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melalui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kerusakan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lingkungan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gangguan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kesehatan</a:t>
            </a:r>
            <a:r>
              <a:rPr lang="en-ID" sz="1200" dirty="0">
                <a:latin typeface="Century" panose="02040604050505020304" pitchFamily="18" charset="0"/>
              </a:rPr>
              <a:t>, </a:t>
            </a:r>
            <a:r>
              <a:rPr lang="en-ID" sz="1200" dirty="0" err="1">
                <a:latin typeface="Century" panose="02040604050505020304" pitchFamily="18" charset="0"/>
              </a:rPr>
              <a:t>terganggunya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aktivitas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ekonomi</a:t>
            </a:r>
            <a:r>
              <a:rPr lang="en-ID" sz="1200" dirty="0">
                <a:latin typeface="Century" panose="02040604050505020304" pitchFamily="18" charset="0"/>
              </a:rPr>
              <a:t>, dan </a:t>
            </a:r>
            <a:r>
              <a:rPr lang="en-ID" sz="1200" dirty="0" err="1">
                <a:latin typeface="Century" panose="02040604050505020304" pitchFamily="18" charset="0"/>
              </a:rPr>
              <a:t>hilangnya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sumber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daya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alam</a:t>
            </a:r>
            <a:r>
              <a:rPr lang="en-ID" sz="1200" dirty="0">
                <a:latin typeface="Century" panose="02040604050505020304" pitchFamily="18" charset="0"/>
              </a:rPr>
              <a:t>. </a:t>
            </a:r>
            <a:r>
              <a:rPr lang="en-ID" sz="1200" dirty="0" err="1">
                <a:latin typeface="Century" panose="02040604050505020304" pitchFamily="18" charset="0"/>
              </a:rPr>
              <a:t>Bagaimana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peristiwa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karhutla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tersebut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dapat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dianalisis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berdasarkan</a:t>
            </a:r>
            <a:r>
              <a:rPr lang="en-ID" sz="1200" dirty="0">
                <a:latin typeface="Century" panose="02040604050505020304" pitchFamily="18" charset="0"/>
              </a:rPr>
              <a:t> Pancasila </a:t>
            </a:r>
            <a:r>
              <a:rPr lang="en-ID" sz="1200" dirty="0" err="1">
                <a:latin typeface="Century" panose="02040604050505020304" pitchFamily="18" charset="0"/>
              </a:rPr>
              <a:t>sebagai</a:t>
            </a:r>
            <a:r>
              <a:rPr lang="en-ID" sz="1200" dirty="0">
                <a:latin typeface="Century" panose="02040604050505020304" pitchFamily="18" charset="0"/>
              </a:rPr>
              <a:t> </a:t>
            </a:r>
            <a:r>
              <a:rPr lang="en-ID" sz="1200" dirty="0" err="1">
                <a:latin typeface="Century" panose="02040604050505020304" pitchFamily="18" charset="0"/>
              </a:rPr>
              <a:t>dasar</a:t>
            </a:r>
            <a:r>
              <a:rPr lang="en-ID" sz="1200" dirty="0">
                <a:latin typeface="Century" panose="02040604050505020304" pitchFamily="18" charset="0"/>
              </a:rPr>
              <a:t> negara?</a:t>
            </a:r>
          </a:p>
          <a:p>
            <a:pPr marL="0" indent="0" algn="just">
              <a:buNone/>
            </a:pPr>
            <a:endParaRPr lang="en-ID" sz="1200" dirty="0">
              <a:latin typeface="Century" panose="02040604050505020304" pitchFamily="18" charset="0"/>
            </a:endParaRPr>
          </a:p>
          <a:p>
            <a:pPr marL="0" indent="0" algn="just">
              <a:buNone/>
            </a:pPr>
            <a:endParaRPr lang="en-ID" sz="1200" dirty="0">
              <a:latin typeface="Century" panose="020406040505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175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D46FE-5830-158A-B785-D55AFB442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Tugas</a:t>
            </a:r>
            <a:r>
              <a:rPr lang="en-US" dirty="0"/>
              <a:t> Anda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94EF2E-9189-A1E4-AE82-9E22118805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ID" dirty="0" err="1"/>
              <a:t>Analisislah</a:t>
            </a:r>
            <a:r>
              <a:rPr lang="en-ID" dirty="0"/>
              <a:t> </a:t>
            </a:r>
            <a:r>
              <a:rPr lang="en-ID" dirty="0" err="1"/>
              <a:t>kasus</a:t>
            </a:r>
            <a:r>
              <a:rPr lang="en-ID" dirty="0"/>
              <a:t> </a:t>
            </a:r>
            <a:r>
              <a:rPr lang="en-ID" dirty="0" err="1"/>
              <a:t>tersebut</a:t>
            </a:r>
            <a:r>
              <a:rPr lang="en-ID" dirty="0"/>
              <a:t> </a:t>
            </a:r>
            <a:r>
              <a:rPr lang="en-ID" dirty="0" err="1"/>
              <a:t>berdasarkan</a:t>
            </a:r>
            <a:r>
              <a:rPr lang="en-ID" dirty="0"/>
              <a:t> </a:t>
            </a:r>
            <a:r>
              <a:rPr lang="en-ID" dirty="0" err="1"/>
              <a:t>empat</a:t>
            </a:r>
            <a:r>
              <a:rPr lang="en-ID" dirty="0"/>
              <a:t> </a:t>
            </a:r>
            <a:r>
              <a:rPr lang="en-ID" dirty="0" err="1"/>
              <a:t>perspektif</a:t>
            </a:r>
            <a:r>
              <a:rPr lang="en-ID" dirty="0"/>
              <a:t> Pancasila: </a:t>
            </a:r>
            <a:r>
              <a:rPr lang="en-ID" b="1" i="1" dirty="0" err="1"/>
              <a:t>historis</a:t>
            </a:r>
            <a:r>
              <a:rPr lang="en-ID" b="1" i="1" dirty="0"/>
              <a:t>, </a:t>
            </a:r>
            <a:r>
              <a:rPr lang="en-ID" b="1" i="1" dirty="0" err="1"/>
              <a:t>yuridis</a:t>
            </a:r>
            <a:r>
              <a:rPr lang="en-ID" b="1" i="1" dirty="0"/>
              <a:t>, </a:t>
            </a:r>
            <a:r>
              <a:rPr lang="en-ID" b="1" i="1" dirty="0" err="1"/>
              <a:t>politik</a:t>
            </a:r>
            <a:r>
              <a:rPr lang="en-ID" b="1" i="1" dirty="0"/>
              <a:t>/</a:t>
            </a:r>
            <a:r>
              <a:rPr lang="en-ID" b="1" i="1" dirty="0" err="1"/>
              <a:t>geopolitik</a:t>
            </a:r>
            <a:r>
              <a:rPr lang="en-ID" b="1" i="1" dirty="0"/>
              <a:t>, dan </a:t>
            </a:r>
            <a:r>
              <a:rPr lang="en-ID" b="1" i="1" dirty="0" err="1"/>
              <a:t>sosiologis</a:t>
            </a:r>
            <a:r>
              <a:rPr lang="en-ID" dirty="0"/>
              <a:t>. </a:t>
            </a:r>
          </a:p>
          <a:p>
            <a:pPr algn="just"/>
            <a:r>
              <a:rPr lang="en-ID" dirty="0" err="1"/>
              <a:t>Identifikasi</a:t>
            </a:r>
            <a:r>
              <a:rPr lang="en-ID" dirty="0"/>
              <a:t> </a:t>
            </a:r>
            <a:r>
              <a:rPr lang="en-ID" dirty="0" err="1"/>
              <a:t>dinamika</a:t>
            </a:r>
            <a:r>
              <a:rPr lang="en-ID" dirty="0"/>
              <a:t> dan </a:t>
            </a:r>
            <a:r>
              <a:rPr lang="en-ID" dirty="0" err="1"/>
              <a:t>tantangan</a:t>
            </a:r>
            <a:r>
              <a:rPr lang="en-ID" dirty="0"/>
              <a:t> yang </a:t>
            </a:r>
            <a:r>
              <a:rPr lang="en-ID" dirty="0" err="1"/>
              <a:t>dihadapi</a:t>
            </a:r>
            <a:r>
              <a:rPr lang="en-ID" dirty="0"/>
              <a:t> Pancasila </a:t>
            </a:r>
            <a:r>
              <a:rPr lang="en-ID" dirty="0" err="1"/>
              <a:t>saat</a:t>
            </a:r>
            <a:r>
              <a:rPr lang="en-ID" dirty="0"/>
              <a:t> </a:t>
            </a:r>
            <a:r>
              <a:rPr lang="en-ID" dirty="0" err="1"/>
              <a:t>ini</a:t>
            </a:r>
            <a:r>
              <a:rPr lang="en-ID" dirty="0"/>
              <a:t>, </a:t>
            </a:r>
            <a:r>
              <a:rPr lang="en-ID" dirty="0" err="1"/>
              <a:t>jelaskan</a:t>
            </a:r>
            <a:r>
              <a:rPr lang="en-ID" dirty="0"/>
              <a:t> </a:t>
            </a:r>
            <a:r>
              <a:rPr lang="en-ID" dirty="0" err="1"/>
              <a:t>sikap</a:t>
            </a:r>
            <a:r>
              <a:rPr lang="en-ID" dirty="0"/>
              <a:t> dan </a:t>
            </a:r>
            <a:r>
              <a:rPr lang="en-ID" dirty="0" err="1"/>
              <a:t>tindakan</a:t>
            </a:r>
            <a:r>
              <a:rPr lang="en-ID" dirty="0"/>
              <a:t> </a:t>
            </a:r>
            <a:r>
              <a:rPr lang="en-ID" dirty="0" err="1"/>
              <a:t>nyata</a:t>
            </a:r>
            <a:r>
              <a:rPr lang="en-ID" dirty="0"/>
              <a:t> yang </a:t>
            </a:r>
            <a:r>
              <a:rPr lang="en-ID" dirty="0" err="1"/>
              <a:t>dapat</a:t>
            </a:r>
            <a:r>
              <a:rPr lang="en-ID" dirty="0"/>
              <a:t> Anda </a:t>
            </a:r>
            <a:r>
              <a:rPr lang="en-ID" dirty="0" err="1"/>
              <a:t>lakukan</a:t>
            </a:r>
            <a:r>
              <a:rPr lang="en-ID" dirty="0"/>
              <a:t> </a:t>
            </a:r>
            <a:r>
              <a:rPr lang="en-ID" dirty="0" err="1"/>
              <a:t>sebagai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untuk</a:t>
            </a:r>
            <a:r>
              <a:rPr lang="en-ID" dirty="0"/>
              <a:t> </a:t>
            </a:r>
            <a:r>
              <a:rPr lang="en-ID" dirty="0" err="1"/>
              <a:t>menjaga</a:t>
            </a:r>
            <a:r>
              <a:rPr lang="en-ID" dirty="0"/>
              <a:t> </a:t>
            </a:r>
            <a:r>
              <a:rPr lang="en-ID" dirty="0" err="1"/>
              <a:t>nilai</a:t>
            </a:r>
            <a:r>
              <a:rPr lang="en-ID" dirty="0"/>
              <a:t> Pancasila, </a:t>
            </a:r>
            <a:r>
              <a:rPr lang="en-ID" dirty="0" err="1"/>
              <a:t>persatuan</a:t>
            </a:r>
            <a:r>
              <a:rPr lang="en-ID" dirty="0"/>
              <a:t>, </a:t>
            </a:r>
            <a:r>
              <a:rPr lang="en-ID" dirty="0" err="1"/>
              <a:t>kepedulian</a:t>
            </a:r>
            <a:r>
              <a:rPr lang="en-ID" dirty="0"/>
              <a:t> </a:t>
            </a:r>
            <a:r>
              <a:rPr lang="en-ID" dirty="0" err="1"/>
              <a:t>sosial</a:t>
            </a:r>
            <a:r>
              <a:rPr lang="en-ID" dirty="0"/>
              <a:t>, </a:t>
            </a:r>
            <a:r>
              <a:rPr lang="en-ID" dirty="0" err="1"/>
              <a:t>lingkungan</a:t>
            </a:r>
            <a:r>
              <a:rPr lang="en-ID" dirty="0"/>
              <a:t>, dan </a:t>
            </a:r>
            <a:r>
              <a:rPr lang="en-ID" dirty="0" err="1"/>
              <a:t>kepentingan</a:t>
            </a:r>
            <a:r>
              <a:rPr lang="en-ID" dirty="0"/>
              <a:t> </a:t>
            </a:r>
            <a:r>
              <a:rPr lang="en-ID" dirty="0" err="1"/>
              <a:t>bangsa</a:t>
            </a:r>
            <a:r>
              <a:rPr lang="en-ID" dirty="0"/>
              <a:t>.</a:t>
            </a:r>
          </a:p>
          <a:p>
            <a:pPr algn="just"/>
            <a:r>
              <a:rPr lang="en-ID" dirty="0"/>
              <a:t>Dengan </a:t>
            </a:r>
            <a:r>
              <a:rPr lang="en-ID" dirty="0" err="1"/>
              <a:t>empat</a:t>
            </a:r>
            <a:r>
              <a:rPr lang="en-ID" dirty="0"/>
              <a:t> </a:t>
            </a:r>
            <a:r>
              <a:rPr lang="en-ID" dirty="0" err="1"/>
              <a:t>perspektif</a:t>
            </a:r>
            <a:r>
              <a:rPr lang="en-ID" dirty="0"/>
              <a:t> Pancasila </a:t>
            </a:r>
            <a:r>
              <a:rPr lang="en-ID" dirty="0" err="1"/>
              <a:t>tersebut</a:t>
            </a:r>
            <a:r>
              <a:rPr lang="en-ID" dirty="0"/>
              <a:t> juga </a:t>
            </a:r>
            <a:r>
              <a:rPr lang="en-ID" dirty="0" err="1"/>
              <a:t>lakukan</a:t>
            </a:r>
            <a:r>
              <a:rPr lang="en-ID" dirty="0"/>
              <a:t> Analisa </a:t>
            </a:r>
            <a:r>
              <a:rPr lang="en-ID" dirty="0" err="1"/>
              <a:t>dengan</a:t>
            </a:r>
            <a:r>
              <a:rPr lang="en-ID" dirty="0"/>
              <a:t> </a:t>
            </a:r>
            <a:r>
              <a:rPr lang="en-ID" dirty="0" err="1"/>
              <a:t>objek</a:t>
            </a:r>
            <a:r>
              <a:rPr lang="en-ID" dirty="0"/>
              <a:t> </a:t>
            </a:r>
            <a:r>
              <a:rPr lang="en-ID" dirty="0" err="1"/>
              <a:t>mahasiswa</a:t>
            </a:r>
            <a:r>
              <a:rPr lang="en-ID" dirty="0"/>
              <a:t> </a:t>
            </a:r>
            <a:r>
              <a:rPr lang="en-ID" dirty="0" err="1"/>
              <a:t>dilingkungan</a:t>
            </a:r>
            <a:r>
              <a:rPr lang="en-ID" dirty="0"/>
              <a:t> </a:t>
            </a:r>
            <a:r>
              <a:rPr lang="en-ID" dirty="0" err="1"/>
              <a:t>darmajaya</a:t>
            </a:r>
            <a:r>
              <a:rPr lang="en-ID" dirty="0"/>
              <a:t>.</a:t>
            </a:r>
            <a:br>
              <a:rPr lang="en-ID" dirty="0"/>
            </a:b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3678549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3AC16-D920-A0B7-223A-57C8D64F7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Terimakasih</a:t>
            </a:r>
            <a:endParaRPr lang="en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ECEF3FC-0510-1258-5FC4-E48CA23A4D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738" y="1038437"/>
            <a:ext cx="7315200" cy="4771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3576040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17</TotalTime>
  <Words>446</Words>
  <Application>Microsoft Office PowerPoint</Application>
  <PresentationFormat>Widescreen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 Narrow</vt:lpstr>
      <vt:lpstr>Century</vt:lpstr>
      <vt:lpstr>Corbel</vt:lpstr>
      <vt:lpstr>Wingdings 2</vt:lpstr>
      <vt:lpstr>Frame</vt:lpstr>
      <vt:lpstr>Landasan Yuridis, politik, historis dan sosiologis Pancasila sebagai dasar negara</vt:lpstr>
      <vt:lpstr>“Pancasila di Tengah Perubahan Kehidupan Masyarakat” </vt:lpstr>
      <vt:lpstr>Tugas Anda</vt:lpstr>
      <vt:lpstr>Terimakasih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Dibyo s</dc:creator>
  <cp:lastModifiedBy>Dibyo s</cp:lastModifiedBy>
  <cp:revision>1</cp:revision>
  <dcterms:created xsi:type="dcterms:W3CDTF">2026-10-23T03:13:34Z</dcterms:created>
  <dcterms:modified xsi:type="dcterms:W3CDTF">2026-10-23T03:31:12Z</dcterms:modified>
</cp:coreProperties>
</file>