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454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003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5798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92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3217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1843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54742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5207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380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146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4011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254A7-C3C4-430A-B083-CE28E6172039}" type="datetimeFigureOut">
              <a:rPr lang="id-ID" smtClean="0"/>
              <a:t>01/01/2009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71351-3F2D-4E42-89AB-3F94DC4AF3A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2928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Delivery_drone" TargetMode="External"/><Relationship Id="rId13" Type="http://schemas.openxmlformats.org/officeDocument/2006/relationships/hyperlink" Target="https://en.wikipedia.org/wiki/Airspeed_Queen_Wasp" TargetMode="External"/><Relationship Id="rId3" Type="http://schemas.openxmlformats.org/officeDocument/2006/relationships/hyperlink" Target="https://en.wikipedia.org/wiki/Aircraft_pilot" TargetMode="External"/><Relationship Id="rId7" Type="http://schemas.openxmlformats.org/officeDocument/2006/relationships/hyperlink" Target="https://en.wikipedia.org/wiki/Agricultural_drone" TargetMode="External"/><Relationship Id="rId12" Type="http://schemas.openxmlformats.org/officeDocument/2006/relationships/hyperlink" Target="https://en.wikipedia.org/wiki/De_Havilland_Tiger_Moth#Gunnery_target_drone" TargetMode="External"/><Relationship Id="rId2" Type="http://schemas.openxmlformats.org/officeDocument/2006/relationships/hyperlink" Target="https://en.wikipedia.org/wiki/Aircraf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Vehicular_automation" TargetMode="External"/><Relationship Id="rId11" Type="http://schemas.openxmlformats.org/officeDocument/2006/relationships/hyperlink" Target="https://en.wikipedia.org/wiki/Fairey_III" TargetMode="External"/><Relationship Id="rId5" Type="http://schemas.openxmlformats.org/officeDocument/2006/relationships/hyperlink" Target="https://en.wikipedia.org/wiki/Unmanned_aerial_vehicle#Terminology" TargetMode="External"/><Relationship Id="rId15" Type="http://schemas.openxmlformats.org/officeDocument/2006/relationships/hyperlink" Target="https://en.wikipedia.org/wiki/GAF_Jindivik" TargetMode="External"/><Relationship Id="rId10" Type="http://schemas.openxmlformats.org/officeDocument/2006/relationships/hyperlink" Target="https://en.wikipedia.org/wiki/Drone_racing" TargetMode="External"/><Relationship Id="rId4" Type="http://schemas.openxmlformats.org/officeDocument/2006/relationships/hyperlink" Target="https://en.wikipedia.org/wiki/Unmanned_vehicle" TargetMode="External"/><Relationship Id="rId9" Type="http://schemas.openxmlformats.org/officeDocument/2006/relationships/hyperlink" Target="https://en.wikipedia.org/wiki/Aerial_photography" TargetMode="External"/><Relationship Id="rId14" Type="http://schemas.openxmlformats.org/officeDocument/2006/relationships/hyperlink" Target="https://en.wikipedia.org/wiki/Miles_Martinet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Aircraft_pilot" TargetMode="External"/><Relationship Id="rId2" Type="http://schemas.openxmlformats.org/officeDocument/2006/relationships/hyperlink" Target="https://en.wikipedia.org/wiki/Aircraf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Aircraf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Third Meeting</a:t>
            </a:r>
            <a:br>
              <a:rPr lang="id-ID" dirty="0" smtClean="0"/>
            </a:br>
            <a:r>
              <a:rPr lang="id-ID" dirty="0" smtClean="0"/>
              <a:t>(English I)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501008"/>
            <a:ext cx="6400800" cy="1512168"/>
          </a:xfrm>
        </p:spPr>
        <p:txBody>
          <a:bodyPr/>
          <a:lstStyle/>
          <a:p>
            <a:r>
              <a:rPr lang="id-ID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LESSON II</a:t>
            </a:r>
          </a:p>
          <a:p>
            <a:r>
              <a:rPr lang="id-ID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(</a:t>
            </a:r>
            <a:r>
              <a:rPr lang="id-ID" sz="2400" b="1" dirty="0">
                <a:solidFill>
                  <a:schemeClr val="tx1"/>
                </a:solidFill>
                <a:latin typeface="Aharoni" pitchFamily="2" charset="-79"/>
                <a:ea typeface="Calibri"/>
                <a:cs typeface="Aharoni" pitchFamily="2" charset="-79"/>
              </a:rPr>
              <a:t>UNMANNED AERIAL </a:t>
            </a:r>
            <a:r>
              <a:rPr lang="id-ID" sz="2400" b="1" dirty="0" smtClean="0">
                <a:solidFill>
                  <a:schemeClr val="tx1"/>
                </a:solidFill>
                <a:latin typeface="Aharoni" pitchFamily="2" charset="-79"/>
                <a:ea typeface="Calibri"/>
                <a:cs typeface="Aharoni" pitchFamily="2" charset="-79"/>
              </a:rPr>
              <a:t>VEHICLE</a:t>
            </a:r>
            <a:r>
              <a:rPr lang="id-ID" sz="4000" b="1" dirty="0" smtClean="0">
                <a:solidFill>
                  <a:schemeClr val="tx1"/>
                </a:solidFill>
                <a:latin typeface="Aharoni" pitchFamily="2" charset="-79"/>
                <a:ea typeface="Calibri"/>
                <a:cs typeface="Aharoni" pitchFamily="2" charset="-79"/>
              </a:rPr>
              <a:t>)</a:t>
            </a:r>
            <a:endParaRPr lang="id-ID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34367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1152128"/>
          </a:xfrm>
        </p:spPr>
        <p:txBody>
          <a:bodyPr>
            <a:normAutofit fontScale="90000"/>
          </a:bodyPr>
          <a:lstStyle/>
          <a:p>
            <a:pPr indent="457200" algn="r">
              <a:spcAft>
                <a:spcPts val="0"/>
              </a:spcAft>
            </a:pPr>
            <a:r>
              <a:rPr lang="id-ID" sz="2700" b="1" dirty="0" smtClean="0">
                <a:effectLst/>
                <a:latin typeface="Times New Roman"/>
                <a:ea typeface="Calibri"/>
                <a:cs typeface="Times New Roman"/>
              </a:rPr>
              <a:t> LESSON 2</a:t>
            </a:r>
            <a:r>
              <a:rPr lang="id-ID" sz="27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id-ID" sz="27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id-ID" sz="2700" b="1" dirty="0" smtClean="0">
                <a:effectLst/>
                <a:latin typeface="Times New Roman"/>
                <a:ea typeface="Calibri"/>
                <a:cs typeface="Times New Roman"/>
              </a:rPr>
              <a:t>UNMANNED AERIAL VEHICLE</a:t>
            </a:r>
            <a:r>
              <a:rPr lang="id-ID" b="1" dirty="0" smtClean="0">
                <a:effectLst/>
                <a:latin typeface="Times New Roman"/>
                <a:ea typeface="Calibri"/>
                <a:cs typeface="Times New Roman"/>
              </a:rPr>
              <a:t> 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 fontScale="47500" lnSpcReduction="20000"/>
          </a:bodyPr>
          <a:lstStyle/>
          <a:p>
            <a:pPr lvl="0">
              <a:lnSpc>
                <a:spcPct val="107000"/>
              </a:lnSpc>
              <a:buFont typeface="+mj-lt"/>
              <a:buAutoNum type="alphaUcPeriod"/>
            </a:pPr>
            <a:r>
              <a:rPr lang="id-ID" sz="4400" b="1" dirty="0" smtClean="0">
                <a:effectLst/>
                <a:latin typeface="Times New Roman"/>
                <a:ea typeface="Calibri"/>
                <a:cs typeface="Times New Roman"/>
              </a:rPr>
              <a:t>READING</a:t>
            </a:r>
            <a:endParaRPr lang="id-ID" sz="40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15621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id-ID" sz="4000" b="1" i="1" dirty="0" smtClean="0">
                <a:effectLst/>
                <a:latin typeface="Times New Roman"/>
                <a:ea typeface="Calibri"/>
                <a:cs typeface="Times New Roman"/>
              </a:rPr>
              <a:t>Read the reading passage carefully and then answer the following questions.</a:t>
            </a:r>
            <a:endParaRPr lang="id-ID" sz="40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11430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d-ID" dirty="0" smtClean="0">
                <a:effectLst/>
                <a:latin typeface="Times New Roman"/>
                <a:ea typeface="Times New Roman"/>
              </a:rPr>
              <a:t>An unmanned aerial vehicle (UAV) (or uncrewed aerial vehicle, commonly known as a drone) is an </a:t>
            </a:r>
            <a:r>
              <a:rPr lang="id-ID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2" tooltip="Aircraft"/>
              </a:rPr>
              <a:t>aircraft</a:t>
            </a:r>
            <a:r>
              <a:rPr lang="id-ID" dirty="0" smtClean="0">
                <a:effectLst/>
                <a:latin typeface="Times New Roman"/>
                <a:ea typeface="Times New Roman"/>
              </a:rPr>
              <a:t> without a human </a:t>
            </a:r>
            <a:r>
              <a:rPr lang="id-ID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3" tooltip="Aircraft pilot"/>
              </a:rPr>
              <a:t>pilot</a:t>
            </a:r>
            <a:r>
              <a:rPr lang="id-ID" dirty="0" smtClean="0">
                <a:effectLst/>
                <a:latin typeface="Times New Roman"/>
                <a:ea typeface="Times New Roman"/>
              </a:rPr>
              <a:t> on board and a type of </a:t>
            </a:r>
            <a:r>
              <a:rPr lang="id-ID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4" tooltip="Unmanned vehicle"/>
              </a:rPr>
              <a:t>unmanned vehicle</a:t>
            </a:r>
            <a:r>
              <a:rPr lang="id-ID" dirty="0" smtClean="0">
                <a:effectLst/>
                <a:latin typeface="Times New Roman"/>
                <a:ea typeface="Times New Roman"/>
              </a:rPr>
              <a:t>. UAVs are a component of an </a:t>
            </a:r>
            <a:r>
              <a:rPr lang="id-ID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5"/>
              </a:rPr>
              <a:t>unmanned aircraft system (UAS)</a:t>
            </a:r>
            <a:r>
              <a:rPr lang="id-ID" dirty="0" smtClean="0">
                <a:effectLst/>
                <a:latin typeface="Times New Roman"/>
                <a:ea typeface="Times New Roman"/>
              </a:rPr>
              <a:t>; which include a UAV, a ground-based controller, and a system of communications between the two. The flight of UAVs may operate with various degrees of </a:t>
            </a:r>
            <a:r>
              <a:rPr lang="id-ID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6" tooltip="Vehicular automation"/>
              </a:rPr>
              <a:t>autonomy</a:t>
            </a:r>
            <a:r>
              <a:rPr lang="id-ID" dirty="0" smtClean="0">
                <a:effectLst/>
                <a:latin typeface="Times New Roman"/>
                <a:ea typeface="Times New Roman"/>
              </a:rPr>
              <a:t>: either under remote control by a human operator or autonomously by onboard computers. </a:t>
            </a:r>
            <a:endParaRPr lang="id-ID" sz="4000" dirty="0" smtClean="0">
              <a:effectLst/>
              <a:latin typeface="Times New Roman"/>
              <a:ea typeface="Times New Roman"/>
            </a:endParaRPr>
          </a:p>
          <a:p>
            <a:pPr marL="11430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d-ID" dirty="0" smtClean="0">
                <a:effectLst/>
                <a:latin typeface="Times New Roman"/>
                <a:ea typeface="Times New Roman"/>
              </a:rPr>
              <a:t>Compared to crewed aircraft, UAVs were originally used for missions too "dull, dirty or dangerous" for humans. While they originated mostly in military applications, their use is rapidly 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expanding to commercial, scientific, recreational, </a:t>
            </a:r>
            <a:r>
              <a:rPr lang="id-ID" sz="3600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7" tooltip="Agricultural drone"/>
              </a:rPr>
              <a:t>agricultural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, and other applications, such as policing and surveillance, </a:t>
            </a:r>
            <a:r>
              <a:rPr lang="id-ID" sz="3600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8" tooltip="Delivery drone"/>
              </a:rPr>
              <a:t>product deliveries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, </a:t>
            </a:r>
            <a:r>
              <a:rPr lang="id-ID" sz="3600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9" tooltip="Aerial photography"/>
              </a:rPr>
              <a:t>aerial photography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, smuggling, and </a:t>
            </a:r>
            <a:r>
              <a:rPr lang="id-ID" sz="3600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10" tooltip="Drone racing"/>
              </a:rPr>
              <a:t>drone racing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. Civilian UAVs now vastly outnumber military UAVs, with estimates of over a million sold by 2015. Multiple terms are used for unmanned aerial vehicles, which generally refer to the same concept.</a:t>
            </a:r>
            <a:endParaRPr lang="id-ID" sz="4000" dirty="0" smtClean="0">
              <a:effectLst/>
              <a:latin typeface="Times New Roman"/>
              <a:ea typeface="Times New Roman"/>
            </a:endParaRPr>
          </a:p>
          <a:p>
            <a:pPr marL="11430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d-ID" sz="3600" dirty="0" smtClean="0">
                <a:effectLst/>
                <a:latin typeface="Times New Roman"/>
                <a:ea typeface="Times New Roman"/>
              </a:rPr>
              <a:t>The term drone, more widely used by the public, was coined in reference to the early remotely-flown target aircraft used for practice firing of a battleship's guns, and the term was first used with the 1920s </a:t>
            </a:r>
            <a:r>
              <a:rPr lang="id-ID" sz="3600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11" tooltip="Fairey III"/>
              </a:rPr>
              <a:t>Fairey Queen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 and 1930's </a:t>
            </a:r>
            <a:r>
              <a:rPr lang="id-ID" sz="3600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12" tooltip="De Havilland Tiger Moth"/>
              </a:rPr>
              <a:t>de Havilland Queen Bee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 target aircraft. These two were followed in service by the similarly-named </a:t>
            </a:r>
            <a:r>
              <a:rPr lang="id-ID" sz="3600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13" tooltip="Airspeed Queen Wasp"/>
              </a:rPr>
              <a:t>Airspeed Queen Wasp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 and </a:t>
            </a:r>
            <a:r>
              <a:rPr lang="id-ID" sz="3600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14" tooltip="Miles Martinet"/>
              </a:rPr>
              <a:t>Miles Queen Martinet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, before ultimate replacement by the </a:t>
            </a:r>
            <a:r>
              <a:rPr lang="id-ID" sz="3600" u="none" strike="noStrike" dirty="0" smtClean="0">
                <a:solidFill>
                  <a:srgbClr val="0000FF"/>
                </a:solidFill>
                <a:effectLst/>
                <a:latin typeface="Times New Roman"/>
                <a:ea typeface="Times New Roman"/>
                <a:hlinkClick r:id="rId15" tooltip="GAF Jindivik"/>
              </a:rPr>
              <a:t>GAF Jindivik</a:t>
            </a:r>
            <a:r>
              <a:rPr lang="id-ID" sz="3600" dirty="0" smtClean="0">
                <a:effectLst/>
                <a:latin typeface="Times New Roman"/>
                <a:ea typeface="Times New Roman"/>
              </a:rPr>
              <a:t>. </a:t>
            </a:r>
            <a:endParaRPr lang="id-ID" sz="4000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1939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12168"/>
          </a:xfrm>
        </p:spPr>
        <p:txBody>
          <a:bodyPr>
            <a:normAutofit fontScale="90000"/>
          </a:bodyPr>
          <a:lstStyle/>
          <a:p>
            <a:pPr marL="342900" lvl="0" indent="-342900" algn="l">
              <a:lnSpc>
                <a:spcPct val="107000"/>
              </a:lnSpc>
              <a:spcAft>
                <a:spcPts val="0"/>
              </a:spcAft>
              <a:buFont typeface="+mj-lt"/>
              <a:buAutoNum type="alphaUcPeriod"/>
            </a:pPr>
            <a:r>
              <a:rPr lang="id-ID" sz="2700" b="1" dirty="0" smtClean="0">
                <a:effectLst/>
                <a:latin typeface="Times New Roman"/>
                <a:ea typeface="Calibri"/>
                <a:cs typeface="Times New Roman"/>
              </a:rPr>
              <a:t>COMPREHENSION</a:t>
            </a:r>
            <a:r>
              <a:rPr lang="id-ID" sz="27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id-ID" sz="27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id-ID" sz="2700" b="1" i="1" dirty="0" smtClean="0">
                <a:effectLst/>
                <a:latin typeface="Times New Roman"/>
                <a:ea typeface="Calibri"/>
                <a:cs typeface="Times New Roman"/>
              </a:rPr>
              <a:t>Answer the following questions briefly.</a:t>
            </a:r>
            <a:r>
              <a:rPr lang="id-ID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id-ID" dirty="0" smtClean="0">
                <a:effectLst/>
                <a:latin typeface="Times New Roman"/>
                <a:ea typeface="Calibri"/>
                <a:cs typeface="Times New Roman"/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id-ID" dirty="0" smtClean="0">
                <a:effectLst/>
                <a:latin typeface="Times New Roman"/>
                <a:ea typeface="Times New Roman"/>
                <a:cs typeface="Times New Roman"/>
              </a:rPr>
              <a:t>What is the best title for the passage?</a:t>
            </a:r>
            <a:endParaRPr lang="id-ID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id-ID" dirty="0" smtClean="0">
                <a:effectLst/>
                <a:latin typeface="Times New Roman"/>
                <a:ea typeface="Times New Roman"/>
                <a:cs typeface="Times New Roman"/>
              </a:rPr>
              <a:t>How can UAV be operated to fly?</a:t>
            </a:r>
            <a:endParaRPr lang="id-ID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id-ID" dirty="0" smtClean="0">
                <a:effectLst/>
                <a:latin typeface="Times New Roman"/>
                <a:ea typeface="Times New Roman"/>
                <a:cs typeface="Times New Roman"/>
              </a:rPr>
              <a:t>What does paragraph 2 mainly discuss ?</a:t>
            </a:r>
            <a:endParaRPr lang="id-ID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id-ID" dirty="0" smtClean="0">
                <a:effectLst/>
                <a:latin typeface="Times New Roman"/>
                <a:ea typeface="Times New Roman"/>
                <a:cs typeface="Times New Roman"/>
              </a:rPr>
              <a:t>What was the word ‘drone’ firstly used?</a:t>
            </a:r>
            <a:endParaRPr lang="id-ID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d-ID" dirty="0" smtClean="0">
                <a:effectLst/>
                <a:latin typeface="Times New Roman"/>
                <a:ea typeface="Times New Roman"/>
                <a:cs typeface="Times New Roman"/>
              </a:rPr>
              <a:t>How do you describe a drone?</a:t>
            </a:r>
            <a:endParaRPr lang="id-ID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3261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l">
              <a:lnSpc>
                <a:spcPct val="107000"/>
              </a:lnSpc>
              <a:spcAft>
                <a:spcPts val="800"/>
              </a:spcAft>
            </a:pPr>
            <a:r>
              <a:rPr lang="id-ID" sz="2800" b="1" i="1" dirty="0" smtClean="0">
                <a:latin typeface="Times New Roman"/>
                <a:ea typeface="Calibri"/>
                <a:cs typeface="Times New Roman"/>
              </a:rPr>
              <a:t>C.</a:t>
            </a:r>
            <a:r>
              <a:rPr lang="id-ID" sz="2800" b="1" i="1" dirty="0" smtClean="0">
                <a:effectLst/>
                <a:latin typeface="Times New Roman"/>
                <a:ea typeface="Calibri"/>
                <a:cs typeface="Times New Roman"/>
              </a:rPr>
              <a:t>Write T if the statement is true, F if it is false, or NC if it not clear according to the passage.</a:t>
            </a:r>
            <a:r>
              <a:rPr lang="id-ID" sz="28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id-ID" sz="2800" dirty="0" smtClean="0">
                <a:effectLst/>
                <a:latin typeface="Times New Roman"/>
                <a:ea typeface="Calibri"/>
                <a:cs typeface="Times New Roman"/>
              </a:rPr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id-ID" dirty="0" smtClean="0">
                <a:effectLst/>
                <a:latin typeface="Times New Roman"/>
                <a:ea typeface="Calibri"/>
                <a:cs typeface="Times New Roman"/>
              </a:rPr>
              <a:t>___UAV is an </a:t>
            </a:r>
            <a:r>
              <a:rPr lang="id-ID" u="none" strike="noStrike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2" tooltip="Aircraft"/>
              </a:rPr>
              <a:t>aircraft</a:t>
            </a:r>
            <a:r>
              <a:rPr lang="id-ID" dirty="0" smtClean="0">
                <a:effectLst/>
                <a:latin typeface="Times New Roman"/>
                <a:ea typeface="Calibri"/>
                <a:cs typeface="Times New Roman"/>
              </a:rPr>
              <a:t> operated by a human </a:t>
            </a:r>
            <a:r>
              <a:rPr lang="id-ID" u="none" strike="noStrike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  <a:hlinkClick r:id="rId3" tooltip="Aircraft pilot"/>
              </a:rPr>
              <a:t>operator.</a:t>
            </a:r>
            <a:endParaRPr lang="id-ID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___</a:t>
            </a:r>
            <a:r>
              <a:rPr lang="id-ID" dirty="0" smtClean="0">
                <a:effectLst/>
                <a:latin typeface="Times New Roman"/>
                <a:ea typeface="Calibri"/>
                <a:cs typeface="Times New Roman"/>
              </a:rPr>
              <a:t> Drone is a software included in UAV.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___</a:t>
            </a:r>
            <a:r>
              <a:rPr lang="id-ID" dirty="0" smtClean="0">
                <a:effectLst/>
                <a:latin typeface="Times New Roman"/>
                <a:ea typeface="Calibri"/>
                <a:cs typeface="Times New Roman"/>
              </a:rPr>
              <a:t> UAV was firstly operated to fly in US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___</a:t>
            </a:r>
            <a:r>
              <a:rPr lang="id-ID" dirty="0" smtClean="0">
                <a:effectLst/>
                <a:latin typeface="Times New Roman"/>
                <a:ea typeface="Calibri"/>
                <a:cs typeface="Times New Roman"/>
              </a:rPr>
              <a:t>There are many names used for UAV.</a:t>
            </a:r>
          </a:p>
          <a:p>
            <a:pPr lvl="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effectLst/>
                <a:latin typeface="Times New Roman"/>
                <a:ea typeface="Calibri"/>
                <a:cs typeface="Times New Roman"/>
              </a:rPr>
              <a:t>___</a:t>
            </a:r>
            <a:r>
              <a:rPr lang="id-ID" dirty="0" smtClean="0">
                <a:effectLst/>
                <a:latin typeface="Times New Roman"/>
                <a:ea typeface="Calibri"/>
                <a:cs typeface="Times New Roman"/>
              </a:rPr>
              <a:t>The term drone is better known than UAV.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08276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07000"/>
              </a:lnSpc>
              <a:spcAft>
                <a:spcPts val="0"/>
              </a:spcAft>
            </a:pPr>
            <a:r>
              <a:rPr lang="id-ID" sz="3100" b="1" dirty="0" smtClean="0">
                <a:effectLst/>
                <a:latin typeface="Times New Roman"/>
                <a:ea typeface="Calibri"/>
                <a:cs typeface="Times New Roman"/>
              </a:rPr>
              <a:t>D. VOCABULARY</a:t>
            </a:r>
            <a:r>
              <a:rPr lang="id-ID" sz="31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id-ID" sz="31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en-US" sz="3100" b="1" i="1" dirty="0" smtClean="0">
                <a:effectLst/>
                <a:latin typeface="Times New Roman"/>
                <a:ea typeface="Calibri"/>
                <a:cs typeface="Times New Roman"/>
              </a:rPr>
              <a:t>Match the word/phrase in column A with its meaning </a:t>
            </a:r>
            <a:r>
              <a:rPr lang="id-ID" sz="3100" b="1" i="1" dirty="0" smtClean="0">
                <a:effectLst/>
                <a:latin typeface="Times New Roman"/>
                <a:ea typeface="Calibri"/>
                <a:cs typeface="Times New Roman"/>
              </a:rPr>
              <a:t>or </a:t>
            </a:r>
            <a:r>
              <a:rPr lang="en-US" sz="3100" b="1" i="1" dirty="0" smtClean="0">
                <a:effectLst/>
                <a:latin typeface="Times New Roman"/>
                <a:ea typeface="Calibri"/>
                <a:cs typeface="Times New Roman"/>
              </a:rPr>
              <a:t>definition in column B</a:t>
            </a:r>
            <a:r>
              <a:rPr lang="id-ID" sz="3100" b="1" i="1" dirty="0" smtClean="0">
                <a:effectLst/>
                <a:latin typeface="Times New Roman"/>
                <a:ea typeface="Calibri"/>
                <a:cs typeface="Times New Roman"/>
              </a:rPr>
              <a:t>.</a:t>
            </a:r>
            <a:r>
              <a:rPr lang="id-ID" sz="4800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id-ID" sz="4800" dirty="0" smtClean="0">
                <a:effectLst/>
                <a:latin typeface="Times New Roman"/>
                <a:ea typeface="Calibri"/>
                <a:cs typeface="Times New Roman"/>
              </a:rPr>
            </a:b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7744316"/>
              </p:ext>
            </p:extLst>
          </p:nvPr>
        </p:nvGraphicFramePr>
        <p:xfrm>
          <a:off x="539552" y="1556789"/>
          <a:ext cx="8280919" cy="4552477"/>
        </p:xfrm>
        <a:graphic>
          <a:graphicData uri="http://schemas.openxmlformats.org/drawingml/2006/table">
            <a:tbl>
              <a:tblPr firstRow="1" firstCol="1" bandRow="1"/>
              <a:tblGrid>
                <a:gridCol w="552901"/>
                <a:gridCol w="1823363"/>
                <a:gridCol w="360040"/>
                <a:gridCol w="5544615"/>
              </a:tblGrid>
              <a:tr h="744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No.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COLUMN A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COLUMN B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  <a:hlinkClick r:id="rId2" tooltip="Aircraft"/>
                        </a:rPr>
                        <a:t>aircraft</a:t>
                      </a: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Be more numerous than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rapidly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very fast, very quickly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commercial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Close observation, especially of a suspected spy or criminal.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surveillance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Concerned with or engaged in commerce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outnumber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id-ID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 aeroplane, helicopter, or other machine capable of flight.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57375" y="3298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273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 fontScale="90000"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id-ID" b="1" i="1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id-ID" b="1" i="1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id-ID" sz="3100" b="1" i="1" dirty="0" smtClean="0">
                <a:effectLst/>
                <a:latin typeface="Times New Roman"/>
                <a:ea typeface="Calibri"/>
                <a:cs typeface="Times New Roman"/>
              </a:rPr>
              <a:t>E. Fill in the blanks with the correct words from the list (in column A) above</a:t>
            </a:r>
            <a:r>
              <a:rPr lang="id-ID" dirty="0" smtClean="0">
                <a:effectLst/>
                <a:latin typeface="Times New Roman"/>
                <a:ea typeface="Calibri"/>
                <a:cs typeface="Times New Roman"/>
              </a:rPr>
              <a:t/>
            </a:r>
            <a:br>
              <a:rPr lang="id-ID" dirty="0" smtClean="0">
                <a:effectLst/>
                <a:latin typeface="Times New Roman"/>
                <a:ea typeface="Calibri"/>
                <a:cs typeface="Times New Roman"/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id-ID" i="1" dirty="0" smtClean="0">
                <a:solidFill>
                  <a:srgbClr val="2A2A2A"/>
                </a:solidFill>
                <a:effectLst/>
                <a:latin typeface="Georgia"/>
                <a:ea typeface="Calibri"/>
                <a:cs typeface="Times New Roman"/>
              </a:rPr>
              <a:t>In the heat, the grass grows ____ and the flowers wilt fast, so there was much to be done.</a:t>
            </a:r>
            <a:endParaRPr lang="id-ID" sz="3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id-ID" i="1" dirty="0" smtClean="0">
                <a:solidFill>
                  <a:srgbClr val="2A2A2A"/>
                </a:solidFill>
                <a:effectLst/>
                <a:latin typeface="Georgia"/>
                <a:ea typeface="Calibri"/>
                <a:cs typeface="Times New Roman"/>
              </a:rPr>
              <a:t>It is understood police had the suspects under ____for weeks before the robbery.</a:t>
            </a:r>
            <a:endParaRPr lang="id-ID" sz="3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id-ID" i="1" dirty="0" smtClean="0">
                <a:solidFill>
                  <a:srgbClr val="2A2A2A"/>
                </a:solidFill>
                <a:effectLst/>
                <a:latin typeface="Georgia"/>
                <a:ea typeface="Calibri"/>
                <a:cs typeface="Times New Roman"/>
              </a:rPr>
              <a:t>At this debate, the press ____the attendants 4 to 1.</a:t>
            </a:r>
            <a:endParaRPr lang="id-ID" sz="3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id-ID" i="1" dirty="0" smtClean="0">
                <a:solidFill>
                  <a:srgbClr val="2A2A2A"/>
                </a:solidFill>
                <a:effectLst/>
                <a:latin typeface="Georgia"/>
                <a:ea typeface="Calibri"/>
                <a:cs typeface="Times New Roman"/>
              </a:rPr>
              <a:t>Launched with this jumbo team aboard for a test flight, the ____failed to gain height</a:t>
            </a:r>
            <a:endParaRPr lang="id-ID" sz="3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id-ID" i="1" dirty="0" smtClean="0">
                <a:solidFill>
                  <a:srgbClr val="2A2A2A"/>
                </a:solidFill>
                <a:effectLst/>
                <a:latin typeface="Georgia"/>
                <a:ea typeface="Calibri"/>
                <a:cs typeface="Times New Roman"/>
              </a:rPr>
              <a:t>A ____agreement is between the parties concerned and should have nothing to do with what anyone else wants.</a:t>
            </a:r>
            <a:endParaRPr lang="id-ID" sz="3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287655" indent="0" algn="just">
              <a:lnSpc>
                <a:spcPct val="115000"/>
              </a:lnSpc>
              <a:spcAft>
                <a:spcPts val="800"/>
              </a:spcAft>
              <a:buNone/>
            </a:pPr>
            <a:endParaRPr lang="id-ID" sz="3600" dirty="0" smtClean="0">
              <a:effectLst/>
              <a:latin typeface="Times New Roman"/>
              <a:ea typeface="Calibri"/>
              <a:cs typeface="Times New Roman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77600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246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Third Meeting (English I)</vt:lpstr>
      <vt:lpstr> LESSON 2 UNMANNED AERIAL VEHICLE </vt:lpstr>
      <vt:lpstr>COMPREHENSION Answer the following questions briefly. </vt:lpstr>
      <vt:lpstr>C.Write T if the statement is true, F if it is false, or NC if it not clear according to the passage. </vt:lpstr>
      <vt:lpstr>D. VOCABULARY Match the word/phrase in column A with its meaning or definition in column B. </vt:lpstr>
      <vt:lpstr> E. Fill in the blanks with the correct words from the list (in column A) above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Third Meeting (English I)</dc:title>
  <dc:creator>ASUS</dc:creator>
  <cp:lastModifiedBy>ASUS</cp:lastModifiedBy>
  <cp:revision>2</cp:revision>
  <dcterms:created xsi:type="dcterms:W3CDTF">2008-12-31T17:05:34Z</dcterms:created>
  <dcterms:modified xsi:type="dcterms:W3CDTF">2008-12-31T17:22:49Z</dcterms:modified>
</cp:coreProperties>
</file>